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0"/>
  </p:notesMasterIdLst>
  <p:sldIdLst>
    <p:sldId id="256" r:id="rId2"/>
    <p:sldId id="289" r:id="rId3"/>
    <p:sldId id="340" r:id="rId4"/>
    <p:sldId id="338" r:id="rId5"/>
    <p:sldId id="341" r:id="rId6"/>
    <p:sldId id="342" r:id="rId7"/>
    <p:sldId id="343" r:id="rId8"/>
    <p:sldId id="344" r:id="rId9"/>
    <p:sldId id="345" r:id="rId10"/>
    <p:sldId id="346" r:id="rId11"/>
    <p:sldId id="347" r:id="rId12"/>
    <p:sldId id="348" r:id="rId13"/>
    <p:sldId id="349" r:id="rId14"/>
    <p:sldId id="311" r:id="rId15"/>
    <p:sldId id="350" r:id="rId16"/>
    <p:sldId id="351" r:id="rId17"/>
    <p:sldId id="352" r:id="rId18"/>
    <p:sldId id="353" r:id="rId19"/>
    <p:sldId id="354" r:id="rId20"/>
    <p:sldId id="355" r:id="rId21"/>
    <p:sldId id="356" r:id="rId22"/>
    <p:sldId id="357" r:id="rId23"/>
    <p:sldId id="310" r:id="rId24"/>
    <p:sldId id="361" r:id="rId25"/>
    <p:sldId id="362" r:id="rId26"/>
    <p:sldId id="363" r:id="rId27"/>
    <p:sldId id="263" r:id="rId28"/>
    <p:sldId id="259" r:id="rId29"/>
    <p:sldId id="306" r:id="rId30"/>
    <p:sldId id="307" r:id="rId31"/>
    <p:sldId id="360" r:id="rId32"/>
    <p:sldId id="359" r:id="rId33"/>
    <p:sldId id="290" r:id="rId34"/>
    <p:sldId id="364" r:id="rId35"/>
    <p:sldId id="370" r:id="rId36"/>
    <p:sldId id="371" r:id="rId37"/>
    <p:sldId id="367" r:id="rId38"/>
    <p:sldId id="368" r:id="rId39"/>
    <p:sldId id="369" r:id="rId40"/>
    <p:sldId id="333" r:id="rId41"/>
    <p:sldId id="315" r:id="rId42"/>
    <p:sldId id="308" r:id="rId43"/>
    <p:sldId id="297" r:id="rId44"/>
    <p:sldId id="301" r:id="rId45"/>
    <p:sldId id="302" r:id="rId46"/>
    <p:sldId id="304" r:id="rId47"/>
    <p:sldId id="374" r:id="rId48"/>
    <p:sldId id="276" r:id="rId49"/>
    <p:sldId id="372" r:id="rId50"/>
    <p:sldId id="328" r:id="rId51"/>
    <p:sldId id="327" r:id="rId52"/>
    <p:sldId id="329" r:id="rId53"/>
    <p:sldId id="330" r:id="rId54"/>
    <p:sldId id="334" r:id="rId55"/>
    <p:sldId id="337" r:id="rId56"/>
    <p:sldId id="287" r:id="rId57"/>
    <p:sldId id="373" r:id="rId58"/>
    <p:sldId id="336" r:id="rId59"/>
    <p:sldId id="281" r:id="rId60"/>
    <p:sldId id="332" r:id="rId61"/>
    <p:sldId id="284" r:id="rId62"/>
    <p:sldId id="283" r:id="rId63"/>
    <p:sldId id="316" r:id="rId64"/>
    <p:sldId id="318" r:id="rId65"/>
    <p:sldId id="319" r:id="rId66"/>
    <p:sldId id="323" r:id="rId67"/>
    <p:sldId id="272" r:id="rId68"/>
    <p:sldId id="366"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9" d="100"/>
          <a:sy n="109" d="100"/>
        </p:scale>
        <p:origin x="6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A9636C-9374-4592-AC9A-E93C22F1ADE4}" type="datetimeFigureOut">
              <a:rPr lang="en-US" smtClean="0"/>
              <a:t>2/13/2020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9C0383-51CA-4234-AC96-7129B04C1D20}" type="slidenum">
              <a:rPr lang="en-US" smtClean="0"/>
              <a:t>‹#›</a:t>
            </a:fld>
            <a:endParaRPr lang="en-US"/>
          </a:p>
        </p:txBody>
      </p:sp>
    </p:spTree>
    <p:extLst>
      <p:ext uri="{BB962C8B-B14F-4D97-AF65-F5344CB8AC3E}">
        <p14:creationId xmlns:p14="http://schemas.microsoft.com/office/powerpoint/2010/main" val="3782661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2</a:t>
            </a:fld>
            <a:endParaRPr lang="en-US"/>
          </a:p>
        </p:txBody>
      </p:sp>
    </p:spTree>
    <p:extLst>
      <p:ext uri="{BB962C8B-B14F-4D97-AF65-F5344CB8AC3E}">
        <p14:creationId xmlns:p14="http://schemas.microsoft.com/office/powerpoint/2010/main" val="2286467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3</a:t>
            </a:fld>
            <a:endParaRPr lang="en-US"/>
          </a:p>
        </p:txBody>
      </p:sp>
    </p:spTree>
    <p:extLst>
      <p:ext uri="{BB962C8B-B14F-4D97-AF65-F5344CB8AC3E}">
        <p14:creationId xmlns:p14="http://schemas.microsoft.com/office/powerpoint/2010/main" val="3693480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4</a:t>
            </a:fld>
            <a:endParaRPr lang="en-US"/>
          </a:p>
        </p:txBody>
      </p:sp>
    </p:spTree>
    <p:extLst>
      <p:ext uri="{BB962C8B-B14F-4D97-AF65-F5344CB8AC3E}">
        <p14:creationId xmlns:p14="http://schemas.microsoft.com/office/powerpoint/2010/main" val="173988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5</a:t>
            </a:fld>
            <a:endParaRPr lang="en-US"/>
          </a:p>
        </p:txBody>
      </p:sp>
    </p:spTree>
    <p:extLst>
      <p:ext uri="{BB962C8B-B14F-4D97-AF65-F5344CB8AC3E}">
        <p14:creationId xmlns:p14="http://schemas.microsoft.com/office/powerpoint/2010/main" val="3429228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6</a:t>
            </a:fld>
            <a:endParaRPr lang="en-US"/>
          </a:p>
        </p:txBody>
      </p:sp>
    </p:spTree>
    <p:extLst>
      <p:ext uri="{BB962C8B-B14F-4D97-AF65-F5344CB8AC3E}">
        <p14:creationId xmlns:p14="http://schemas.microsoft.com/office/powerpoint/2010/main" val="2072775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7</a:t>
            </a:fld>
            <a:endParaRPr lang="en-US"/>
          </a:p>
        </p:txBody>
      </p:sp>
    </p:spTree>
    <p:extLst>
      <p:ext uri="{BB962C8B-B14F-4D97-AF65-F5344CB8AC3E}">
        <p14:creationId xmlns:p14="http://schemas.microsoft.com/office/powerpoint/2010/main" val="2623384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8</a:t>
            </a:fld>
            <a:endParaRPr lang="en-US"/>
          </a:p>
        </p:txBody>
      </p:sp>
    </p:spTree>
    <p:extLst>
      <p:ext uri="{BB962C8B-B14F-4D97-AF65-F5344CB8AC3E}">
        <p14:creationId xmlns:p14="http://schemas.microsoft.com/office/powerpoint/2010/main" val="4107132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9</a:t>
            </a:fld>
            <a:endParaRPr lang="en-US"/>
          </a:p>
        </p:txBody>
      </p:sp>
    </p:spTree>
    <p:extLst>
      <p:ext uri="{BB962C8B-B14F-4D97-AF65-F5344CB8AC3E}">
        <p14:creationId xmlns:p14="http://schemas.microsoft.com/office/powerpoint/2010/main" val="401097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10</a:t>
            </a:fld>
            <a:endParaRPr lang="en-US"/>
          </a:p>
        </p:txBody>
      </p:sp>
    </p:spTree>
    <p:extLst>
      <p:ext uri="{BB962C8B-B14F-4D97-AF65-F5344CB8AC3E}">
        <p14:creationId xmlns:p14="http://schemas.microsoft.com/office/powerpoint/2010/main" val="883601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11</a:t>
            </a:fld>
            <a:endParaRPr lang="en-US"/>
          </a:p>
        </p:txBody>
      </p:sp>
    </p:spTree>
    <p:extLst>
      <p:ext uri="{BB962C8B-B14F-4D97-AF65-F5344CB8AC3E}">
        <p14:creationId xmlns:p14="http://schemas.microsoft.com/office/powerpoint/2010/main" val="909510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12</a:t>
            </a:fld>
            <a:endParaRPr lang="en-US"/>
          </a:p>
        </p:txBody>
      </p:sp>
    </p:spTree>
    <p:extLst>
      <p:ext uri="{BB962C8B-B14F-4D97-AF65-F5344CB8AC3E}">
        <p14:creationId xmlns:p14="http://schemas.microsoft.com/office/powerpoint/2010/main" val="2474203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13</a:t>
            </a:fld>
            <a:endParaRPr lang="en-US"/>
          </a:p>
        </p:txBody>
      </p:sp>
    </p:spTree>
    <p:extLst>
      <p:ext uri="{BB962C8B-B14F-4D97-AF65-F5344CB8AC3E}">
        <p14:creationId xmlns:p14="http://schemas.microsoft.com/office/powerpoint/2010/main" val="2823015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14</a:t>
            </a:fld>
            <a:endParaRPr lang="en-US"/>
          </a:p>
        </p:txBody>
      </p:sp>
    </p:spTree>
    <p:extLst>
      <p:ext uri="{BB962C8B-B14F-4D97-AF65-F5344CB8AC3E}">
        <p14:creationId xmlns:p14="http://schemas.microsoft.com/office/powerpoint/2010/main" val="3316319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15</a:t>
            </a:fld>
            <a:endParaRPr lang="en-US"/>
          </a:p>
        </p:txBody>
      </p:sp>
    </p:spTree>
    <p:extLst>
      <p:ext uri="{BB962C8B-B14F-4D97-AF65-F5344CB8AC3E}">
        <p14:creationId xmlns:p14="http://schemas.microsoft.com/office/powerpoint/2010/main" val="3659504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16</a:t>
            </a:fld>
            <a:endParaRPr lang="en-US"/>
          </a:p>
        </p:txBody>
      </p:sp>
    </p:spTree>
    <p:extLst>
      <p:ext uri="{BB962C8B-B14F-4D97-AF65-F5344CB8AC3E}">
        <p14:creationId xmlns:p14="http://schemas.microsoft.com/office/powerpoint/2010/main" val="3401308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17</a:t>
            </a:fld>
            <a:endParaRPr lang="en-US"/>
          </a:p>
        </p:txBody>
      </p:sp>
    </p:spTree>
    <p:extLst>
      <p:ext uri="{BB962C8B-B14F-4D97-AF65-F5344CB8AC3E}">
        <p14:creationId xmlns:p14="http://schemas.microsoft.com/office/powerpoint/2010/main" val="961207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18</a:t>
            </a:fld>
            <a:endParaRPr lang="en-US"/>
          </a:p>
        </p:txBody>
      </p:sp>
    </p:spTree>
    <p:extLst>
      <p:ext uri="{BB962C8B-B14F-4D97-AF65-F5344CB8AC3E}">
        <p14:creationId xmlns:p14="http://schemas.microsoft.com/office/powerpoint/2010/main" val="1835476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19</a:t>
            </a:fld>
            <a:endParaRPr lang="en-US"/>
          </a:p>
        </p:txBody>
      </p:sp>
    </p:spTree>
    <p:extLst>
      <p:ext uri="{BB962C8B-B14F-4D97-AF65-F5344CB8AC3E}">
        <p14:creationId xmlns:p14="http://schemas.microsoft.com/office/powerpoint/2010/main" val="3798775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20</a:t>
            </a:fld>
            <a:endParaRPr lang="en-US"/>
          </a:p>
        </p:txBody>
      </p:sp>
    </p:spTree>
    <p:extLst>
      <p:ext uri="{BB962C8B-B14F-4D97-AF65-F5344CB8AC3E}">
        <p14:creationId xmlns:p14="http://schemas.microsoft.com/office/powerpoint/2010/main" val="1929908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21</a:t>
            </a:fld>
            <a:endParaRPr lang="en-US"/>
          </a:p>
        </p:txBody>
      </p:sp>
    </p:spTree>
    <p:extLst>
      <p:ext uri="{BB962C8B-B14F-4D97-AF65-F5344CB8AC3E}">
        <p14:creationId xmlns:p14="http://schemas.microsoft.com/office/powerpoint/2010/main" val="3782631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22</a:t>
            </a:fld>
            <a:endParaRPr lang="en-US"/>
          </a:p>
        </p:txBody>
      </p:sp>
    </p:spTree>
    <p:extLst>
      <p:ext uri="{BB962C8B-B14F-4D97-AF65-F5344CB8AC3E}">
        <p14:creationId xmlns:p14="http://schemas.microsoft.com/office/powerpoint/2010/main" val="276227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23</a:t>
            </a:fld>
            <a:endParaRPr lang="en-US"/>
          </a:p>
        </p:txBody>
      </p:sp>
    </p:spTree>
    <p:extLst>
      <p:ext uri="{BB962C8B-B14F-4D97-AF65-F5344CB8AC3E}">
        <p14:creationId xmlns:p14="http://schemas.microsoft.com/office/powerpoint/2010/main" val="477697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24</a:t>
            </a:fld>
            <a:endParaRPr lang="en-US"/>
          </a:p>
        </p:txBody>
      </p:sp>
    </p:spTree>
    <p:extLst>
      <p:ext uri="{BB962C8B-B14F-4D97-AF65-F5344CB8AC3E}">
        <p14:creationId xmlns:p14="http://schemas.microsoft.com/office/powerpoint/2010/main" val="3530140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25</a:t>
            </a:fld>
            <a:endParaRPr lang="en-US"/>
          </a:p>
        </p:txBody>
      </p:sp>
    </p:spTree>
    <p:extLst>
      <p:ext uri="{BB962C8B-B14F-4D97-AF65-F5344CB8AC3E}">
        <p14:creationId xmlns:p14="http://schemas.microsoft.com/office/powerpoint/2010/main" val="968111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26</a:t>
            </a:fld>
            <a:endParaRPr lang="en-US"/>
          </a:p>
        </p:txBody>
      </p:sp>
    </p:spTree>
    <p:extLst>
      <p:ext uri="{BB962C8B-B14F-4D97-AF65-F5344CB8AC3E}">
        <p14:creationId xmlns:p14="http://schemas.microsoft.com/office/powerpoint/2010/main" val="484373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27</a:t>
            </a:fld>
            <a:endParaRPr lang="en-US"/>
          </a:p>
        </p:txBody>
      </p:sp>
    </p:spTree>
    <p:extLst>
      <p:ext uri="{BB962C8B-B14F-4D97-AF65-F5344CB8AC3E}">
        <p14:creationId xmlns:p14="http://schemas.microsoft.com/office/powerpoint/2010/main" val="160930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all busy. It can take as little as five seconds to respond</a:t>
            </a:r>
            <a:r>
              <a:rPr lang="en-US" baseline="0" dirty="0" smtClean="0"/>
              <a:t> to an email. With today’s technology you have access to your email 24/7 – does that mean you have to answer at midnight? Or 4am? No. But it means that you should be able to respond within 24 hours. And I’m not even talking about ANSWERING. I’m talking about responding, completing the connection of communication.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33</a:t>
            </a:fld>
            <a:endParaRPr lang="en-US"/>
          </a:p>
        </p:txBody>
      </p:sp>
    </p:spTree>
    <p:extLst>
      <p:ext uri="{BB962C8B-B14F-4D97-AF65-F5344CB8AC3E}">
        <p14:creationId xmlns:p14="http://schemas.microsoft.com/office/powerpoint/2010/main" val="4122665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need help and call out to my supervisor.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34</a:t>
            </a:fld>
            <a:endParaRPr lang="en-US"/>
          </a:p>
        </p:txBody>
      </p:sp>
    </p:spTree>
    <p:extLst>
      <p:ext uri="{BB962C8B-B14F-4D97-AF65-F5344CB8AC3E}">
        <p14:creationId xmlns:p14="http://schemas.microsoft.com/office/powerpoint/2010/main" val="153131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need help. My supervisor</a:t>
            </a:r>
            <a:r>
              <a:rPr lang="en-US" baseline="0" dirty="0" smtClean="0"/>
              <a:t> responds to me and completed the connection.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35</a:t>
            </a:fld>
            <a:endParaRPr lang="en-US"/>
          </a:p>
        </p:txBody>
      </p:sp>
    </p:spTree>
    <p:extLst>
      <p:ext uri="{BB962C8B-B14F-4D97-AF65-F5344CB8AC3E}">
        <p14:creationId xmlns:p14="http://schemas.microsoft.com/office/powerpoint/2010/main" val="7696321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need help and call out to my supervisor. They do not answer.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36</a:t>
            </a:fld>
            <a:endParaRPr lang="en-US"/>
          </a:p>
        </p:txBody>
      </p:sp>
    </p:spTree>
    <p:extLst>
      <p:ext uri="{BB962C8B-B14F-4D97-AF65-F5344CB8AC3E}">
        <p14:creationId xmlns:p14="http://schemas.microsoft.com/office/powerpoint/2010/main" val="838156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call out again for</a:t>
            </a:r>
            <a:r>
              <a:rPr lang="en-US" baseline="0" dirty="0" smtClean="0"/>
              <a:t> help from my supervisor. They still do not answer.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37</a:t>
            </a:fld>
            <a:endParaRPr lang="en-US"/>
          </a:p>
        </p:txBody>
      </p:sp>
    </p:spTree>
    <p:extLst>
      <p:ext uri="{BB962C8B-B14F-4D97-AF65-F5344CB8AC3E}">
        <p14:creationId xmlns:p14="http://schemas.microsoft.com/office/powerpoint/2010/main" val="32747446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now calling out for a third time for help from my supervisor.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38</a:t>
            </a:fld>
            <a:endParaRPr lang="en-US"/>
          </a:p>
        </p:txBody>
      </p:sp>
    </p:spTree>
    <p:extLst>
      <p:ext uri="{BB962C8B-B14F-4D97-AF65-F5344CB8AC3E}">
        <p14:creationId xmlns:p14="http://schemas.microsoft.com/office/powerpoint/2010/main" val="20558749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supervisor has not connected and has effectively prevented me from completing</a:t>
            </a:r>
            <a:r>
              <a:rPr lang="en-US" baseline="0" dirty="0" smtClean="0"/>
              <a:t> a task or responsibility.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39</a:t>
            </a:fld>
            <a:endParaRPr lang="en-US"/>
          </a:p>
        </p:txBody>
      </p:sp>
    </p:spTree>
    <p:extLst>
      <p:ext uri="{BB962C8B-B14F-4D97-AF65-F5344CB8AC3E}">
        <p14:creationId xmlns:p14="http://schemas.microsoft.com/office/powerpoint/2010/main" val="11964540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email goes out from Tony Cline after a new hire clears their background check. It is sent to</a:t>
            </a:r>
            <a:r>
              <a:rPr lang="en-US" baseline="0" dirty="0" smtClean="0"/>
              <a:t> the supervisor.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50</a:t>
            </a:fld>
            <a:endParaRPr lang="en-US"/>
          </a:p>
        </p:txBody>
      </p:sp>
    </p:spTree>
    <p:extLst>
      <p:ext uri="{BB962C8B-B14F-4D97-AF65-F5344CB8AC3E}">
        <p14:creationId xmlns:p14="http://schemas.microsoft.com/office/powerpoint/2010/main" val="15004923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email</a:t>
            </a:r>
            <a:r>
              <a:rPr lang="en-US" baseline="0" dirty="0" smtClean="0"/>
              <a:t> new hires receive from HR</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51</a:t>
            </a:fld>
            <a:endParaRPr lang="en-US"/>
          </a:p>
        </p:txBody>
      </p:sp>
    </p:spTree>
    <p:extLst>
      <p:ext uri="{BB962C8B-B14F-4D97-AF65-F5344CB8AC3E}">
        <p14:creationId xmlns:p14="http://schemas.microsoft.com/office/powerpoint/2010/main" val="17582922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Reminders</a:t>
            </a:r>
            <a:r>
              <a:rPr lang="en-US" baseline="0" dirty="0" smtClean="0"/>
              <a:t> only go to supervisors, your responsibility to inform your Proxy.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52</a:t>
            </a:fld>
            <a:endParaRPr lang="en-US"/>
          </a:p>
        </p:txBody>
      </p:sp>
    </p:spTree>
    <p:extLst>
      <p:ext uri="{BB962C8B-B14F-4D97-AF65-F5344CB8AC3E}">
        <p14:creationId xmlns:p14="http://schemas.microsoft.com/office/powerpoint/2010/main" val="20583322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a:t>
            </a:r>
            <a:r>
              <a:rPr lang="en-US" baseline="0" dirty="0" smtClean="0"/>
              <a:t> right now, without raising your hands, if you have done your reviews? Have you done all of them? Why is this important? Some of you may say “ But I talk to my direct reports every week. I don’t always have time to write anything down, but I talk to them “   That’s not what is expected of a Kenyon supervisor.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53</a:t>
            </a:fld>
            <a:endParaRPr lang="en-US"/>
          </a:p>
        </p:txBody>
      </p:sp>
    </p:spTree>
    <p:extLst>
      <p:ext uri="{BB962C8B-B14F-4D97-AF65-F5344CB8AC3E}">
        <p14:creationId xmlns:p14="http://schemas.microsoft.com/office/powerpoint/2010/main" val="28196724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Struggling employee – allows to see improvement,</a:t>
            </a:r>
            <a:r>
              <a:rPr lang="en-US" baseline="0" dirty="0" smtClean="0"/>
              <a:t> or allows to see lack of improvement and prepare for termination or reassignment. </a:t>
            </a:r>
          </a:p>
          <a:p>
            <a:r>
              <a:rPr lang="en-US" baseline="0" dirty="0" smtClean="0"/>
              <a:t>Wonderful employee – allows to see continued and consistent great work, easy way to prove validity for raises or promotions</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54</a:t>
            </a:fld>
            <a:endParaRPr lang="en-US"/>
          </a:p>
        </p:txBody>
      </p:sp>
    </p:spTree>
    <p:extLst>
      <p:ext uri="{BB962C8B-B14F-4D97-AF65-F5344CB8AC3E}">
        <p14:creationId xmlns:p14="http://schemas.microsoft.com/office/powerpoint/2010/main" val="3893542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have an</a:t>
            </a:r>
            <a:r>
              <a:rPr lang="en-US" baseline="0" dirty="0" smtClean="0"/>
              <a:t> employee that needs development, a great place to start is the Kenyon website! There is an entire section on development opportunities. You can also find your own opportunities!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56</a:t>
            </a:fld>
            <a:endParaRPr lang="en-US"/>
          </a:p>
        </p:txBody>
      </p:sp>
    </p:spTree>
    <p:extLst>
      <p:ext uri="{BB962C8B-B14F-4D97-AF65-F5344CB8AC3E}">
        <p14:creationId xmlns:p14="http://schemas.microsoft.com/office/powerpoint/2010/main" val="23222543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continue- are there any questions? Comments? Concerns?</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58</a:t>
            </a:fld>
            <a:endParaRPr lang="en-US"/>
          </a:p>
        </p:txBody>
      </p:sp>
    </p:spTree>
    <p:extLst>
      <p:ext uri="{BB962C8B-B14F-4D97-AF65-F5344CB8AC3E}">
        <p14:creationId xmlns:p14="http://schemas.microsoft.com/office/powerpoint/2010/main" val="19704594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59</a:t>
            </a:fld>
            <a:endParaRPr lang="en-US"/>
          </a:p>
        </p:txBody>
      </p:sp>
    </p:spTree>
    <p:extLst>
      <p:ext uri="{BB962C8B-B14F-4D97-AF65-F5344CB8AC3E}">
        <p14:creationId xmlns:p14="http://schemas.microsoft.com/office/powerpoint/2010/main" val="33124526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61</a:t>
            </a:fld>
            <a:endParaRPr lang="en-US"/>
          </a:p>
        </p:txBody>
      </p:sp>
    </p:spTree>
    <p:extLst>
      <p:ext uri="{BB962C8B-B14F-4D97-AF65-F5344CB8AC3E}">
        <p14:creationId xmlns:p14="http://schemas.microsoft.com/office/powerpoint/2010/main" val="36712936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62</a:t>
            </a:fld>
            <a:endParaRPr lang="en-US"/>
          </a:p>
        </p:txBody>
      </p:sp>
    </p:spTree>
    <p:extLst>
      <p:ext uri="{BB962C8B-B14F-4D97-AF65-F5344CB8AC3E}">
        <p14:creationId xmlns:p14="http://schemas.microsoft.com/office/powerpoint/2010/main" val="710904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63</a:t>
            </a:fld>
            <a:endParaRPr lang="en-US"/>
          </a:p>
        </p:txBody>
      </p:sp>
    </p:spTree>
    <p:extLst>
      <p:ext uri="{BB962C8B-B14F-4D97-AF65-F5344CB8AC3E}">
        <p14:creationId xmlns:p14="http://schemas.microsoft.com/office/powerpoint/2010/main" val="3933484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64</a:t>
            </a:fld>
            <a:endParaRPr lang="en-US"/>
          </a:p>
        </p:txBody>
      </p:sp>
    </p:spTree>
    <p:extLst>
      <p:ext uri="{BB962C8B-B14F-4D97-AF65-F5344CB8AC3E}">
        <p14:creationId xmlns:p14="http://schemas.microsoft.com/office/powerpoint/2010/main" val="42304018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have someone who needs</a:t>
            </a:r>
            <a:r>
              <a:rPr lang="en-US" baseline="0" dirty="0" smtClean="0"/>
              <a:t> to file for FMLA, call Leah. FMLA paperwork is issued from the HR office. We keep a file in a confidential folder for each employee who files FMLA. Tracking time is the responsibility between you, the supervisor, and the employee. </a:t>
            </a:r>
            <a:endParaRPr lang="en-US" dirty="0"/>
          </a:p>
        </p:txBody>
      </p:sp>
      <p:sp>
        <p:nvSpPr>
          <p:cNvPr id="4" name="Slide Number Placeholder 3"/>
          <p:cNvSpPr>
            <a:spLocks noGrp="1"/>
          </p:cNvSpPr>
          <p:nvPr>
            <p:ph type="sldNum" sz="quarter" idx="10"/>
          </p:nvPr>
        </p:nvSpPr>
        <p:spPr/>
        <p:txBody>
          <a:bodyPr/>
          <a:lstStyle/>
          <a:p>
            <a:fld id="{C89C0383-51CA-4234-AC96-7129B04C1D20}" type="slidenum">
              <a:rPr lang="en-US" smtClean="0"/>
              <a:t>65</a:t>
            </a:fld>
            <a:endParaRPr lang="en-US"/>
          </a:p>
        </p:txBody>
      </p:sp>
    </p:spTree>
    <p:extLst>
      <p:ext uri="{BB962C8B-B14F-4D97-AF65-F5344CB8AC3E}">
        <p14:creationId xmlns:p14="http://schemas.microsoft.com/office/powerpoint/2010/main" val="3849957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2/13/2020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2/13/2020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2/13/2020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7.png"/><Relationship Id="rId10" Type="http://schemas.microsoft.com/office/2007/relationships/hdphoto" Target="../media/hdphoto5.wdp"/><Relationship Id="rId4" Type="http://schemas.microsoft.com/office/2007/relationships/hdphoto" Target="../media/hdphoto1.wdp"/><Relationship Id="rId9" Type="http://schemas.openxmlformats.org/officeDocument/2006/relationships/image" Target="../media/image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hyperlink" Target="https://www.kenyon.edu/directories/offices-services/human-resources/supervisors-toolkit/"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docs.google.com/a/kenyon.edu/forms/d/e/1FAIpQLSfPjtY0M-ibqrrInUlhfMRl3QT6dqioMsPYQIyesFPpSah8-g/viewform?c=0&amp;w=1"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microsoft.com/office/2007/relationships/hdphoto" Target="../media/hdphoto7.wdp"/></Relationships>
</file>

<file path=ppt/slides/_rels/slide5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www.kenyon.edu/directories/offices-services/human-resources/current-employees/development-opportunities/"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microsoft.com/office/2007/relationships/hdphoto" Target="../media/hdphoto8.wdp"/></Relationships>
</file>

<file path=ppt/slides/_rels/slide59.xml.rels><?xml version="1.0" encoding="UTF-8" standalone="yes"?>
<Relationships xmlns="http://schemas.openxmlformats.org/package/2006/relationships"><Relationship Id="rId3" Type="http://schemas.openxmlformats.org/officeDocument/2006/relationships/hyperlink" Target="https://docs.google.com/a/kenyon.edu/forms/d/e/1FAIpQLSexc1lKM8WAycHRAh7fdgJzdH10-uffTGQVSKY65hLWDiJQ7w/viewform"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docs.google.com/a/kenyon.edu/forms/d/e/1FAIpQLSfjgk1XASpYGSLBjVG5gAKRhYVulUsyzaybDfyZf04Ki3xg9g/viewform" TargetMode="External"/><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hyperlink" Target="https://documents.kenyon.edu/humanresources/report_workrelatedinjury.pdf" TargetMode="External"/><Relationship Id="rId4" Type="http://schemas.microsoft.com/office/2007/relationships/hdphoto" Target="../media/hdphoto9.wdp"/></Relationships>
</file>

<file path=ppt/slides/_rels/slide6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s://www.kenyon.edu/directories/offices-services/human-resources/employee-handbooks/administration-and-staff-handbook/unpaid-leaves-of-absence/"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kenyon.edu/directories/offices-services/human-resources/supervisors-toolkit/" TargetMode="External"/><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0438" y="802298"/>
            <a:ext cx="11069515" cy="2541431"/>
          </a:xfrm>
        </p:spPr>
        <p:txBody>
          <a:bodyPr>
            <a:normAutofit/>
          </a:bodyPr>
          <a:lstStyle/>
          <a:p>
            <a:pPr algn="ctr"/>
            <a:r>
              <a:rPr lang="en-US" dirty="0" smtClean="0"/>
              <a:t>Supervision 101</a:t>
            </a:r>
            <a:br>
              <a:rPr lang="en-US" dirty="0" smtClean="0"/>
            </a:br>
            <a:r>
              <a:rPr lang="en-US" sz="2800" dirty="0" smtClean="0"/>
              <a:t>building your foundation as a Kenyon supervisor </a:t>
            </a:r>
            <a:endParaRPr lang="en-US" sz="2800" dirty="0"/>
          </a:p>
        </p:txBody>
      </p:sp>
      <p:sp>
        <p:nvSpPr>
          <p:cNvPr id="3" name="Subtitle 2"/>
          <p:cNvSpPr>
            <a:spLocks noGrp="1"/>
          </p:cNvSpPr>
          <p:nvPr>
            <p:ph type="subTitle" idx="1"/>
          </p:nvPr>
        </p:nvSpPr>
        <p:spPr/>
        <p:txBody>
          <a:bodyPr/>
          <a:lstStyle/>
          <a:p>
            <a:r>
              <a:rPr lang="en-US" dirty="0" smtClean="0"/>
              <a:t>Kenyon college fall 2019</a:t>
            </a:r>
          </a:p>
          <a:p>
            <a:endParaRPr lang="en-US" dirty="0"/>
          </a:p>
        </p:txBody>
      </p:sp>
    </p:spTree>
    <p:extLst>
      <p:ext uri="{BB962C8B-B14F-4D97-AF65-F5344CB8AC3E}">
        <p14:creationId xmlns:p14="http://schemas.microsoft.com/office/powerpoint/2010/main" val="4168780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a:bodyPr>
          <a:lstStyle/>
          <a:p>
            <a:pPr marL="0" indent="0" algn="ctr">
              <a:buNone/>
            </a:pPr>
            <a:r>
              <a:rPr lang="en-US" sz="3200" b="1" dirty="0" smtClean="0"/>
              <a:t>Merriam-Webster</a:t>
            </a:r>
            <a:r>
              <a:rPr lang="en-US" sz="3200" dirty="0" smtClean="0"/>
              <a:t> says</a:t>
            </a:r>
            <a:r>
              <a:rPr lang="en-US" dirty="0" smtClean="0"/>
              <a:t>:</a:t>
            </a:r>
          </a:p>
          <a:p>
            <a:pPr marL="0" indent="0" algn="ctr">
              <a:buNone/>
            </a:pPr>
            <a:r>
              <a:rPr lang="en-US" sz="2400" dirty="0" smtClean="0"/>
              <a:t>To be in charge of:</a:t>
            </a:r>
          </a:p>
          <a:p>
            <a:pPr marL="0" indent="0" algn="ctr">
              <a:buNone/>
            </a:pPr>
            <a:endParaRPr lang="en-US" dirty="0" smtClean="0"/>
          </a:p>
        </p:txBody>
      </p:sp>
    </p:spTree>
    <p:extLst>
      <p:ext uri="{BB962C8B-B14F-4D97-AF65-F5344CB8AC3E}">
        <p14:creationId xmlns:p14="http://schemas.microsoft.com/office/powerpoint/2010/main" val="40329828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a:bodyPr>
          <a:lstStyle/>
          <a:p>
            <a:pPr marL="0" indent="0" algn="ctr">
              <a:buNone/>
            </a:pPr>
            <a:r>
              <a:rPr lang="en-US" sz="3200" b="1" dirty="0" smtClean="0"/>
              <a:t>Merriam-Webster</a:t>
            </a:r>
            <a:r>
              <a:rPr lang="en-US" sz="3200" dirty="0" smtClean="0"/>
              <a:t> says</a:t>
            </a:r>
            <a:r>
              <a:rPr lang="en-US" dirty="0" smtClean="0"/>
              <a:t>:</a:t>
            </a:r>
          </a:p>
          <a:p>
            <a:pPr marL="0" indent="0" algn="ctr">
              <a:buNone/>
            </a:pPr>
            <a:r>
              <a:rPr lang="en-US" sz="2400" dirty="0" smtClean="0"/>
              <a:t>To be in charge of:  </a:t>
            </a:r>
          </a:p>
          <a:p>
            <a:pPr marL="0" indent="0" algn="ctr">
              <a:buNone/>
            </a:pPr>
            <a:r>
              <a:rPr lang="en-US" sz="2400" dirty="0" smtClean="0"/>
              <a:t>To oversee:</a:t>
            </a:r>
          </a:p>
          <a:p>
            <a:pPr marL="0" indent="0" algn="ctr">
              <a:buNone/>
            </a:pPr>
            <a:endParaRPr lang="en-US" dirty="0" smtClean="0"/>
          </a:p>
        </p:txBody>
      </p:sp>
    </p:spTree>
    <p:extLst>
      <p:ext uri="{BB962C8B-B14F-4D97-AF65-F5344CB8AC3E}">
        <p14:creationId xmlns:p14="http://schemas.microsoft.com/office/powerpoint/2010/main" val="27776897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a:xfrm>
            <a:off x="1451579" y="2015732"/>
            <a:ext cx="9603275" cy="3450613"/>
          </a:xfrm>
        </p:spPr>
        <p:txBody>
          <a:bodyPr>
            <a:normAutofit/>
          </a:bodyPr>
          <a:lstStyle/>
          <a:p>
            <a:pPr marL="0" indent="0" algn="ctr">
              <a:buNone/>
            </a:pPr>
            <a:r>
              <a:rPr lang="en-US" sz="3200" b="1" dirty="0" smtClean="0"/>
              <a:t>Kenyon</a:t>
            </a:r>
            <a:r>
              <a:rPr lang="en-US" sz="3200" dirty="0" smtClean="0"/>
              <a:t> says:</a:t>
            </a:r>
          </a:p>
          <a:p>
            <a:pPr marL="0" indent="0">
              <a:buNone/>
            </a:pPr>
            <a:r>
              <a:rPr lang="en-US" sz="2400" dirty="0" smtClean="0"/>
              <a:t>	Evaluate</a:t>
            </a:r>
            <a:endParaRPr lang="en-US" dirty="0" smtClean="0"/>
          </a:p>
        </p:txBody>
      </p:sp>
    </p:spTree>
    <p:extLst>
      <p:ext uri="{BB962C8B-B14F-4D97-AF65-F5344CB8AC3E}">
        <p14:creationId xmlns:p14="http://schemas.microsoft.com/office/powerpoint/2010/main" val="69792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a:bodyPr>
          <a:lstStyle/>
          <a:p>
            <a:pPr marL="0" indent="0" algn="ctr">
              <a:buNone/>
            </a:pPr>
            <a:r>
              <a:rPr lang="en-US" sz="3200" b="1" dirty="0" smtClean="0"/>
              <a:t>Kenyon</a:t>
            </a:r>
            <a:r>
              <a:rPr lang="en-US" sz="3200" dirty="0" smtClean="0"/>
              <a:t> says:</a:t>
            </a:r>
          </a:p>
          <a:p>
            <a:pPr marL="0" indent="0">
              <a:buNone/>
            </a:pPr>
            <a:r>
              <a:rPr lang="en-US" sz="2400" dirty="0" smtClean="0"/>
              <a:t>	Evaluate</a:t>
            </a:r>
            <a:endParaRPr lang="en-US" dirty="0" smtClean="0"/>
          </a:p>
          <a:p>
            <a:pPr marL="0" indent="0">
              <a:buNone/>
            </a:pPr>
            <a:r>
              <a:rPr lang="en-US" sz="2400" dirty="0" smtClean="0"/>
              <a:t>	Manage</a:t>
            </a:r>
            <a:endParaRPr lang="en-US" dirty="0" smtClean="0"/>
          </a:p>
        </p:txBody>
      </p:sp>
    </p:spTree>
    <p:extLst>
      <p:ext uri="{BB962C8B-B14F-4D97-AF65-F5344CB8AC3E}">
        <p14:creationId xmlns:p14="http://schemas.microsoft.com/office/powerpoint/2010/main" val="174650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a:bodyPr>
          <a:lstStyle/>
          <a:p>
            <a:pPr marL="0" indent="0" algn="ctr">
              <a:buNone/>
            </a:pPr>
            <a:r>
              <a:rPr lang="en-US" sz="3200" b="1" dirty="0" smtClean="0"/>
              <a:t>Kenyon</a:t>
            </a:r>
            <a:r>
              <a:rPr lang="en-US" sz="3200" dirty="0" smtClean="0"/>
              <a:t> says:</a:t>
            </a:r>
          </a:p>
          <a:p>
            <a:pPr marL="0" indent="0">
              <a:buNone/>
            </a:pPr>
            <a:r>
              <a:rPr lang="en-US" sz="2400" dirty="0" smtClean="0"/>
              <a:t>	Evaluate</a:t>
            </a:r>
            <a:endParaRPr lang="en-US" dirty="0" smtClean="0"/>
          </a:p>
          <a:p>
            <a:pPr marL="0" indent="0">
              <a:buNone/>
            </a:pPr>
            <a:r>
              <a:rPr lang="en-US" sz="2400" dirty="0" smtClean="0"/>
              <a:t>	Manage</a:t>
            </a:r>
            <a:endParaRPr lang="en-US" dirty="0" smtClean="0"/>
          </a:p>
          <a:p>
            <a:pPr marL="0" indent="0">
              <a:buNone/>
            </a:pPr>
            <a:r>
              <a:rPr lang="en-US" sz="2400" dirty="0" smtClean="0"/>
              <a:t>	Maintain</a:t>
            </a:r>
            <a:endParaRPr lang="en-US" dirty="0" smtClean="0"/>
          </a:p>
        </p:txBody>
      </p:sp>
    </p:spTree>
    <p:extLst>
      <p:ext uri="{BB962C8B-B14F-4D97-AF65-F5344CB8AC3E}">
        <p14:creationId xmlns:p14="http://schemas.microsoft.com/office/powerpoint/2010/main" val="30444430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a:bodyPr>
          <a:lstStyle/>
          <a:p>
            <a:pPr marL="0" indent="0" algn="ctr">
              <a:buNone/>
            </a:pPr>
            <a:r>
              <a:rPr lang="en-US" sz="3200" b="1" dirty="0" smtClean="0"/>
              <a:t>Kenyon</a:t>
            </a:r>
            <a:r>
              <a:rPr lang="en-US" sz="3200" dirty="0" smtClean="0"/>
              <a:t> says:</a:t>
            </a:r>
          </a:p>
          <a:p>
            <a:pPr marL="0" indent="0">
              <a:buNone/>
            </a:pPr>
            <a:r>
              <a:rPr lang="en-US" sz="2400" dirty="0" smtClean="0"/>
              <a:t>	Evaluate</a:t>
            </a:r>
            <a:endParaRPr lang="en-US" dirty="0" smtClean="0"/>
          </a:p>
          <a:p>
            <a:pPr marL="0" indent="0">
              <a:buNone/>
            </a:pPr>
            <a:r>
              <a:rPr lang="en-US" sz="2400" dirty="0" smtClean="0"/>
              <a:t>	Manage</a:t>
            </a:r>
            <a:endParaRPr lang="en-US" dirty="0" smtClean="0"/>
          </a:p>
          <a:p>
            <a:pPr marL="0" indent="0">
              <a:buNone/>
            </a:pPr>
            <a:r>
              <a:rPr lang="en-US" sz="2400" dirty="0" smtClean="0"/>
              <a:t>	Maintain</a:t>
            </a:r>
            <a:endParaRPr lang="en-US" dirty="0" smtClean="0"/>
          </a:p>
          <a:p>
            <a:pPr marL="0" indent="0">
              <a:buNone/>
            </a:pPr>
            <a:r>
              <a:rPr lang="en-US" sz="2400" dirty="0" smtClean="0"/>
              <a:t>	Coordinate</a:t>
            </a:r>
            <a:endParaRPr lang="en-US" dirty="0" smtClean="0"/>
          </a:p>
          <a:p>
            <a:pPr marL="0" indent="0">
              <a:buNone/>
            </a:pPr>
            <a:endParaRPr lang="en-US" dirty="0" smtClean="0"/>
          </a:p>
        </p:txBody>
      </p:sp>
    </p:spTree>
    <p:extLst>
      <p:ext uri="{BB962C8B-B14F-4D97-AF65-F5344CB8AC3E}">
        <p14:creationId xmlns:p14="http://schemas.microsoft.com/office/powerpoint/2010/main" val="136407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sz="3200" b="1" dirty="0" smtClean="0"/>
              <a:t>Kenyon</a:t>
            </a:r>
            <a:r>
              <a:rPr lang="en-US" sz="3200" dirty="0" smtClean="0"/>
              <a:t> says:</a:t>
            </a:r>
          </a:p>
          <a:p>
            <a:pPr marL="0" indent="0">
              <a:buNone/>
            </a:pPr>
            <a:r>
              <a:rPr lang="en-US" sz="2400" dirty="0" smtClean="0"/>
              <a:t>	Evaluate</a:t>
            </a:r>
            <a:endParaRPr lang="en-US" dirty="0" smtClean="0"/>
          </a:p>
          <a:p>
            <a:pPr marL="0" indent="0">
              <a:buNone/>
            </a:pPr>
            <a:r>
              <a:rPr lang="en-US" sz="2400" dirty="0" smtClean="0"/>
              <a:t>	Manage</a:t>
            </a:r>
            <a:endParaRPr lang="en-US" dirty="0" smtClean="0"/>
          </a:p>
          <a:p>
            <a:pPr marL="0" indent="0">
              <a:buNone/>
            </a:pPr>
            <a:r>
              <a:rPr lang="en-US" sz="2400" dirty="0" smtClean="0"/>
              <a:t>	Maintain</a:t>
            </a:r>
            <a:endParaRPr lang="en-US" dirty="0" smtClean="0"/>
          </a:p>
          <a:p>
            <a:pPr marL="0" indent="0">
              <a:buNone/>
            </a:pPr>
            <a:r>
              <a:rPr lang="en-US" sz="2400" dirty="0" smtClean="0"/>
              <a:t>	Coordinate</a:t>
            </a:r>
            <a:endParaRPr lang="en-US" dirty="0" smtClean="0"/>
          </a:p>
          <a:p>
            <a:pPr marL="0" indent="0">
              <a:buNone/>
            </a:pPr>
            <a:r>
              <a:rPr lang="en-US" sz="2400" dirty="0" smtClean="0"/>
              <a:t>	Plan</a:t>
            </a:r>
            <a:endParaRPr lang="en-US" dirty="0" smtClean="0"/>
          </a:p>
          <a:p>
            <a:pPr marL="0" indent="0">
              <a:buNone/>
            </a:pPr>
            <a:endParaRPr lang="en-US" dirty="0" smtClean="0"/>
          </a:p>
        </p:txBody>
      </p:sp>
    </p:spTree>
    <p:extLst>
      <p:ext uri="{BB962C8B-B14F-4D97-AF65-F5344CB8AC3E}">
        <p14:creationId xmlns:p14="http://schemas.microsoft.com/office/powerpoint/2010/main" val="1326031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sz="3200" b="1" dirty="0" smtClean="0"/>
              <a:t>Kenyon</a:t>
            </a:r>
            <a:r>
              <a:rPr lang="en-US" sz="3200" dirty="0" smtClean="0"/>
              <a:t> says:</a:t>
            </a:r>
          </a:p>
          <a:p>
            <a:pPr marL="0" indent="0">
              <a:buNone/>
            </a:pPr>
            <a:r>
              <a:rPr lang="en-US" sz="2400" dirty="0" smtClean="0"/>
              <a:t>	Evaluate					Schedule</a:t>
            </a:r>
          </a:p>
          <a:p>
            <a:pPr marL="0" indent="0">
              <a:buNone/>
            </a:pPr>
            <a:r>
              <a:rPr lang="en-US" sz="2400" dirty="0" smtClean="0"/>
              <a:t>	Manage</a:t>
            </a:r>
          </a:p>
          <a:p>
            <a:pPr marL="0" indent="0">
              <a:buNone/>
            </a:pPr>
            <a:r>
              <a:rPr lang="en-US" sz="2400" dirty="0" smtClean="0"/>
              <a:t>	Maintain</a:t>
            </a:r>
          </a:p>
          <a:p>
            <a:pPr marL="0" indent="0">
              <a:buNone/>
            </a:pPr>
            <a:r>
              <a:rPr lang="en-US" sz="2400" dirty="0" smtClean="0"/>
              <a:t>	Coordinate</a:t>
            </a:r>
          </a:p>
          <a:p>
            <a:pPr marL="0" indent="0">
              <a:buNone/>
            </a:pPr>
            <a:r>
              <a:rPr lang="en-US" sz="2400" dirty="0" smtClean="0"/>
              <a:t>	Plan</a:t>
            </a:r>
          </a:p>
          <a:p>
            <a:pPr marL="0" indent="0" algn="r">
              <a:buNone/>
            </a:pPr>
            <a:endParaRPr lang="en-US" dirty="0" smtClean="0"/>
          </a:p>
          <a:p>
            <a:pPr marL="0" indent="0">
              <a:buNone/>
            </a:pPr>
            <a:endParaRPr lang="en-US" dirty="0" smtClean="0"/>
          </a:p>
        </p:txBody>
      </p:sp>
    </p:spTree>
    <p:extLst>
      <p:ext uri="{BB962C8B-B14F-4D97-AF65-F5344CB8AC3E}">
        <p14:creationId xmlns:p14="http://schemas.microsoft.com/office/powerpoint/2010/main" val="1175727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sz="3200" b="1" dirty="0" smtClean="0"/>
              <a:t>Kenyon</a:t>
            </a:r>
            <a:r>
              <a:rPr lang="en-US" sz="3200" dirty="0" smtClean="0"/>
              <a:t> says:</a:t>
            </a:r>
          </a:p>
          <a:p>
            <a:pPr marL="0" indent="0">
              <a:buNone/>
            </a:pPr>
            <a:r>
              <a:rPr lang="en-US" sz="2400" dirty="0" smtClean="0"/>
              <a:t>	Evaluate					Schedule</a:t>
            </a:r>
          </a:p>
          <a:p>
            <a:pPr marL="0" indent="0">
              <a:buNone/>
            </a:pPr>
            <a:r>
              <a:rPr lang="en-US" sz="2400" dirty="0" smtClean="0"/>
              <a:t>	Manage					Train</a:t>
            </a:r>
          </a:p>
          <a:p>
            <a:pPr marL="0" indent="0">
              <a:buNone/>
            </a:pPr>
            <a:r>
              <a:rPr lang="en-US" sz="2400" dirty="0" smtClean="0"/>
              <a:t>	Maintain</a:t>
            </a:r>
          </a:p>
          <a:p>
            <a:pPr marL="0" indent="0">
              <a:buNone/>
            </a:pPr>
            <a:r>
              <a:rPr lang="en-US" sz="2400" dirty="0" smtClean="0"/>
              <a:t>	Coordinate</a:t>
            </a:r>
          </a:p>
          <a:p>
            <a:pPr marL="0" indent="0">
              <a:buNone/>
            </a:pPr>
            <a:r>
              <a:rPr lang="en-US" sz="2400" dirty="0" smtClean="0"/>
              <a:t>	Plan</a:t>
            </a:r>
          </a:p>
          <a:p>
            <a:pPr marL="0" indent="0" algn="r">
              <a:buNone/>
            </a:pPr>
            <a:endParaRPr lang="en-US" dirty="0" smtClean="0"/>
          </a:p>
          <a:p>
            <a:pPr marL="0" indent="0">
              <a:buNone/>
            </a:pPr>
            <a:endParaRPr lang="en-US" dirty="0" smtClean="0"/>
          </a:p>
        </p:txBody>
      </p:sp>
    </p:spTree>
    <p:extLst>
      <p:ext uri="{BB962C8B-B14F-4D97-AF65-F5344CB8AC3E}">
        <p14:creationId xmlns:p14="http://schemas.microsoft.com/office/powerpoint/2010/main" val="83343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sz="3200" b="1" dirty="0" smtClean="0"/>
              <a:t>Kenyon</a:t>
            </a:r>
            <a:r>
              <a:rPr lang="en-US" sz="3200" dirty="0" smtClean="0"/>
              <a:t> says:</a:t>
            </a:r>
          </a:p>
          <a:p>
            <a:pPr marL="0" indent="0">
              <a:buNone/>
            </a:pPr>
            <a:r>
              <a:rPr lang="en-US" sz="2400" dirty="0" smtClean="0"/>
              <a:t>	Evaluate					Schedule</a:t>
            </a:r>
          </a:p>
          <a:p>
            <a:pPr marL="0" indent="0">
              <a:buNone/>
            </a:pPr>
            <a:r>
              <a:rPr lang="en-US" sz="2400" dirty="0" smtClean="0"/>
              <a:t>	Manage					Train</a:t>
            </a:r>
          </a:p>
          <a:p>
            <a:pPr marL="0" indent="0">
              <a:buNone/>
            </a:pPr>
            <a:r>
              <a:rPr lang="en-US" sz="2400" dirty="0" smtClean="0"/>
              <a:t>	Maintain					Develop</a:t>
            </a:r>
          </a:p>
          <a:p>
            <a:pPr marL="0" indent="0">
              <a:buNone/>
            </a:pPr>
            <a:r>
              <a:rPr lang="en-US" sz="2400" dirty="0" smtClean="0"/>
              <a:t>	Coordinate</a:t>
            </a:r>
          </a:p>
          <a:p>
            <a:pPr marL="0" indent="0">
              <a:buNone/>
            </a:pPr>
            <a:r>
              <a:rPr lang="en-US" sz="2400" dirty="0" smtClean="0"/>
              <a:t>	Plan</a:t>
            </a:r>
          </a:p>
          <a:p>
            <a:pPr marL="0" indent="0" algn="r">
              <a:buNone/>
            </a:pPr>
            <a:endParaRPr lang="en-US" dirty="0" smtClean="0"/>
          </a:p>
          <a:p>
            <a:pPr marL="0" indent="0">
              <a:buNone/>
            </a:pPr>
            <a:endParaRPr lang="en-US" dirty="0" smtClean="0"/>
          </a:p>
        </p:txBody>
      </p:sp>
    </p:spTree>
    <p:extLst>
      <p:ext uri="{BB962C8B-B14F-4D97-AF65-F5344CB8AC3E}">
        <p14:creationId xmlns:p14="http://schemas.microsoft.com/office/powerpoint/2010/main" val="1977018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sz="3200" b="1" dirty="0" smtClean="0"/>
              <a:t>Kenyon</a:t>
            </a:r>
            <a:r>
              <a:rPr lang="en-US" sz="3200" dirty="0" smtClean="0"/>
              <a:t> says:</a:t>
            </a:r>
          </a:p>
          <a:p>
            <a:pPr marL="0" indent="0">
              <a:buNone/>
            </a:pPr>
            <a:r>
              <a:rPr lang="en-US" sz="2400" dirty="0" smtClean="0"/>
              <a:t>	Evaluate					Schedule</a:t>
            </a:r>
          </a:p>
          <a:p>
            <a:pPr marL="0" indent="0">
              <a:buNone/>
            </a:pPr>
            <a:r>
              <a:rPr lang="en-US" sz="2400" dirty="0" smtClean="0"/>
              <a:t>	Manage					Train</a:t>
            </a:r>
          </a:p>
          <a:p>
            <a:pPr marL="0" indent="0">
              <a:buNone/>
            </a:pPr>
            <a:r>
              <a:rPr lang="en-US" sz="2400" dirty="0" smtClean="0"/>
              <a:t>	Maintain					Develop</a:t>
            </a:r>
          </a:p>
          <a:p>
            <a:pPr marL="0" indent="0">
              <a:buNone/>
            </a:pPr>
            <a:r>
              <a:rPr lang="en-US" sz="2400" dirty="0" smtClean="0"/>
              <a:t>	Coordinate					Advise</a:t>
            </a:r>
          </a:p>
          <a:p>
            <a:pPr marL="0" indent="0">
              <a:buNone/>
            </a:pPr>
            <a:r>
              <a:rPr lang="en-US" sz="2400" dirty="0" smtClean="0"/>
              <a:t>	Plan</a:t>
            </a:r>
          </a:p>
          <a:p>
            <a:pPr marL="0" indent="0" algn="r">
              <a:buNone/>
            </a:pPr>
            <a:endParaRPr lang="en-US" dirty="0" smtClean="0"/>
          </a:p>
          <a:p>
            <a:pPr marL="0" indent="0">
              <a:buNone/>
            </a:pPr>
            <a:endParaRPr lang="en-US" dirty="0" smtClean="0"/>
          </a:p>
        </p:txBody>
      </p:sp>
    </p:spTree>
    <p:extLst>
      <p:ext uri="{BB962C8B-B14F-4D97-AF65-F5344CB8AC3E}">
        <p14:creationId xmlns:p14="http://schemas.microsoft.com/office/powerpoint/2010/main" val="26206756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supervision?</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sz="3200" b="1" dirty="0" smtClean="0"/>
              <a:t>Kenyon</a:t>
            </a:r>
            <a:r>
              <a:rPr lang="en-US" sz="3200" dirty="0" smtClean="0"/>
              <a:t> says:</a:t>
            </a:r>
          </a:p>
          <a:p>
            <a:pPr marL="0" indent="0">
              <a:buNone/>
            </a:pPr>
            <a:r>
              <a:rPr lang="en-US" sz="2400" dirty="0" smtClean="0"/>
              <a:t>	Evaluate					Schedule</a:t>
            </a:r>
          </a:p>
          <a:p>
            <a:pPr marL="0" indent="0">
              <a:buNone/>
            </a:pPr>
            <a:r>
              <a:rPr lang="en-US" sz="2400" dirty="0" smtClean="0"/>
              <a:t>	Manage					Train</a:t>
            </a:r>
          </a:p>
          <a:p>
            <a:pPr marL="0" indent="0">
              <a:buNone/>
            </a:pPr>
            <a:r>
              <a:rPr lang="en-US" sz="2400" dirty="0" smtClean="0"/>
              <a:t>	Maintain					Develop</a:t>
            </a:r>
          </a:p>
          <a:p>
            <a:pPr marL="0" indent="0">
              <a:buNone/>
            </a:pPr>
            <a:r>
              <a:rPr lang="en-US" sz="2400" dirty="0" smtClean="0"/>
              <a:t>	Coordinate					Advise</a:t>
            </a:r>
          </a:p>
          <a:p>
            <a:pPr marL="0" indent="0">
              <a:buNone/>
            </a:pPr>
            <a:r>
              <a:rPr lang="en-US" sz="2400" dirty="0" smtClean="0"/>
              <a:t>	Plan</a:t>
            </a:r>
            <a:r>
              <a:rPr lang="en-US" dirty="0" smtClean="0"/>
              <a:t>						</a:t>
            </a:r>
            <a:r>
              <a:rPr lang="en-US" sz="2400" dirty="0" smtClean="0"/>
              <a:t>Lead</a:t>
            </a:r>
          </a:p>
          <a:p>
            <a:pPr marL="0" indent="0" algn="r">
              <a:buNone/>
            </a:pPr>
            <a:endParaRPr lang="en-US" dirty="0" smtClean="0"/>
          </a:p>
          <a:p>
            <a:pPr marL="0" indent="0">
              <a:buNone/>
            </a:pPr>
            <a:endParaRPr lang="en-US" dirty="0" smtClean="0"/>
          </a:p>
        </p:txBody>
      </p:sp>
    </p:spTree>
    <p:extLst>
      <p:ext uri="{BB962C8B-B14F-4D97-AF65-F5344CB8AC3E}">
        <p14:creationId xmlns:p14="http://schemas.microsoft.com/office/powerpoint/2010/main" val="7401403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a:xfrm>
            <a:off x="1451579" y="2015732"/>
            <a:ext cx="9603275" cy="4050960"/>
          </a:xfrm>
        </p:spPr>
        <p:txBody>
          <a:bodyPr>
            <a:normAutofit/>
          </a:bodyPr>
          <a:lstStyle/>
          <a:p>
            <a:pPr algn="ctr"/>
            <a:r>
              <a:rPr lang="en-US" sz="2600" dirty="0" smtClean="0"/>
              <a:t>Hiring</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15588360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a:xfrm>
            <a:off x="1451579" y="2015732"/>
            <a:ext cx="9603275" cy="4050960"/>
          </a:xfrm>
        </p:spPr>
        <p:txBody>
          <a:bodyPr>
            <a:normAutofit/>
          </a:bodyPr>
          <a:lstStyle/>
          <a:p>
            <a:pPr algn="ctr"/>
            <a:r>
              <a:rPr lang="en-US" sz="2600" dirty="0" smtClean="0"/>
              <a:t>Hiring</a:t>
            </a:r>
          </a:p>
          <a:p>
            <a:pPr algn="ctr"/>
            <a:r>
              <a:rPr lang="en-US" sz="2600" dirty="0" smtClean="0"/>
              <a:t>On-Boarding</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4228671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a:xfrm>
            <a:off x="1451579" y="2015732"/>
            <a:ext cx="9603275" cy="4050960"/>
          </a:xfrm>
        </p:spPr>
        <p:txBody>
          <a:bodyPr>
            <a:normAutofit/>
          </a:bodyPr>
          <a:lstStyle/>
          <a:p>
            <a:pPr algn="ctr"/>
            <a:r>
              <a:rPr lang="en-US" sz="2600" dirty="0" smtClean="0"/>
              <a:t>Hiring</a:t>
            </a:r>
          </a:p>
          <a:p>
            <a:pPr algn="ctr"/>
            <a:r>
              <a:rPr lang="en-US" sz="2600" dirty="0" smtClean="0"/>
              <a:t>On-Boarding</a:t>
            </a:r>
          </a:p>
          <a:p>
            <a:pPr algn="ctr"/>
            <a:r>
              <a:rPr lang="en-US" sz="2600" dirty="0" smtClean="0"/>
              <a:t>Time Keeping</a:t>
            </a:r>
          </a:p>
          <a:p>
            <a:pPr marL="0" indent="0">
              <a:buNone/>
            </a:pPr>
            <a:r>
              <a:rPr lang="en-US" dirty="0" smtClean="0"/>
              <a:t>           </a:t>
            </a:r>
            <a:endParaRPr lang="en-US" dirty="0"/>
          </a:p>
        </p:txBody>
      </p:sp>
    </p:spTree>
    <p:extLst>
      <p:ext uri="{BB962C8B-B14F-4D97-AF65-F5344CB8AC3E}">
        <p14:creationId xmlns:p14="http://schemas.microsoft.com/office/powerpoint/2010/main" val="3147393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a:xfrm>
            <a:off x="1451579" y="2015732"/>
            <a:ext cx="9603275" cy="4050960"/>
          </a:xfrm>
        </p:spPr>
        <p:txBody>
          <a:bodyPr>
            <a:normAutofit/>
          </a:bodyPr>
          <a:lstStyle/>
          <a:p>
            <a:pPr algn="ctr"/>
            <a:r>
              <a:rPr lang="en-US" sz="2600" dirty="0" smtClean="0"/>
              <a:t>Hiring</a:t>
            </a:r>
          </a:p>
          <a:p>
            <a:pPr algn="ctr"/>
            <a:r>
              <a:rPr lang="en-US" sz="2600" dirty="0" smtClean="0"/>
              <a:t>On-Boarding</a:t>
            </a:r>
          </a:p>
          <a:p>
            <a:pPr algn="ctr"/>
            <a:r>
              <a:rPr lang="en-US" sz="2600" dirty="0" smtClean="0"/>
              <a:t>Time Keeping</a:t>
            </a:r>
          </a:p>
          <a:p>
            <a:pPr algn="ctr"/>
            <a:r>
              <a:rPr lang="en-US" sz="2600" dirty="0" smtClean="0"/>
              <a:t>Adhering to FLSA Standards</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493244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a:xfrm>
            <a:off x="1451579" y="2015732"/>
            <a:ext cx="9603275" cy="4050960"/>
          </a:xfrm>
        </p:spPr>
        <p:txBody>
          <a:bodyPr>
            <a:normAutofit/>
          </a:bodyPr>
          <a:lstStyle/>
          <a:p>
            <a:pPr algn="ctr"/>
            <a:r>
              <a:rPr lang="en-US" sz="2600" dirty="0" smtClean="0"/>
              <a:t>Hiring</a:t>
            </a:r>
          </a:p>
          <a:p>
            <a:pPr algn="ctr"/>
            <a:r>
              <a:rPr lang="en-US" sz="2600" dirty="0" smtClean="0"/>
              <a:t>On-Boarding</a:t>
            </a:r>
          </a:p>
          <a:p>
            <a:pPr algn="ctr"/>
            <a:r>
              <a:rPr lang="en-US" sz="2600" dirty="0" smtClean="0"/>
              <a:t>Time Keeping</a:t>
            </a:r>
          </a:p>
          <a:p>
            <a:pPr algn="ctr"/>
            <a:r>
              <a:rPr lang="en-US" sz="2600" dirty="0" smtClean="0"/>
              <a:t>Adhering to FLSA Standards</a:t>
            </a:r>
          </a:p>
          <a:p>
            <a:pPr algn="ctr"/>
            <a:r>
              <a:rPr lang="en-US" sz="2600" dirty="0" smtClean="0"/>
              <a:t>Conflict Management</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3307438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a:xfrm>
            <a:off x="1451579" y="2015732"/>
            <a:ext cx="9603275" cy="4050960"/>
          </a:xfrm>
        </p:spPr>
        <p:txBody>
          <a:bodyPr>
            <a:normAutofit fontScale="92500" lnSpcReduction="10000"/>
          </a:bodyPr>
          <a:lstStyle/>
          <a:p>
            <a:pPr algn="ctr"/>
            <a:r>
              <a:rPr lang="en-US" sz="2600" dirty="0" smtClean="0"/>
              <a:t>Hiring</a:t>
            </a:r>
          </a:p>
          <a:p>
            <a:pPr algn="ctr"/>
            <a:r>
              <a:rPr lang="en-US" sz="2600" dirty="0" smtClean="0"/>
              <a:t>On-Boarding</a:t>
            </a:r>
          </a:p>
          <a:p>
            <a:pPr algn="ctr"/>
            <a:r>
              <a:rPr lang="en-US" sz="2600" dirty="0" smtClean="0"/>
              <a:t>Payroll</a:t>
            </a:r>
          </a:p>
          <a:p>
            <a:pPr algn="ctr"/>
            <a:r>
              <a:rPr lang="en-US" sz="2600" dirty="0" smtClean="0"/>
              <a:t>Adhering to FLSA Standards</a:t>
            </a:r>
          </a:p>
          <a:p>
            <a:pPr algn="ctr"/>
            <a:r>
              <a:rPr lang="en-US" sz="2600" dirty="0" smtClean="0"/>
              <a:t>Conflict Management</a:t>
            </a:r>
          </a:p>
          <a:p>
            <a:pPr algn="ctr"/>
            <a:r>
              <a:rPr lang="en-US" sz="2600" dirty="0" smtClean="0"/>
              <a:t>Resignations / Terminations / Retirement</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1811472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a:xfrm>
            <a:off x="1451579" y="2015732"/>
            <a:ext cx="9603275" cy="4050960"/>
          </a:xfrm>
        </p:spPr>
        <p:txBody>
          <a:bodyPr>
            <a:normAutofit fontScale="85000" lnSpcReduction="20000"/>
          </a:bodyPr>
          <a:lstStyle/>
          <a:p>
            <a:pPr algn="ctr"/>
            <a:r>
              <a:rPr lang="en-US" sz="2600" dirty="0" smtClean="0"/>
              <a:t>Hiring</a:t>
            </a:r>
          </a:p>
          <a:p>
            <a:pPr algn="ctr"/>
            <a:r>
              <a:rPr lang="en-US" sz="2600" dirty="0" smtClean="0"/>
              <a:t>On-Boarding</a:t>
            </a:r>
          </a:p>
          <a:p>
            <a:pPr algn="ctr"/>
            <a:r>
              <a:rPr lang="en-US" sz="2600" dirty="0" smtClean="0"/>
              <a:t>Time Keeping</a:t>
            </a:r>
          </a:p>
          <a:p>
            <a:pPr algn="ctr"/>
            <a:r>
              <a:rPr lang="en-US" sz="2600" dirty="0" smtClean="0"/>
              <a:t>Adhering to FLSA Standards</a:t>
            </a:r>
          </a:p>
          <a:p>
            <a:pPr algn="ctr"/>
            <a:r>
              <a:rPr lang="en-US" sz="2600" dirty="0" smtClean="0"/>
              <a:t>Conflict Management</a:t>
            </a:r>
          </a:p>
          <a:p>
            <a:pPr algn="ctr"/>
            <a:r>
              <a:rPr lang="en-US" sz="2600" dirty="0" smtClean="0"/>
              <a:t>Resignations / Terminations / Retirement</a:t>
            </a:r>
          </a:p>
          <a:p>
            <a:pPr algn="ctr"/>
            <a:r>
              <a:rPr lang="en-US" sz="2600" dirty="0" smtClean="0"/>
              <a:t>Reviews and Performance Guidelines</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752653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a:xfrm>
            <a:off x="1451579" y="2015732"/>
            <a:ext cx="9603275" cy="4050960"/>
          </a:xfrm>
        </p:spPr>
        <p:txBody>
          <a:bodyPr>
            <a:normAutofit fontScale="70000" lnSpcReduction="20000"/>
          </a:bodyPr>
          <a:lstStyle/>
          <a:p>
            <a:pPr algn="ctr"/>
            <a:r>
              <a:rPr lang="en-US" sz="2600" dirty="0" smtClean="0"/>
              <a:t>Hiring</a:t>
            </a:r>
          </a:p>
          <a:p>
            <a:pPr algn="ctr"/>
            <a:r>
              <a:rPr lang="en-US" sz="2600" dirty="0" smtClean="0"/>
              <a:t>On-Boarding</a:t>
            </a:r>
          </a:p>
          <a:p>
            <a:pPr algn="ctr"/>
            <a:r>
              <a:rPr lang="en-US" sz="2600" dirty="0" smtClean="0"/>
              <a:t>Time Keeping</a:t>
            </a:r>
          </a:p>
          <a:p>
            <a:pPr algn="ctr"/>
            <a:r>
              <a:rPr lang="en-US" sz="2600" dirty="0" smtClean="0"/>
              <a:t>Adhering to FLSA Standards</a:t>
            </a:r>
          </a:p>
          <a:p>
            <a:pPr algn="ctr"/>
            <a:r>
              <a:rPr lang="en-US" sz="2600" dirty="0" smtClean="0"/>
              <a:t>Conflict Management</a:t>
            </a:r>
          </a:p>
          <a:p>
            <a:pPr algn="ctr"/>
            <a:r>
              <a:rPr lang="en-US" sz="2600" dirty="0" smtClean="0"/>
              <a:t>Resignations / Terminations / Retirement</a:t>
            </a:r>
          </a:p>
          <a:p>
            <a:pPr algn="ctr"/>
            <a:r>
              <a:rPr lang="en-US" sz="2600" dirty="0" smtClean="0"/>
              <a:t>Reviews and Performance Guidelines</a:t>
            </a:r>
          </a:p>
          <a:p>
            <a:pPr algn="ctr"/>
            <a:r>
              <a:rPr lang="en-US" sz="2600" dirty="0" smtClean="0"/>
              <a:t>Worker’s Compensation reporting, FMLA management</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3344192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a:xfrm>
            <a:off x="1451579" y="2015732"/>
            <a:ext cx="9603275" cy="4050960"/>
          </a:xfrm>
        </p:spPr>
        <p:txBody>
          <a:bodyPr>
            <a:normAutofit fontScale="62500" lnSpcReduction="20000"/>
          </a:bodyPr>
          <a:lstStyle/>
          <a:p>
            <a:pPr algn="ctr"/>
            <a:r>
              <a:rPr lang="en-US" sz="2600" dirty="0" smtClean="0"/>
              <a:t>Hiring</a:t>
            </a:r>
          </a:p>
          <a:p>
            <a:pPr algn="ctr"/>
            <a:r>
              <a:rPr lang="en-US" sz="2600" dirty="0" smtClean="0"/>
              <a:t>On-Boarding</a:t>
            </a:r>
          </a:p>
          <a:p>
            <a:pPr algn="ctr"/>
            <a:r>
              <a:rPr lang="en-US" sz="2600" dirty="0" smtClean="0"/>
              <a:t>Time Keeping</a:t>
            </a:r>
          </a:p>
          <a:p>
            <a:pPr algn="ctr"/>
            <a:r>
              <a:rPr lang="en-US" sz="2600" dirty="0" smtClean="0"/>
              <a:t>Adhering to FLSA Standards</a:t>
            </a:r>
          </a:p>
          <a:p>
            <a:pPr algn="ctr"/>
            <a:r>
              <a:rPr lang="en-US" sz="2600" dirty="0" smtClean="0"/>
              <a:t>Conflict Management</a:t>
            </a:r>
          </a:p>
          <a:p>
            <a:pPr algn="ctr"/>
            <a:r>
              <a:rPr lang="en-US" sz="2600" dirty="0" smtClean="0"/>
              <a:t>Resignations / Terminations / Retirement</a:t>
            </a:r>
          </a:p>
          <a:p>
            <a:pPr algn="ctr"/>
            <a:r>
              <a:rPr lang="en-US" sz="2600" dirty="0" smtClean="0"/>
              <a:t>Reviews and Performance Guidelines</a:t>
            </a:r>
          </a:p>
          <a:p>
            <a:pPr algn="ctr"/>
            <a:r>
              <a:rPr lang="en-US" sz="2600" dirty="0" smtClean="0"/>
              <a:t>Worker’s Compensation reporting, FMLA management</a:t>
            </a:r>
          </a:p>
          <a:p>
            <a:pPr algn="ctr"/>
            <a:r>
              <a:rPr lang="en-US" sz="2600" dirty="0" smtClean="0"/>
              <a:t>College Procedures</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2311434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p:txBody>
          <a:bodyPr/>
          <a:lstStyle/>
          <a:p>
            <a:r>
              <a:rPr lang="en-US" dirty="0" smtClean="0"/>
              <a:t>Coordination of day-to-day activities for __________</a:t>
            </a:r>
          </a:p>
          <a:p>
            <a:endParaRPr lang="en-US" dirty="0"/>
          </a:p>
        </p:txBody>
      </p:sp>
    </p:spTree>
    <p:extLst>
      <p:ext uri="{BB962C8B-B14F-4D97-AF65-F5344CB8AC3E}">
        <p14:creationId xmlns:p14="http://schemas.microsoft.com/office/powerpoint/2010/main" val="12765128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p:txBody>
          <a:bodyPr/>
          <a:lstStyle/>
          <a:p>
            <a:r>
              <a:rPr lang="en-US" dirty="0" smtClean="0"/>
              <a:t>Coordination of day-to-day activities for __________</a:t>
            </a:r>
          </a:p>
          <a:p>
            <a:r>
              <a:rPr lang="en-US" dirty="0" smtClean="0"/>
              <a:t>Managing the flow of communication and correspondence for ___________</a:t>
            </a:r>
          </a:p>
          <a:p>
            <a:endParaRPr lang="en-US" dirty="0"/>
          </a:p>
        </p:txBody>
      </p:sp>
    </p:spTree>
    <p:extLst>
      <p:ext uri="{BB962C8B-B14F-4D97-AF65-F5344CB8AC3E}">
        <p14:creationId xmlns:p14="http://schemas.microsoft.com/office/powerpoint/2010/main" val="23952311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p:txBody>
          <a:bodyPr/>
          <a:lstStyle/>
          <a:p>
            <a:r>
              <a:rPr lang="en-US" dirty="0" smtClean="0"/>
              <a:t>Coordination of day-to-day activities for __________</a:t>
            </a:r>
          </a:p>
          <a:p>
            <a:r>
              <a:rPr lang="en-US" dirty="0" smtClean="0"/>
              <a:t>Managing the flow of communication and correspondence for ___________</a:t>
            </a:r>
          </a:p>
          <a:p>
            <a:r>
              <a:rPr lang="en-US" dirty="0" smtClean="0"/>
              <a:t>Supporting the mission of the College, and ____________</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547464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a supervisor, I am responsible for … </a:t>
            </a:r>
            <a:endParaRPr lang="en-US" dirty="0"/>
          </a:p>
        </p:txBody>
      </p:sp>
      <p:sp>
        <p:nvSpPr>
          <p:cNvPr id="3" name="Content Placeholder 2"/>
          <p:cNvSpPr>
            <a:spLocks noGrp="1"/>
          </p:cNvSpPr>
          <p:nvPr>
            <p:ph idx="1"/>
          </p:nvPr>
        </p:nvSpPr>
        <p:spPr/>
        <p:txBody>
          <a:bodyPr/>
          <a:lstStyle/>
          <a:p>
            <a:r>
              <a:rPr lang="en-US" dirty="0" smtClean="0"/>
              <a:t>Coordination of day-to-day activities for __________</a:t>
            </a:r>
          </a:p>
          <a:p>
            <a:r>
              <a:rPr lang="en-US" dirty="0" smtClean="0"/>
              <a:t>Managing the flow of communication and correspondence for ___________</a:t>
            </a:r>
          </a:p>
          <a:p>
            <a:r>
              <a:rPr lang="en-US" dirty="0" smtClean="0"/>
              <a:t>Supporting the mission of the College, and ____________</a:t>
            </a:r>
          </a:p>
          <a:p>
            <a:pPr marL="0" indent="0">
              <a:buNone/>
            </a:pPr>
            <a:r>
              <a:rPr lang="en-US" dirty="0" smtClean="0"/>
              <a:t>            </a:t>
            </a:r>
          </a:p>
          <a:p>
            <a:pPr marL="0" indent="0">
              <a:buNone/>
            </a:pPr>
            <a:r>
              <a:rPr lang="en-US" dirty="0" smtClean="0"/>
              <a:t>           </a:t>
            </a:r>
            <a:r>
              <a:rPr lang="en-US" sz="2400" i="1" dirty="0" smtClean="0">
                <a:solidFill>
                  <a:srgbClr val="FF9900"/>
                </a:solidFill>
              </a:rPr>
              <a:t>Direct    Manage    Coordinate     Evaluate    Oversee    Implement</a:t>
            </a:r>
          </a:p>
          <a:p>
            <a:endParaRPr lang="en-US" dirty="0"/>
          </a:p>
        </p:txBody>
      </p:sp>
    </p:spTree>
    <p:extLst>
      <p:ext uri="{BB962C8B-B14F-4D97-AF65-F5344CB8AC3E}">
        <p14:creationId xmlns:p14="http://schemas.microsoft.com/office/powerpoint/2010/main" val="18758701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challenges</a:t>
            </a:r>
            <a:endParaRPr lang="en-US" dirty="0"/>
          </a:p>
        </p:txBody>
      </p:sp>
      <p:sp>
        <p:nvSpPr>
          <p:cNvPr id="6" name="TextBox 5"/>
          <p:cNvSpPr txBox="1"/>
          <p:nvPr/>
        </p:nvSpPr>
        <p:spPr>
          <a:xfrm>
            <a:off x="1451579" y="3042139"/>
            <a:ext cx="9890497" cy="1200329"/>
          </a:xfrm>
          <a:prstGeom prst="rect">
            <a:avLst/>
          </a:prstGeom>
          <a:noFill/>
        </p:spPr>
        <p:txBody>
          <a:bodyPr wrap="square" rtlCol="0">
            <a:spAutoFit/>
          </a:bodyPr>
          <a:lstStyle/>
          <a:p>
            <a:pPr algn="ctr"/>
            <a:r>
              <a:rPr lang="en-US" sz="3600" dirty="0" smtClean="0"/>
              <a:t>What do you find challenging about your supervisory role?</a:t>
            </a:r>
            <a:endParaRPr lang="en-US" sz="3600" dirty="0"/>
          </a:p>
        </p:txBody>
      </p:sp>
    </p:spTree>
    <p:extLst>
      <p:ext uri="{BB962C8B-B14F-4D97-AF65-F5344CB8AC3E}">
        <p14:creationId xmlns:p14="http://schemas.microsoft.com/office/powerpoint/2010/main" val="37808797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can we be successful supervisors without the necessary tools?</a:t>
            </a:r>
            <a:endParaRPr lang="en-US" dirty="0"/>
          </a:p>
        </p:txBody>
      </p:sp>
      <p:pic>
        <p:nvPicPr>
          <p:cNvPr id="2050" name="Picture 2" descr="Image result for quotes about management"/>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751385" y="2442247"/>
            <a:ext cx="4645025" cy="2322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5687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olbox, Tools, Hammer, Wrench, Screwdri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6960" y="2672861"/>
            <a:ext cx="4126279" cy="41091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48407" y="1679330"/>
            <a:ext cx="7587762" cy="2554545"/>
          </a:xfrm>
          <a:prstGeom prst="rect">
            <a:avLst/>
          </a:prstGeom>
          <a:noFill/>
        </p:spPr>
        <p:txBody>
          <a:bodyPr wrap="square" rtlCol="0">
            <a:spAutoFit/>
          </a:bodyPr>
          <a:lstStyle/>
          <a:p>
            <a:pPr algn="ctr"/>
            <a:r>
              <a:rPr lang="en-US" sz="8000" b="1" dirty="0" smtClean="0"/>
              <a:t>BUILD YOUR TOOLKIT</a:t>
            </a:r>
            <a:endParaRPr lang="en-US" sz="8000" b="1" dirty="0"/>
          </a:p>
        </p:txBody>
      </p:sp>
    </p:spTree>
    <p:extLst>
      <p:ext uri="{BB962C8B-B14F-4D97-AF65-F5344CB8AC3E}">
        <p14:creationId xmlns:p14="http://schemas.microsoft.com/office/powerpoint/2010/main" val="40389090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olbox, Tools, Hammer, Wrench, Screwdri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6960" y="2672861"/>
            <a:ext cx="4126279" cy="41091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1692" y="457200"/>
            <a:ext cx="7587762" cy="3293209"/>
          </a:xfrm>
          <a:prstGeom prst="rect">
            <a:avLst/>
          </a:prstGeom>
          <a:noFill/>
        </p:spPr>
        <p:txBody>
          <a:bodyPr wrap="square" rtlCol="0">
            <a:spAutoFit/>
          </a:bodyPr>
          <a:lstStyle/>
          <a:p>
            <a:pPr algn="ctr"/>
            <a:r>
              <a:rPr lang="en-US" sz="6600" b="1" dirty="0" smtClean="0"/>
              <a:t>BUILD YOUR TOOLKIT</a:t>
            </a:r>
          </a:p>
          <a:p>
            <a:pPr marL="457200" indent="-457200">
              <a:buFont typeface="Arial" panose="020B0604020202020204" pitchFamily="34" charset="0"/>
              <a:buChar char="•"/>
            </a:pPr>
            <a:r>
              <a:rPr lang="en-US" sz="4400" dirty="0" smtClean="0"/>
              <a:t>Communication Connection</a:t>
            </a:r>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1653239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olbox, Tools, Hammer, Wrench, Screwdri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6960" y="2672861"/>
            <a:ext cx="4126279" cy="41091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1692" y="457200"/>
            <a:ext cx="7587762" cy="3970318"/>
          </a:xfrm>
          <a:prstGeom prst="rect">
            <a:avLst/>
          </a:prstGeom>
          <a:noFill/>
        </p:spPr>
        <p:txBody>
          <a:bodyPr wrap="square" rtlCol="0">
            <a:spAutoFit/>
          </a:bodyPr>
          <a:lstStyle/>
          <a:p>
            <a:pPr algn="ctr"/>
            <a:r>
              <a:rPr lang="en-US" sz="6600" b="1" dirty="0" smtClean="0"/>
              <a:t>BUILD YOUR TOOLKIT</a:t>
            </a:r>
          </a:p>
          <a:p>
            <a:pPr marL="457200" indent="-457200">
              <a:buFont typeface="Arial" panose="020B0604020202020204" pitchFamily="34" charset="0"/>
              <a:buChar char="•"/>
            </a:pPr>
            <a:r>
              <a:rPr lang="en-US" sz="4400" dirty="0" smtClean="0"/>
              <a:t>Communication Connection</a:t>
            </a:r>
          </a:p>
          <a:p>
            <a:pPr marL="457200" indent="-457200">
              <a:buFont typeface="Arial" panose="020B0604020202020204" pitchFamily="34" charset="0"/>
              <a:buChar char="•"/>
            </a:pPr>
            <a:r>
              <a:rPr lang="en-US" sz="4400" dirty="0" smtClean="0"/>
              <a:t>Leadership Type</a:t>
            </a:r>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4001112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olbox, Tools, Hammer, Wrench, Screwdri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6960" y="2672861"/>
            <a:ext cx="4126279" cy="41091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1692" y="457200"/>
            <a:ext cx="7587762" cy="4647426"/>
          </a:xfrm>
          <a:prstGeom prst="rect">
            <a:avLst/>
          </a:prstGeom>
          <a:noFill/>
        </p:spPr>
        <p:txBody>
          <a:bodyPr wrap="square" rtlCol="0">
            <a:spAutoFit/>
          </a:bodyPr>
          <a:lstStyle/>
          <a:p>
            <a:pPr algn="ctr"/>
            <a:r>
              <a:rPr lang="en-US" sz="6600" b="1" dirty="0" smtClean="0"/>
              <a:t>BUILD YOUR TOOLKIT</a:t>
            </a:r>
          </a:p>
          <a:p>
            <a:pPr marL="457200" indent="-457200">
              <a:buFont typeface="Arial" panose="020B0604020202020204" pitchFamily="34" charset="0"/>
              <a:buChar char="•"/>
            </a:pPr>
            <a:r>
              <a:rPr lang="en-US" sz="4400" dirty="0" smtClean="0"/>
              <a:t>Communication Connection</a:t>
            </a:r>
          </a:p>
          <a:p>
            <a:pPr marL="457200" indent="-457200">
              <a:buFont typeface="Arial" panose="020B0604020202020204" pitchFamily="34" charset="0"/>
              <a:buChar char="•"/>
            </a:pPr>
            <a:r>
              <a:rPr lang="en-US" sz="4400" dirty="0" smtClean="0"/>
              <a:t>Leadership Type</a:t>
            </a:r>
          </a:p>
          <a:p>
            <a:pPr marL="457200" indent="-457200">
              <a:buFont typeface="Arial" panose="020B0604020202020204" pitchFamily="34" charset="0"/>
              <a:buChar char="•"/>
            </a:pPr>
            <a:r>
              <a:rPr lang="en-US" sz="4400" dirty="0" smtClean="0"/>
              <a:t>Checklists</a:t>
            </a:r>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2976584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connection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9217" y="2021253"/>
            <a:ext cx="4665785" cy="3110523"/>
          </a:xfrm>
          <a:prstGeom prst="rect">
            <a:avLst/>
          </a:prstGeom>
        </p:spPr>
      </p:pic>
      <p:sp>
        <p:nvSpPr>
          <p:cNvPr id="5" name="TextBox 4"/>
          <p:cNvSpPr txBox="1"/>
          <p:nvPr/>
        </p:nvSpPr>
        <p:spPr>
          <a:xfrm>
            <a:off x="6252034" y="2021253"/>
            <a:ext cx="4650428" cy="2554545"/>
          </a:xfrm>
          <a:prstGeom prst="rect">
            <a:avLst/>
          </a:prstGeom>
          <a:noFill/>
        </p:spPr>
        <p:txBody>
          <a:bodyPr wrap="square" rtlCol="0">
            <a:spAutoFit/>
          </a:bodyPr>
          <a:lstStyle/>
          <a:p>
            <a:pPr algn="ctr"/>
            <a:r>
              <a:rPr lang="en-US" sz="4000" dirty="0" smtClean="0">
                <a:solidFill>
                  <a:srgbClr val="FF9900"/>
                </a:solidFill>
              </a:rPr>
              <a:t>Communication is one of, if not the most, important part of a supervisor’s role </a:t>
            </a:r>
            <a:endParaRPr lang="en-US" sz="4000" dirty="0">
              <a:solidFill>
                <a:srgbClr val="FF9900"/>
              </a:solidFill>
            </a:endParaRPr>
          </a:p>
        </p:txBody>
      </p:sp>
    </p:spTree>
    <p:extLst>
      <p:ext uri="{BB962C8B-B14F-4D97-AF65-F5344CB8AC3E}">
        <p14:creationId xmlns:p14="http://schemas.microsoft.com/office/powerpoint/2010/main" val="18488600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connection</a:t>
            </a:r>
            <a:endParaRPr lang="en-US" dirty="0"/>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5060" b="98810" l="10417" r="87500"/>
                    </a14:imgEffect>
                  </a14:imgLayer>
                </a14:imgProps>
              </a:ext>
            </a:extLst>
          </a:blip>
          <a:stretch>
            <a:fillRect/>
          </a:stretch>
        </p:blipFill>
        <p:spPr>
          <a:xfrm>
            <a:off x="745832" y="2061206"/>
            <a:ext cx="1829055" cy="3200847"/>
          </a:xfrm>
          <a:prstGeom prst="rect">
            <a:avLst/>
          </a:prstGeom>
        </p:spPr>
      </p:pic>
      <p:sp>
        <p:nvSpPr>
          <p:cNvPr id="17" name="Oval Callout 16"/>
          <p:cNvSpPr/>
          <p:nvPr/>
        </p:nvSpPr>
        <p:spPr>
          <a:xfrm rot="302185">
            <a:off x="2327787" y="1938904"/>
            <a:ext cx="1759468" cy="1305841"/>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Hello, I need help</a:t>
            </a:r>
            <a:endParaRPr lang="en-US" dirty="0">
              <a:solidFill>
                <a:schemeClr val="tx1"/>
              </a:solidFill>
            </a:endParaRPr>
          </a:p>
        </p:txBody>
      </p:sp>
    </p:spTree>
    <p:extLst>
      <p:ext uri="{BB962C8B-B14F-4D97-AF65-F5344CB8AC3E}">
        <p14:creationId xmlns:p14="http://schemas.microsoft.com/office/powerpoint/2010/main" val="41050544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connection</a:t>
            </a:r>
            <a:endParaRPr lang="en-US" dirty="0"/>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5060" b="98810" l="10417" r="87500"/>
                    </a14:imgEffect>
                  </a14:imgLayer>
                </a14:imgProps>
              </a:ext>
            </a:extLst>
          </a:blip>
          <a:stretch>
            <a:fillRect/>
          </a:stretch>
        </p:blipFill>
        <p:spPr>
          <a:xfrm>
            <a:off x="745832" y="2061206"/>
            <a:ext cx="1829055" cy="3200847"/>
          </a:xfrm>
          <a:prstGeom prst="rect">
            <a:avLst/>
          </a:prstGeom>
        </p:spPr>
      </p:pic>
      <p:sp>
        <p:nvSpPr>
          <p:cNvPr id="17" name="Oval Callout 16"/>
          <p:cNvSpPr/>
          <p:nvPr/>
        </p:nvSpPr>
        <p:spPr>
          <a:xfrm rot="302185">
            <a:off x="2365683" y="1938904"/>
            <a:ext cx="1759468" cy="1305841"/>
          </a:xfrm>
          <a:prstGeom prst="wedgeEllipseCallout">
            <a:avLst>
              <a:gd name="adj1" fmla="val 50278"/>
              <a:gd name="adj2" fmla="val 4526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 can help you! </a:t>
            </a:r>
            <a:endParaRPr lang="en-US" dirty="0">
              <a:solidFill>
                <a:schemeClr val="tx1"/>
              </a:solidFill>
            </a:endParaRPr>
          </a:p>
        </p:txBody>
      </p:sp>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backgroundRemoval t="9774" b="95489" l="10000" r="90000"/>
                    </a14:imgEffect>
                  </a14:imgLayer>
                </a14:imgProps>
              </a:ext>
            </a:extLst>
          </a:blip>
          <a:stretch>
            <a:fillRect/>
          </a:stretch>
        </p:blipFill>
        <p:spPr>
          <a:xfrm>
            <a:off x="3915945" y="1761126"/>
            <a:ext cx="1905266" cy="3801005"/>
          </a:xfrm>
          <a:prstGeom prst="rect">
            <a:avLst/>
          </a:prstGeom>
        </p:spPr>
      </p:pic>
    </p:spTree>
    <p:extLst>
      <p:ext uri="{BB962C8B-B14F-4D97-AF65-F5344CB8AC3E}">
        <p14:creationId xmlns:p14="http://schemas.microsoft.com/office/powerpoint/2010/main" val="22139264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connection</a:t>
            </a:r>
            <a:endParaRPr lang="en-US" dirty="0"/>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5060" b="98810" l="10417" r="87500"/>
                    </a14:imgEffect>
                  </a14:imgLayer>
                </a14:imgProps>
              </a:ext>
            </a:extLst>
          </a:blip>
          <a:stretch>
            <a:fillRect/>
          </a:stretch>
        </p:blipFill>
        <p:spPr>
          <a:xfrm>
            <a:off x="745832" y="2061206"/>
            <a:ext cx="1829055" cy="3200847"/>
          </a:xfrm>
          <a:prstGeom prst="rect">
            <a:avLst/>
          </a:prstGeom>
        </p:spPr>
      </p:pic>
      <p:sp>
        <p:nvSpPr>
          <p:cNvPr id="17" name="Oval Callout 16"/>
          <p:cNvSpPr/>
          <p:nvPr/>
        </p:nvSpPr>
        <p:spPr>
          <a:xfrm rot="302185">
            <a:off x="2327787" y="1938904"/>
            <a:ext cx="1759468" cy="1305841"/>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Hello, I need help</a:t>
            </a:r>
            <a:endParaRPr lang="en-US" dirty="0">
              <a:solidFill>
                <a:schemeClr val="tx1"/>
              </a:solidFill>
            </a:endParaRPr>
          </a:p>
        </p:txBody>
      </p:sp>
    </p:spTree>
    <p:extLst>
      <p:ext uri="{BB962C8B-B14F-4D97-AF65-F5344CB8AC3E}">
        <p14:creationId xmlns:p14="http://schemas.microsoft.com/office/powerpoint/2010/main" val="29297728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connection</a:t>
            </a:r>
            <a:endParaRPr lang="en-US" dirty="0"/>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5060" b="98810" l="10417" r="87500"/>
                    </a14:imgEffect>
                  </a14:imgLayer>
                </a14:imgProps>
              </a:ext>
            </a:extLst>
          </a:blip>
          <a:stretch>
            <a:fillRect/>
          </a:stretch>
        </p:blipFill>
        <p:spPr>
          <a:xfrm>
            <a:off x="745832" y="2061206"/>
            <a:ext cx="1829055" cy="3200847"/>
          </a:xfrm>
          <a:prstGeom prst="rect">
            <a:avLst/>
          </a:prstGeom>
        </p:spPr>
      </p:pic>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backgroundRemoval t="9814" b="92042" l="9963" r="89668"/>
                    </a14:imgEffect>
                  </a14:imgLayer>
                </a14:imgProps>
              </a:ext>
            </a:extLst>
          </a:blip>
          <a:stretch>
            <a:fillRect/>
          </a:stretch>
        </p:blipFill>
        <p:spPr>
          <a:xfrm>
            <a:off x="3100618" y="2061206"/>
            <a:ext cx="2441255" cy="3396137"/>
          </a:xfrm>
          <a:prstGeom prst="rect">
            <a:avLst/>
          </a:prstGeom>
        </p:spPr>
      </p:pic>
      <p:sp>
        <p:nvSpPr>
          <p:cNvPr id="7" name="Oval Callout 6"/>
          <p:cNvSpPr/>
          <p:nvPr/>
        </p:nvSpPr>
        <p:spPr>
          <a:xfrm rot="302185">
            <a:off x="5025629" y="1938903"/>
            <a:ext cx="1759468" cy="1305841"/>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Hello, I continue to need help</a:t>
            </a:r>
            <a:endParaRPr lang="en-US" dirty="0">
              <a:solidFill>
                <a:schemeClr val="tx1"/>
              </a:solidFill>
            </a:endParaRPr>
          </a:p>
        </p:txBody>
      </p:sp>
    </p:spTree>
    <p:extLst>
      <p:ext uri="{BB962C8B-B14F-4D97-AF65-F5344CB8AC3E}">
        <p14:creationId xmlns:p14="http://schemas.microsoft.com/office/powerpoint/2010/main" val="14604882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connection</a:t>
            </a:r>
            <a:endParaRPr lang="en-US" dirty="0"/>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5060" b="98810" l="10417" r="87500"/>
                    </a14:imgEffect>
                  </a14:imgLayer>
                </a14:imgProps>
              </a:ext>
            </a:extLst>
          </a:blip>
          <a:stretch>
            <a:fillRect/>
          </a:stretch>
        </p:blipFill>
        <p:spPr>
          <a:xfrm>
            <a:off x="745832" y="2061206"/>
            <a:ext cx="1829055" cy="3200847"/>
          </a:xfrm>
          <a:prstGeom prst="rect">
            <a:avLst/>
          </a:prstGeom>
        </p:spPr>
      </p:pic>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backgroundRemoval t="9814" b="92042" l="9963" r="89668"/>
                    </a14:imgEffect>
                  </a14:imgLayer>
                </a14:imgProps>
              </a:ext>
            </a:extLst>
          </a:blip>
          <a:stretch>
            <a:fillRect/>
          </a:stretch>
        </p:blipFill>
        <p:spPr>
          <a:xfrm>
            <a:off x="3100618" y="2061206"/>
            <a:ext cx="2441255" cy="3396137"/>
          </a:xfrm>
          <a:prstGeom prst="rect">
            <a:avLst/>
          </a:prstGeom>
        </p:spPr>
      </p:pic>
      <p:pic>
        <p:nvPicPr>
          <p:cNvPr id="9" name="Picture 8"/>
          <p:cNvPicPr>
            <a:picLocks noChangeAspect="1"/>
          </p:cNvPicPr>
          <p:nvPr/>
        </p:nvPicPr>
        <p:blipFill>
          <a:blip r:embed="rId7">
            <a:extLst>
              <a:ext uri="{BEBA8EAE-BF5A-486C-A8C5-ECC9F3942E4B}">
                <a14:imgProps xmlns:a14="http://schemas.microsoft.com/office/drawing/2010/main">
                  <a14:imgLayer r:embed="rId8">
                    <a14:imgEffect>
                      <a14:backgroundRemoval t="9804" b="96078" l="6762" r="89680"/>
                    </a14:imgEffect>
                  </a14:imgLayer>
                </a14:imgProps>
              </a:ext>
            </a:extLst>
          </a:blip>
          <a:stretch>
            <a:fillRect/>
          </a:stretch>
        </p:blipFill>
        <p:spPr>
          <a:xfrm>
            <a:off x="5821912" y="2061206"/>
            <a:ext cx="2676899" cy="3400900"/>
          </a:xfrm>
          <a:prstGeom prst="rect">
            <a:avLst/>
          </a:prstGeom>
        </p:spPr>
      </p:pic>
      <p:sp>
        <p:nvSpPr>
          <p:cNvPr id="7" name="Oval Callout 6"/>
          <p:cNvSpPr/>
          <p:nvPr/>
        </p:nvSpPr>
        <p:spPr>
          <a:xfrm rot="302185">
            <a:off x="8288971" y="1938904"/>
            <a:ext cx="1759468" cy="1305841"/>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Hello, I STILL need help</a:t>
            </a:r>
            <a:endParaRPr lang="en-US" dirty="0">
              <a:solidFill>
                <a:schemeClr val="tx1"/>
              </a:solidFill>
            </a:endParaRPr>
          </a:p>
        </p:txBody>
      </p:sp>
    </p:spTree>
    <p:extLst>
      <p:ext uri="{BB962C8B-B14F-4D97-AF65-F5344CB8AC3E}">
        <p14:creationId xmlns:p14="http://schemas.microsoft.com/office/powerpoint/2010/main" val="96778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connection</a:t>
            </a:r>
            <a:endParaRPr lang="en-US" dirty="0"/>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5060" b="98810" l="10417" r="87500"/>
                    </a14:imgEffect>
                  </a14:imgLayer>
                </a14:imgProps>
              </a:ext>
            </a:extLst>
          </a:blip>
          <a:stretch>
            <a:fillRect/>
          </a:stretch>
        </p:blipFill>
        <p:spPr>
          <a:xfrm>
            <a:off x="745832" y="2061206"/>
            <a:ext cx="1829055" cy="3200847"/>
          </a:xfrm>
          <a:prstGeom prst="rect">
            <a:avLst/>
          </a:prstGeom>
        </p:spPr>
      </p:pic>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backgroundRemoval t="9814" b="92042" l="9963" r="89668"/>
                    </a14:imgEffect>
                  </a14:imgLayer>
                </a14:imgProps>
              </a:ext>
            </a:extLst>
          </a:blip>
          <a:stretch>
            <a:fillRect/>
          </a:stretch>
        </p:blipFill>
        <p:spPr>
          <a:xfrm>
            <a:off x="3100618" y="2061206"/>
            <a:ext cx="2441255" cy="3396137"/>
          </a:xfrm>
          <a:prstGeom prst="rect">
            <a:avLst/>
          </a:prstGeom>
        </p:spPr>
      </p:pic>
      <p:pic>
        <p:nvPicPr>
          <p:cNvPr id="9" name="Picture 8"/>
          <p:cNvPicPr>
            <a:picLocks noChangeAspect="1"/>
          </p:cNvPicPr>
          <p:nvPr/>
        </p:nvPicPr>
        <p:blipFill>
          <a:blip r:embed="rId7">
            <a:extLst>
              <a:ext uri="{BEBA8EAE-BF5A-486C-A8C5-ECC9F3942E4B}">
                <a14:imgProps xmlns:a14="http://schemas.microsoft.com/office/drawing/2010/main">
                  <a14:imgLayer r:embed="rId8">
                    <a14:imgEffect>
                      <a14:backgroundRemoval t="9804" b="96078" l="6762" r="89680"/>
                    </a14:imgEffect>
                  </a14:imgLayer>
                </a14:imgProps>
              </a:ext>
            </a:extLst>
          </a:blip>
          <a:stretch>
            <a:fillRect/>
          </a:stretch>
        </p:blipFill>
        <p:spPr>
          <a:xfrm>
            <a:off x="5821912" y="2061206"/>
            <a:ext cx="2676899" cy="3400900"/>
          </a:xfrm>
          <a:prstGeom prst="rect">
            <a:avLst/>
          </a:prstGeom>
        </p:spPr>
      </p:pic>
      <p:pic>
        <p:nvPicPr>
          <p:cNvPr id="13" name="Picture 12"/>
          <p:cNvPicPr>
            <a:picLocks noChangeAspect="1"/>
          </p:cNvPicPr>
          <p:nvPr/>
        </p:nvPicPr>
        <p:blipFill>
          <a:blip r:embed="rId9">
            <a:extLst>
              <a:ext uri="{BEBA8EAE-BF5A-486C-A8C5-ECC9F3942E4B}">
                <a14:imgProps xmlns:a14="http://schemas.microsoft.com/office/drawing/2010/main">
                  <a14:imgLayer r:embed="rId10">
                    <a14:imgEffect>
                      <a14:backgroundRemoval t="9738" b="89888" l="4281" r="89908"/>
                    </a14:imgEffect>
                  </a14:imgLayer>
                </a14:imgProps>
              </a:ext>
            </a:extLst>
          </a:blip>
          <a:stretch>
            <a:fillRect/>
          </a:stretch>
        </p:blipFill>
        <p:spPr>
          <a:xfrm>
            <a:off x="8788898" y="3098012"/>
            <a:ext cx="3115110" cy="2543530"/>
          </a:xfrm>
          <a:prstGeom prst="rect">
            <a:avLst/>
          </a:prstGeom>
        </p:spPr>
      </p:pic>
      <p:sp>
        <p:nvSpPr>
          <p:cNvPr id="7" name="Oval Callout 6"/>
          <p:cNvSpPr/>
          <p:nvPr/>
        </p:nvSpPr>
        <p:spPr>
          <a:xfrm rot="302185">
            <a:off x="10175117" y="1938904"/>
            <a:ext cx="1759468" cy="1305841"/>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Help!</a:t>
            </a:r>
            <a:endParaRPr lang="en-US" dirty="0">
              <a:solidFill>
                <a:schemeClr val="tx1"/>
              </a:solidFill>
            </a:endParaRPr>
          </a:p>
        </p:txBody>
      </p:sp>
    </p:spTree>
    <p:extLst>
      <p:ext uri="{BB962C8B-B14F-4D97-AF65-F5344CB8AC3E}">
        <p14:creationId xmlns:p14="http://schemas.microsoft.com/office/powerpoint/2010/main" val="27493908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CONNECTION</a:t>
            </a:r>
            <a:endParaRPr lang="en-US" dirty="0"/>
          </a:p>
        </p:txBody>
      </p:sp>
      <p:sp>
        <p:nvSpPr>
          <p:cNvPr id="3" name="Content Placeholder 2"/>
          <p:cNvSpPr>
            <a:spLocks noGrp="1"/>
          </p:cNvSpPr>
          <p:nvPr>
            <p:ph idx="1"/>
          </p:nvPr>
        </p:nvSpPr>
        <p:spPr/>
        <p:txBody>
          <a:bodyPr>
            <a:normAutofit/>
          </a:bodyPr>
          <a:lstStyle/>
          <a:p>
            <a:pPr marL="0" indent="0" algn="ctr">
              <a:buNone/>
            </a:pPr>
            <a:r>
              <a:rPr lang="en-US" sz="2800" dirty="0" smtClean="0"/>
              <a:t>As a Kenyon Supervisor it is your responsibility to regularly communicate with your direct reports. For example … </a:t>
            </a:r>
          </a:p>
          <a:p>
            <a:r>
              <a:rPr lang="en-US" sz="2800" dirty="0" smtClean="0"/>
              <a:t>Policy changes/updates</a:t>
            </a:r>
          </a:p>
          <a:p>
            <a:r>
              <a:rPr lang="en-US" sz="2800" dirty="0" smtClean="0"/>
              <a:t>Important events</a:t>
            </a:r>
          </a:p>
          <a:p>
            <a:r>
              <a:rPr lang="en-US" sz="2800" dirty="0"/>
              <a:t>Benefit changes/updates</a:t>
            </a:r>
          </a:p>
          <a:p>
            <a:endParaRPr lang="en-US" sz="2800" dirty="0" smtClean="0"/>
          </a:p>
          <a:p>
            <a:pPr marL="0" indent="0">
              <a:buNone/>
            </a:pPr>
            <a:endParaRPr lang="en-US" sz="2800" dirty="0" smtClean="0"/>
          </a:p>
          <a:p>
            <a:pPr marL="0" indent="0">
              <a:buNone/>
            </a:pPr>
            <a:endParaRPr lang="en-US" sz="3600" dirty="0"/>
          </a:p>
        </p:txBody>
      </p:sp>
    </p:spTree>
    <p:extLst>
      <p:ext uri="{BB962C8B-B14F-4D97-AF65-F5344CB8AC3E}">
        <p14:creationId xmlns:p14="http://schemas.microsoft.com/office/powerpoint/2010/main" val="6713256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CONNECTION</a:t>
            </a:r>
            <a:endParaRPr lang="en-US" dirty="0"/>
          </a:p>
        </p:txBody>
      </p:sp>
      <p:sp>
        <p:nvSpPr>
          <p:cNvPr id="3" name="Content Placeholder 2"/>
          <p:cNvSpPr>
            <a:spLocks noGrp="1"/>
          </p:cNvSpPr>
          <p:nvPr>
            <p:ph idx="1"/>
          </p:nvPr>
        </p:nvSpPr>
        <p:spPr/>
        <p:txBody>
          <a:bodyPr>
            <a:normAutofit/>
          </a:bodyPr>
          <a:lstStyle/>
          <a:p>
            <a:r>
              <a:rPr lang="en-US" sz="3600" dirty="0" smtClean="0"/>
              <a:t>Be Clear</a:t>
            </a:r>
          </a:p>
          <a:p>
            <a:r>
              <a:rPr lang="en-US" sz="3600" dirty="0" smtClean="0"/>
              <a:t>Be Specific</a:t>
            </a:r>
          </a:p>
          <a:p>
            <a:r>
              <a:rPr lang="en-US" sz="3600" dirty="0" smtClean="0"/>
              <a:t>Be Supportive</a:t>
            </a:r>
          </a:p>
          <a:p>
            <a:r>
              <a:rPr lang="en-US" sz="3600" dirty="0" smtClean="0"/>
              <a:t>Work Together</a:t>
            </a:r>
            <a:endParaRPr lang="en-US" sz="3600" dirty="0"/>
          </a:p>
        </p:txBody>
      </p:sp>
    </p:spTree>
    <p:extLst>
      <p:ext uri="{BB962C8B-B14F-4D97-AF65-F5344CB8AC3E}">
        <p14:creationId xmlns:p14="http://schemas.microsoft.com/office/powerpoint/2010/main" val="39211821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olbox, Tools, Hammer, Wrench, Screwdri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6960" y="2672861"/>
            <a:ext cx="4126279" cy="41091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2900" y="668215"/>
            <a:ext cx="7587762" cy="3600986"/>
          </a:xfrm>
          <a:prstGeom prst="rect">
            <a:avLst/>
          </a:prstGeom>
          <a:noFill/>
        </p:spPr>
        <p:txBody>
          <a:bodyPr wrap="square" rtlCol="0">
            <a:spAutoFit/>
          </a:bodyPr>
          <a:lstStyle/>
          <a:p>
            <a:pPr algn="ctr"/>
            <a:r>
              <a:rPr lang="en-US" sz="5400" b="1" dirty="0" smtClean="0"/>
              <a:t>BUILD YOUR TOOLKIT</a:t>
            </a:r>
          </a:p>
          <a:p>
            <a:pPr marL="457200" indent="-457200" algn="ctr">
              <a:buFont typeface="Arial" panose="020B0604020202020204" pitchFamily="34" charset="0"/>
              <a:buChar char="•"/>
            </a:pPr>
            <a:r>
              <a:rPr lang="en-US" sz="4400" dirty="0" smtClean="0"/>
              <a:t>Communication Connection</a:t>
            </a:r>
          </a:p>
          <a:p>
            <a:pPr marL="457200" indent="-457200" algn="ctr">
              <a:buFont typeface="Arial" panose="020B0604020202020204" pitchFamily="34" charset="0"/>
              <a:buChar char="•"/>
            </a:pPr>
            <a:r>
              <a:rPr lang="en-US" sz="4400" dirty="0" smtClean="0"/>
              <a:t>Leadership Type</a:t>
            </a:r>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34528913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your leadership style?</a:t>
            </a:r>
            <a:endParaRPr lang="en-US" dirty="0"/>
          </a:p>
        </p:txBody>
      </p:sp>
      <p:sp>
        <p:nvSpPr>
          <p:cNvPr id="3" name="TextBox 2"/>
          <p:cNvSpPr txBox="1"/>
          <p:nvPr/>
        </p:nvSpPr>
        <p:spPr>
          <a:xfrm>
            <a:off x="2242038" y="2259623"/>
            <a:ext cx="7622931" cy="2462213"/>
          </a:xfrm>
          <a:prstGeom prst="rect">
            <a:avLst/>
          </a:prstGeom>
          <a:noFill/>
        </p:spPr>
        <p:txBody>
          <a:bodyPr wrap="square" rtlCol="0">
            <a:spAutoFit/>
          </a:bodyPr>
          <a:lstStyle/>
          <a:p>
            <a:pPr algn="ctr"/>
            <a:r>
              <a:rPr lang="en-US" sz="3200" dirty="0" smtClean="0">
                <a:solidFill>
                  <a:srgbClr val="FF9900"/>
                </a:solidFill>
              </a:rPr>
              <a:t>Supervisors must also be leaders. For this exercise, we will discuss two styles of leadership.</a:t>
            </a:r>
          </a:p>
          <a:p>
            <a:pPr algn="ctr"/>
            <a:endParaRPr lang="en-US" dirty="0" smtClean="0"/>
          </a:p>
          <a:p>
            <a:pPr algn="ctr"/>
            <a:r>
              <a:rPr lang="en-US" sz="4000" dirty="0" smtClean="0"/>
              <a:t>      TASK		         RELATIONS</a:t>
            </a:r>
            <a:r>
              <a:rPr lang="en-US" sz="2800" dirty="0" smtClean="0"/>
              <a:t>		</a:t>
            </a:r>
            <a:endParaRPr lang="en-US" sz="2800" dirty="0"/>
          </a:p>
        </p:txBody>
      </p:sp>
      <p:sp>
        <p:nvSpPr>
          <p:cNvPr id="4" name="TextBox 3"/>
          <p:cNvSpPr txBox="1"/>
          <p:nvPr/>
        </p:nvSpPr>
        <p:spPr>
          <a:xfrm>
            <a:off x="4114800" y="5435481"/>
            <a:ext cx="6805246" cy="369332"/>
          </a:xfrm>
          <a:prstGeom prst="rect">
            <a:avLst/>
          </a:prstGeom>
          <a:noFill/>
        </p:spPr>
        <p:txBody>
          <a:bodyPr wrap="square" rtlCol="0">
            <a:spAutoFit/>
          </a:bodyPr>
          <a:lstStyle/>
          <a:p>
            <a:r>
              <a:rPr lang="en-US" dirty="0" smtClean="0">
                <a:solidFill>
                  <a:srgbClr val="FF9900"/>
                </a:solidFill>
              </a:rPr>
              <a:t>* Distribute Leadership Style Questionnaire</a:t>
            </a:r>
            <a:endParaRPr lang="en-US" dirty="0">
              <a:solidFill>
                <a:srgbClr val="FF9900"/>
              </a:solidFill>
            </a:endParaRPr>
          </a:p>
        </p:txBody>
      </p:sp>
    </p:spTree>
    <p:extLst>
      <p:ext uri="{BB962C8B-B14F-4D97-AF65-F5344CB8AC3E}">
        <p14:creationId xmlns:p14="http://schemas.microsoft.com/office/powerpoint/2010/main" val="18977523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Task-Oriented</a:t>
            </a:r>
            <a:endParaRPr lang="en-US" dirty="0"/>
          </a:p>
        </p:txBody>
      </p:sp>
      <p:sp>
        <p:nvSpPr>
          <p:cNvPr id="3" name="TextBox 2"/>
          <p:cNvSpPr txBox="1"/>
          <p:nvPr/>
        </p:nvSpPr>
        <p:spPr>
          <a:xfrm>
            <a:off x="1636217" y="1853754"/>
            <a:ext cx="9603275"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Plan short-term operations</a:t>
            </a:r>
          </a:p>
          <a:p>
            <a:pPr marL="285750" indent="-285750">
              <a:buFont typeface="Arial" panose="020B0604020202020204" pitchFamily="34" charset="0"/>
              <a:buChar char="•"/>
            </a:pPr>
            <a:r>
              <a:rPr lang="en-US" sz="2400" dirty="0"/>
              <a:t>Organize work activities to improve efficiency</a:t>
            </a:r>
          </a:p>
          <a:p>
            <a:pPr marL="285750" indent="-285750">
              <a:buFont typeface="Arial" panose="020B0604020202020204" pitchFamily="34" charset="0"/>
              <a:buChar char="•"/>
            </a:pPr>
            <a:r>
              <a:rPr lang="en-US" sz="2400" dirty="0"/>
              <a:t>Explain priorities for different task </a:t>
            </a:r>
            <a:r>
              <a:rPr lang="en-US" sz="2400" dirty="0" smtClean="0"/>
              <a:t>objectives</a:t>
            </a:r>
          </a:p>
          <a:p>
            <a:pPr marL="285750" indent="-285750">
              <a:buFont typeface="Arial" panose="020B0604020202020204" pitchFamily="34" charset="0"/>
              <a:buChar char="•"/>
            </a:pPr>
            <a:r>
              <a:rPr lang="en-US" sz="2400" dirty="0" smtClean="0"/>
              <a:t>Assign work to groups or individuals</a:t>
            </a:r>
          </a:p>
          <a:p>
            <a:pPr marL="285750" indent="-285750">
              <a:buFont typeface="Arial" panose="020B0604020202020204" pitchFamily="34" charset="0"/>
              <a:buChar char="•"/>
            </a:pPr>
            <a:r>
              <a:rPr lang="en-US" sz="2400" dirty="0" smtClean="0"/>
              <a:t>Clarify what results are expected for a task</a:t>
            </a:r>
          </a:p>
          <a:p>
            <a:pPr marL="285750" indent="-285750">
              <a:buFont typeface="Arial" panose="020B0604020202020204" pitchFamily="34" charset="0"/>
              <a:buChar char="•"/>
            </a:pPr>
            <a:r>
              <a:rPr lang="en-US" sz="2400" dirty="0" smtClean="0"/>
              <a:t>Set specific goals and standards for task performance</a:t>
            </a:r>
          </a:p>
          <a:p>
            <a:pPr marL="285750" indent="-285750">
              <a:buFont typeface="Arial" panose="020B0604020202020204" pitchFamily="34" charset="0"/>
              <a:buChar char="•"/>
            </a:pPr>
            <a:r>
              <a:rPr lang="en-US" sz="2400" dirty="0" smtClean="0"/>
              <a:t>Explain rules, policies, and standard operating procedures</a:t>
            </a:r>
          </a:p>
          <a:p>
            <a:pPr marL="285750" indent="-285750">
              <a:buFont typeface="Arial" panose="020B0604020202020204" pitchFamily="34" charset="0"/>
              <a:buChar char="•"/>
            </a:pPr>
            <a:r>
              <a:rPr lang="en-US" sz="2400" dirty="0" smtClean="0"/>
              <a:t>Direct and coordinate work activities</a:t>
            </a:r>
          </a:p>
          <a:p>
            <a:pPr marL="285750" indent="-285750">
              <a:buFont typeface="Arial" panose="020B0604020202020204" pitchFamily="34" charset="0"/>
              <a:buChar char="•"/>
            </a:pPr>
            <a:endParaRPr lang="en-US" sz="2000" dirty="0" smtClean="0"/>
          </a:p>
          <a:p>
            <a:pPr algn="ctr"/>
            <a:r>
              <a:rPr lang="en-US" sz="2800" b="1" dirty="0" smtClean="0">
                <a:solidFill>
                  <a:srgbClr val="FF9900"/>
                </a:solidFill>
              </a:rPr>
              <a:t>Resolve		Monitor		Explain	</a:t>
            </a:r>
            <a:r>
              <a:rPr lang="en-US" sz="2800" b="1" dirty="0">
                <a:solidFill>
                  <a:srgbClr val="FF9900"/>
                </a:solidFill>
              </a:rPr>
              <a:t> </a:t>
            </a:r>
            <a:r>
              <a:rPr lang="en-US" sz="2800" b="1" dirty="0" smtClean="0">
                <a:solidFill>
                  <a:srgbClr val="FF9900"/>
                </a:solidFill>
              </a:rPr>
              <a:t>  Organize</a:t>
            </a:r>
          </a:p>
        </p:txBody>
      </p:sp>
    </p:spTree>
    <p:extLst>
      <p:ext uri="{BB962C8B-B14F-4D97-AF65-F5344CB8AC3E}">
        <p14:creationId xmlns:p14="http://schemas.microsoft.com/office/powerpoint/2010/main" val="16702972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Relations-oriented</a:t>
            </a:r>
            <a:endParaRPr lang="en-US" dirty="0"/>
          </a:p>
        </p:txBody>
      </p:sp>
      <p:sp>
        <p:nvSpPr>
          <p:cNvPr id="3" name="TextBox 2"/>
          <p:cNvSpPr txBox="1"/>
          <p:nvPr/>
        </p:nvSpPr>
        <p:spPr>
          <a:xfrm>
            <a:off x="1451578" y="1853754"/>
            <a:ext cx="9603275" cy="329320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Provide support and encouragement to someone with a difficult task</a:t>
            </a:r>
          </a:p>
          <a:p>
            <a:pPr marL="285750" indent="-285750">
              <a:buFont typeface="Arial" panose="020B0604020202020204" pitchFamily="34" charset="0"/>
              <a:buChar char="•"/>
            </a:pPr>
            <a:r>
              <a:rPr lang="en-US" sz="2400" dirty="0" smtClean="0"/>
              <a:t>Socialize with people to build relationships</a:t>
            </a:r>
          </a:p>
          <a:p>
            <a:pPr marL="285750" indent="-285750">
              <a:buFont typeface="Arial" panose="020B0604020202020204" pitchFamily="34" charset="0"/>
              <a:buChar char="•"/>
            </a:pPr>
            <a:r>
              <a:rPr lang="en-US" sz="2400" dirty="0" smtClean="0"/>
              <a:t>Recognize contributions and accomplishments</a:t>
            </a:r>
          </a:p>
          <a:p>
            <a:pPr marL="285750" indent="-285750">
              <a:buFont typeface="Arial" panose="020B0604020202020204" pitchFamily="34" charset="0"/>
              <a:buChar char="•"/>
            </a:pPr>
            <a:r>
              <a:rPr lang="en-US" sz="2400" dirty="0" smtClean="0"/>
              <a:t>Consult with people on decisions affecting them</a:t>
            </a:r>
          </a:p>
          <a:p>
            <a:pPr marL="285750" indent="-285750">
              <a:buFont typeface="Arial" panose="020B0604020202020204" pitchFamily="34" charset="0"/>
              <a:buChar char="•"/>
            </a:pPr>
            <a:r>
              <a:rPr lang="en-US" sz="2400" dirty="0" smtClean="0"/>
              <a:t>Help resolve conflicts in a constructive way</a:t>
            </a:r>
          </a:p>
          <a:p>
            <a:pPr marL="285750" indent="-285750">
              <a:buFont typeface="Arial" panose="020B0604020202020204" pitchFamily="34" charset="0"/>
              <a:buChar char="•"/>
            </a:pPr>
            <a:r>
              <a:rPr lang="en-US" sz="2400" dirty="0" smtClean="0"/>
              <a:t>Encourage mutual trust and cooperation among members of the work unit</a:t>
            </a:r>
          </a:p>
          <a:p>
            <a:pPr marL="285750" indent="-285750">
              <a:buFont typeface="Arial" panose="020B0604020202020204" pitchFamily="34" charset="0"/>
              <a:buChar char="•"/>
            </a:pPr>
            <a:endParaRPr lang="en-US" sz="2000" dirty="0" smtClean="0"/>
          </a:p>
          <a:p>
            <a:pPr algn="ctr"/>
            <a:r>
              <a:rPr lang="en-US" sz="2000" b="1" dirty="0" smtClean="0">
                <a:solidFill>
                  <a:srgbClr val="FF9900"/>
                </a:solidFill>
              </a:rPr>
              <a:t>Support		Encourage		Empower		Socialize </a:t>
            </a:r>
            <a:endParaRPr lang="en-US" sz="2000" b="1" dirty="0">
              <a:solidFill>
                <a:srgbClr val="FF9900"/>
              </a:solidFill>
            </a:endParaRPr>
          </a:p>
        </p:txBody>
      </p:sp>
    </p:spTree>
    <p:extLst>
      <p:ext uri="{BB962C8B-B14F-4D97-AF65-F5344CB8AC3E}">
        <p14:creationId xmlns:p14="http://schemas.microsoft.com/office/powerpoint/2010/main" val="19558848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discussion</a:t>
            </a:r>
            <a:endParaRPr lang="en-US" dirty="0"/>
          </a:p>
        </p:txBody>
      </p:sp>
      <p:sp>
        <p:nvSpPr>
          <p:cNvPr id="3" name="TextBox 2"/>
          <p:cNvSpPr txBox="1"/>
          <p:nvPr/>
        </p:nvSpPr>
        <p:spPr>
          <a:xfrm>
            <a:off x="1652954" y="2083777"/>
            <a:ext cx="9170377" cy="2308324"/>
          </a:xfrm>
          <a:prstGeom prst="rect">
            <a:avLst/>
          </a:prstGeom>
          <a:noFill/>
        </p:spPr>
        <p:txBody>
          <a:bodyPr wrap="square" rtlCol="0">
            <a:spAutoFit/>
          </a:bodyPr>
          <a:lstStyle/>
          <a:p>
            <a:pPr algn="ctr"/>
            <a:r>
              <a:rPr lang="en-US" sz="2400" dirty="0" smtClean="0"/>
              <a:t>Within your group, discuss your leadership style.</a:t>
            </a:r>
          </a:p>
          <a:p>
            <a:pPr algn="ctr"/>
            <a:endParaRPr lang="en-US" sz="2400" dirty="0" smtClean="0"/>
          </a:p>
          <a:p>
            <a:pPr algn="ctr"/>
            <a:r>
              <a:rPr lang="en-US" sz="2400" dirty="0" smtClean="0"/>
              <a:t>What are your strengths? </a:t>
            </a:r>
          </a:p>
          <a:p>
            <a:pPr algn="ctr"/>
            <a:endParaRPr lang="en-US" sz="2400" dirty="0" smtClean="0"/>
          </a:p>
          <a:p>
            <a:pPr algn="ctr"/>
            <a:r>
              <a:rPr lang="en-US" sz="2400" dirty="0" smtClean="0"/>
              <a:t>What are your weaknesses?</a:t>
            </a:r>
          </a:p>
          <a:p>
            <a:pPr algn="ctr"/>
            <a:endParaRPr lang="en-US" sz="2400" dirty="0"/>
          </a:p>
        </p:txBody>
      </p:sp>
      <p:pic>
        <p:nvPicPr>
          <p:cNvPr id="4" name="Picture 3" descr="How to stretch - Drop and give me 30! - PhysioPrescription"/>
          <p:cNvPicPr>
            <a:picLocks noChangeAspect="1"/>
          </p:cNvPicPr>
          <p:nvPr/>
        </p:nvPicPr>
        <p:blipFill>
          <a:blip r:embed="rId2">
            <a:extLst>
              <a:ext uri="{BEBA8EAE-BF5A-486C-A8C5-ECC9F3942E4B}">
                <a14:imgProps xmlns:a14="http://schemas.microsoft.com/office/drawing/2010/main">
                  <a14:imgLayer r:embed="rId3">
                    <a14:imgEffect>
                      <a14:backgroundRemoval t="3901" b="96809" l="7632" r="92895"/>
                    </a14:imgEffect>
                  </a14:imgLayer>
                </a14:imgProps>
              </a:ext>
              <a:ext uri="{28A0092B-C50C-407E-A947-70E740481C1C}">
                <a14:useLocalDpi xmlns:a14="http://schemas.microsoft.com/office/drawing/2010/main" val="0"/>
              </a:ext>
            </a:extLst>
          </a:blip>
          <a:stretch>
            <a:fillRect/>
          </a:stretch>
        </p:blipFill>
        <p:spPr>
          <a:xfrm rot="19536897">
            <a:off x="822081" y="3207337"/>
            <a:ext cx="3619500" cy="2686050"/>
          </a:xfrm>
          <a:prstGeom prst="rect">
            <a:avLst/>
          </a:prstGeom>
        </p:spPr>
      </p:pic>
      <p:sp>
        <p:nvSpPr>
          <p:cNvPr id="5" name="TextBox 4"/>
          <p:cNvSpPr txBox="1"/>
          <p:nvPr/>
        </p:nvSpPr>
        <p:spPr>
          <a:xfrm>
            <a:off x="3226777" y="5117123"/>
            <a:ext cx="2787161" cy="523220"/>
          </a:xfrm>
          <a:prstGeom prst="rect">
            <a:avLst/>
          </a:prstGeom>
          <a:noFill/>
        </p:spPr>
        <p:txBody>
          <a:bodyPr wrap="square" rtlCol="0">
            <a:spAutoFit/>
          </a:bodyPr>
          <a:lstStyle/>
          <a:p>
            <a:pPr algn="ctr"/>
            <a:r>
              <a:rPr lang="en-US" sz="2800" b="1" dirty="0" smtClean="0">
                <a:solidFill>
                  <a:srgbClr val="FF9900"/>
                </a:solidFill>
              </a:rPr>
              <a:t>5 minutes</a:t>
            </a:r>
            <a:endParaRPr lang="en-US" sz="2800" b="1" dirty="0">
              <a:solidFill>
                <a:srgbClr val="FF9900"/>
              </a:solidFill>
            </a:endParaRPr>
          </a:p>
        </p:txBody>
      </p:sp>
    </p:spTree>
    <p:extLst>
      <p:ext uri="{BB962C8B-B14F-4D97-AF65-F5344CB8AC3E}">
        <p14:creationId xmlns:p14="http://schemas.microsoft.com/office/powerpoint/2010/main" val="24514301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olbox, Tools, Hammer, Wrench, Screwdri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6960" y="2672861"/>
            <a:ext cx="4126279" cy="41091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2900" y="668215"/>
            <a:ext cx="7587762" cy="4278094"/>
          </a:xfrm>
          <a:prstGeom prst="rect">
            <a:avLst/>
          </a:prstGeom>
          <a:noFill/>
        </p:spPr>
        <p:txBody>
          <a:bodyPr wrap="square" rtlCol="0">
            <a:spAutoFit/>
          </a:bodyPr>
          <a:lstStyle/>
          <a:p>
            <a:pPr algn="ctr"/>
            <a:r>
              <a:rPr lang="en-US" sz="5400" b="1" dirty="0" smtClean="0"/>
              <a:t>BUILD YOUR TOOLKIT</a:t>
            </a:r>
          </a:p>
          <a:p>
            <a:pPr marL="457200" indent="-457200">
              <a:buFont typeface="Arial" panose="020B0604020202020204" pitchFamily="34" charset="0"/>
              <a:buChar char="•"/>
            </a:pPr>
            <a:r>
              <a:rPr lang="en-US" sz="4400" dirty="0" smtClean="0"/>
              <a:t>Communication Connection</a:t>
            </a:r>
          </a:p>
          <a:p>
            <a:pPr marL="457200" indent="-457200">
              <a:buFont typeface="Arial" panose="020B0604020202020204" pitchFamily="34" charset="0"/>
              <a:buChar char="•"/>
            </a:pPr>
            <a:r>
              <a:rPr lang="en-US" sz="4400" dirty="0" smtClean="0"/>
              <a:t>Leadership Type</a:t>
            </a:r>
          </a:p>
          <a:p>
            <a:pPr marL="457200" indent="-457200">
              <a:buFont typeface="Arial" panose="020B0604020202020204" pitchFamily="34" charset="0"/>
              <a:buChar char="•"/>
            </a:pPr>
            <a:r>
              <a:rPr lang="en-US" sz="4400" dirty="0" smtClean="0"/>
              <a:t>Checklists</a:t>
            </a:r>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34312338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your toolkit</a:t>
            </a:r>
            <a:endParaRPr lang="en-US" dirty="0"/>
          </a:p>
        </p:txBody>
      </p:sp>
      <p:sp>
        <p:nvSpPr>
          <p:cNvPr id="5" name="TextBox 4"/>
          <p:cNvSpPr txBox="1"/>
          <p:nvPr/>
        </p:nvSpPr>
        <p:spPr>
          <a:xfrm>
            <a:off x="1645009" y="2110154"/>
            <a:ext cx="7393483" cy="280076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Checklists</a:t>
            </a:r>
          </a:p>
          <a:p>
            <a:pPr marL="742950" lvl="1" indent="-285750">
              <a:buFont typeface="Arial" panose="020B0604020202020204" pitchFamily="34" charset="0"/>
              <a:buChar char="•"/>
            </a:pPr>
            <a:r>
              <a:rPr lang="en-US" sz="3200" b="1" dirty="0" smtClean="0"/>
              <a:t>Hiring Information</a:t>
            </a:r>
          </a:p>
          <a:p>
            <a:pPr marL="1200150" lvl="2" indent="-285750">
              <a:buFont typeface="Arial" panose="020B0604020202020204" pitchFamily="34" charset="0"/>
              <a:buChar char="•"/>
            </a:pPr>
            <a:r>
              <a:rPr lang="en-US" sz="2400" dirty="0" smtClean="0"/>
              <a:t>Interview Guide</a:t>
            </a:r>
          </a:p>
          <a:p>
            <a:pPr marL="1200150" lvl="2" indent="-285750">
              <a:buFont typeface="Arial" panose="020B0604020202020204" pitchFamily="34" charset="0"/>
              <a:buChar char="•"/>
            </a:pPr>
            <a:r>
              <a:rPr lang="en-US" sz="2400" dirty="0" smtClean="0"/>
              <a:t>Exempt &amp; Non-Exempt Hiring Guidelines</a:t>
            </a:r>
          </a:p>
          <a:p>
            <a:pPr marL="1200150" lvl="2" indent="-285750">
              <a:buFont typeface="Arial" panose="020B0604020202020204" pitchFamily="34" charset="0"/>
              <a:buChar char="•"/>
            </a:pPr>
            <a:r>
              <a:rPr lang="en-US" sz="2400" dirty="0" smtClean="0"/>
              <a:t>Creating a Posting</a:t>
            </a:r>
          </a:p>
          <a:p>
            <a:pPr marL="1200150" lvl="2" indent="-285750">
              <a:buFont typeface="Arial" panose="020B0604020202020204" pitchFamily="34" charset="0"/>
              <a:buChar char="•"/>
            </a:pPr>
            <a:r>
              <a:rPr lang="en-US" sz="2400" dirty="0" smtClean="0"/>
              <a:t>Job Description Template</a:t>
            </a:r>
          </a:p>
          <a:p>
            <a:pPr marL="1200150" lvl="2" indent="-285750">
              <a:buFont typeface="Arial" panose="020B0604020202020204" pitchFamily="34" charset="0"/>
              <a:buChar char="•"/>
            </a:pPr>
            <a:r>
              <a:rPr lang="en-US" sz="2400" dirty="0" smtClean="0"/>
              <a:t>Employment of Minors</a:t>
            </a:r>
          </a:p>
        </p:txBody>
      </p:sp>
      <p:sp>
        <p:nvSpPr>
          <p:cNvPr id="4" name="TextBox 3"/>
          <p:cNvSpPr txBox="1"/>
          <p:nvPr/>
        </p:nvSpPr>
        <p:spPr>
          <a:xfrm>
            <a:off x="1802423" y="5108331"/>
            <a:ext cx="7236069" cy="646331"/>
          </a:xfrm>
          <a:prstGeom prst="rect">
            <a:avLst/>
          </a:prstGeom>
          <a:noFill/>
        </p:spPr>
        <p:txBody>
          <a:bodyPr wrap="square" rtlCol="0">
            <a:spAutoFit/>
          </a:bodyPr>
          <a:lstStyle/>
          <a:p>
            <a:pPr algn="ctr"/>
            <a:r>
              <a:rPr lang="en-US" dirty="0" smtClean="0">
                <a:hlinkClick r:id="rId2"/>
              </a:rPr>
              <a:t>https://www.kenyon.edu/directories/offices-services/human-resources/supervisors-toolkit/</a:t>
            </a:r>
            <a:endParaRPr lang="en-US" dirty="0"/>
          </a:p>
        </p:txBody>
      </p:sp>
    </p:spTree>
    <p:extLst>
      <p:ext uri="{BB962C8B-B14F-4D97-AF65-F5344CB8AC3E}">
        <p14:creationId xmlns:p14="http://schemas.microsoft.com/office/powerpoint/2010/main" val="13179254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your toolkit</a:t>
            </a:r>
            <a:endParaRPr lang="en-US" dirty="0"/>
          </a:p>
        </p:txBody>
      </p:sp>
      <p:sp>
        <p:nvSpPr>
          <p:cNvPr id="5" name="TextBox 4"/>
          <p:cNvSpPr txBox="1"/>
          <p:nvPr/>
        </p:nvSpPr>
        <p:spPr>
          <a:xfrm>
            <a:off x="1645009" y="2110154"/>
            <a:ext cx="7393483" cy="243143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Checklists</a:t>
            </a:r>
          </a:p>
          <a:p>
            <a:pPr marL="742950" lvl="1" indent="-285750">
              <a:buFont typeface="Arial" panose="020B0604020202020204" pitchFamily="34" charset="0"/>
              <a:buChar char="•"/>
            </a:pPr>
            <a:r>
              <a:rPr lang="en-US" sz="3200" b="1" dirty="0" smtClean="0"/>
              <a:t>Onboarding</a:t>
            </a:r>
          </a:p>
          <a:p>
            <a:pPr marL="1200150" lvl="2" indent="-285750">
              <a:buFont typeface="Arial" panose="020B0604020202020204" pitchFamily="34" charset="0"/>
              <a:buChar char="•"/>
            </a:pPr>
            <a:r>
              <a:rPr lang="en-US" sz="2400" dirty="0" smtClean="0"/>
              <a:t>New Hire Orientation</a:t>
            </a:r>
          </a:p>
          <a:p>
            <a:pPr marL="1200150" lvl="2" indent="-285750">
              <a:buFont typeface="Arial" panose="020B0604020202020204" pitchFamily="34" charset="0"/>
              <a:buChar char="•"/>
            </a:pPr>
            <a:r>
              <a:rPr lang="en-US" sz="2400" dirty="0" err="1" smtClean="0"/>
              <a:t>Webtime</a:t>
            </a:r>
            <a:r>
              <a:rPr lang="en-US" sz="2400" dirty="0" smtClean="0"/>
              <a:t> Entry</a:t>
            </a:r>
          </a:p>
          <a:p>
            <a:pPr marL="1200150" lvl="2" indent="-285750">
              <a:buFont typeface="Arial" panose="020B0604020202020204" pitchFamily="34" charset="0"/>
              <a:buChar char="•"/>
            </a:pPr>
            <a:r>
              <a:rPr lang="en-US" sz="2400" dirty="0" smtClean="0"/>
              <a:t>Expectations, Performance Reviews, Employee Performance Program</a:t>
            </a:r>
            <a:endParaRPr lang="en-US" dirty="0"/>
          </a:p>
        </p:txBody>
      </p:sp>
      <p:sp>
        <p:nvSpPr>
          <p:cNvPr id="4" name="Rectangle 3"/>
          <p:cNvSpPr/>
          <p:nvPr/>
        </p:nvSpPr>
        <p:spPr>
          <a:xfrm>
            <a:off x="2075833" y="4797989"/>
            <a:ext cx="8835421" cy="646331"/>
          </a:xfrm>
          <a:prstGeom prst="rect">
            <a:avLst/>
          </a:prstGeom>
        </p:spPr>
        <p:txBody>
          <a:bodyPr wrap="square">
            <a:spAutoFit/>
          </a:bodyPr>
          <a:lstStyle/>
          <a:p>
            <a:r>
              <a:rPr lang="en-US" dirty="0">
                <a:hlinkClick r:id="rId2"/>
              </a:rPr>
              <a:t>https://docs.google.com/a/kenyon.edu/forms/d/e/1FAIpQLSfPjtY0M-ibqrrInUlhfMRl3QT6dqioMsPYQIyesFPpSah8-g/viewform?c=0&amp;w=1</a:t>
            </a:r>
            <a:endParaRPr lang="en-US" dirty="0"/>
          </a:p>
        </p:txBody>
      </p:sp>
    </p:spTree>
    <p:extLst>
      <p:ext uri="{BB962C8B-B14F-4D97-AF65-F5344CB8AC3E}">
        <p14:creationId xmlns:p14="http://schemas.microsoft.com/office/powerpoint/2010/main" val="4866270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Supervisor information for a new hire</a:t>
            </a:r>
            <a:endParaRPr lang="en-US" dirty="0"/>
          </a:p>
        </p:txBody>
      </p:sp>
      <p:pic>
        <p:nvPicPr>
          <p:cNvPr id="3" name="Picture 2"/>
          <p:cNvPicPr>
            <a:picLocks noChangeAspect="1"/>
          </p:cNvPicPr>
          <p:nvPr/>
        </p:nvPicPr>
        <p:blipFill>
          <a:blip r:embed="rId3"/>
          <a:stretch>
            <a:fillRect/>
          </a:stretch>
        </p:blipFill>
        <p:spPr>
          <a:xfrm>
            <a:off x="166834" y="2373896"/>
            <a:ext cx="11936891" cy="3381440"/>
          </a:xfrm>
          <a:prstGeom prst="rect">
            <a:avLst/>
          </a:prstGeom>
        </p:spPr>
      </p:pic>
      <p:sp>
        <p:nvSpPr>
          <p:cNvPr id="4" name="Rectangle 3"/>
          <p:cNvSpPr/>
          <p:nvPr/>
        </p:nvSpPr>
        <p:spPr>
          <a:xfrm>
            <a:off x="1661746" y="2743200"/>
            <a:ext cx="2004646" cy="131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305841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hire information</a:t>
            </a:r>
            <a:endParaRPr lang="en-US" dirty="0"/>
          </a:p>
        </p:txBody>
      </p:sp>
      <p:pic>
        <p:nvPicPr>
          <p:cNvPr id="3" name="Picture 2"/>
          <p:cNvPicPr>
            <a:picLocks noChangeAspect="1"/>
          </p:cNvPicPr>
          <p:nvPr/>
        </p:nvPicPr>
        <p:blipFill>
          <a:blip r:embed="rId3"/>
          <a:stretch>
            <a:fillRect/>
          </a:stretch>
        </p:blipFill>
        <p:spPr>
          <a:xfrm>
            <a:off x="1451579" y="2044385"/>
            <a:ext cx="6300228" cy="3654442"/>
          </a:xfrm>
          <a:prstGeom prst="rect">
            <a:avLst/>
          </a:prstGeom>
        </p:spPr>
      </p:pic>
      <p:sp>
        <p:nvSpPr>
          <p:cNvPr id="5" name="TextBox 4"/>
          <p:cNvSpPr txBox="1"/>
          <p:nvPr/>
        </p:nvSpPr>
        <p:spPr>
          <a:xfrm>
            <a:off x="7974623" y="2578944"/>
            <a:ext cx="2989384" cy="2585323"/>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smtClean="0"/>
              <a:t>Included with Email:</a:t>
            </a:r>
          </a:p>
          <a:p>
            <a:pPr algn="ctr"/>
            <a:endParaRPr lang="en-US" dirty="0"/>
          </a:p>
          <a:p>
            <a:pPr algn="ctr"/>
            <a:r>
              <a:rPr lang="en-US" dirty="0" smtClean="0"/>
              <a:t>Benefits Enrollment Form</a:t>
            </a:r>
          </a:p>
          <a:p>
            <a:pPr algn="ctr"/>
            <a:endParaRPr lang="en-US" dirty="0"/>
          </a:p>
          <a:p>
            <a:pPr algn="ctr"/>
            <a:r>
              <a:rPr lang="en-US" dirty="0" smtClean="0"/>
              <a:t>Tax Forms</a:t>
            </a:r>
          </a:p>
          <a:p>
            <a:pPr algn="ctr"/>
            <a:endParaRPr lang="en-US" dirty="0"/>
          </a:p>
          <a:p>
            <a:pPr algn="ctr"/>
            <a:r>
              <a:rPr lang="en-US" dirty="0" smtClean="0"/>
              <a:t>I9</a:t>
            </a:r>
          </a:p>
          <a:p>
            <a:pPr algn="ctr"/>
            <a:endParaRPr lang="en-US" dirty="0"/>
          </a:p>
          <a:p>
            <a:pPr algn="ctr"/>
            <a:r>
              <a:rPr lang="en-US" dirty="0" smtClean="0"/>
              <a:t>Direct Deposit Form </a:t>
            </a:r>
            <a:endParaRPr lang="en-US" dirty="0"/>
          </a:p>
        </p:txBody>
      </p:sp>
    </p:spTree>
    <p:extLst>
      <p:ext uri="{BB962C8B-B14F-4D97-AF65-F5344CB8AC3E}">
        <p14:creationId xmlns:p14="http://schemas.microsoft.com/office/powerpoint/2010/main" val="15851555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Web time entry</a:t>
            </a:r>
            <a:br>
              <a:rPr lang="en-US" dirty="0" smtClean="0"/>
            </a:br>
            <a:r>
              <a:rPr lang="en-US" i="1" dirty="0" smtClean="0"/>
              <a:t>the importance of creating a proxy</a:t>
            </a:r>
            <a:endParaRPr lang="en-US" i="1" dirty="0"/>
          </a:p>
        </p:txBody>
      </p:sp>
      <p:sp>
        <p:nvSpPr>
          <p:cNvPr id="3" name="TextBox 2"/>
          <p:cNvSpPr txBox="1"/>
          <p:nvPr/>
        </p:nvSpPr>
        <p:spPr>
          <a:xfrm>
            <a:off x="1451579" y="2013438"/>
            <a:ext cx="9442939" cy="4339650"/>
          </a:xfrm>
          <a:prstGeom prst="rect">
            <a:avLst/>
          </a:prstGeom>
          <a:noFill/>
        </p:spPr>
        <p:txBody>
          <a:bodyPr wrap="square" rtlCol="0">
            <a:spAutoFit/>
          </a:bodyPr>
          <a:lstStyle/>
          <a:p>
            <a:pPr algn="ctr"/>
            <a:r>
              <a:rPr lang="en-US" sz="2400" b="1" dirty="0" smtClean="0"/>
              <a:t>Supervisors are responsible for </a:t>
            </a:r>
            <a:r>
              <a:rPr lang="en-US" sz="2400" b="1" dirty="0" err="1" smtClean="0"/>
              <a:t>webtime</a:t>
            </a:r>
            <a:r>
              <a:rPr lang="en-US" sz="2400" b="1" dirty="0" smtClean="0"/>
              <a:t> entry of each non-exempt employee in their department</a:t>
            </a:r>
          </a:p>
          <a:p>
            <a:pPr algn="ctr"/>
            <a:endParaRPr lang="en-US" sz="2400" b="1" dirty="0" smtClean="0"/>
          </a:p>
          <a:p>
            <a:pPr marL="285750" indent="-285750">
              <a:buFont typeface="Arial" panose="020B0604020202020204" pitchFamily="34" charset="0"/>
              <a:buChar char="•"/>
            </a:pPr>
            <a:r>
              <a:rPr lang="en-US" sz="2400" dirty="0" err="1" smtClean="0"/>
              <a:t>Webtime</a:t>
            </a:r>
            <a:r>
              <a:rPr lang="en-US" sz="2400" dirty="0" smtClean="0"/>
              <a:t> hours must be entered by your staff member no later than 4:30pm the Monday after the pay period ends</a:t>
            </a:r>
          </a:p>
          <a:p>
            <a:pPr marL="285750" indent="-285750">
              <a:buFont typeface="Arial" panose="020B0604020202020204" pitchFamily="34" charset="0"/>
              <a:buChar char="•"/>
            </a:pPr>
            <a:r>
              <a:rPr lang="en-US" sz="2400" dirty="0" smtClean="0"/>
              <a:t>Supervisors must approve timesheets no later than 4:30pm the Friday after the pay period ends</a:t>
            </a:r>
          </a:p>
          <a:p>
            <a:pPr marL="285750" indent="-285750">
              <a:buFont typeface="Arial" panose="020B0604020202020204" pitchFamily="34" charset="0"/>
              <a:buChar char="•"/>
            </a:pPr>
            <a:r>
              <a:rPr lang="en-US" sz="2400" dirty="0" smtClean="0"/>
              <a:t>Supervisors must assign a proxy to approve time if they are out of the office. Please contact the payroll office to ensure that your proxy has the appropriate account access. </a:t>
            </a:r>
          </a:p>
          <a:p>
            <a:endParaRPr lang="en-US" dirty="0"/>
          </a:p>
          <a:p>
            <a:endParaRPr lang="en-US" dirty="0" smtClean="0"/>
          </a:p>
        </p:txBody>
      </p:sp>
    </p:spTree>
    <p:extLst>
      <p:ext uri="{BB962C8B-B14F-4D97-AF65-F5344CB8AC3E}">
        <p14:creationId xmlns:p14="http://schemas.microsoft.com/office/powerpoint/2010/main" val="10799967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Employee performance program</a:t>
            </a:r>
            <a:endParaRPr lang="en-US" dirty="0"/>
          </a:p>
        </p:txBody>
      </p:sp>
      <p:sp>
        <p:nvSpPr>
          <p:cNvPr id="3" name="TextBox 2"/>
          <p:cNvSpPr txBox="1"/>
          <p:nvPr/>
        </p:nvSpPr>
        <p:spPr>
          <a:xfrm>
            <a:off x="1573823" y="2206869"/>
            <a:ext cx="9293469" cy="1477328"/>
          </a:xfrm>
          <a:prstGeom prst="rect">
            <a:avLst/>
          </a:prstGeom>
          <a:noFill/>
        </p:spPr>
        <p:txBody>
          <a:bodyPr wrap="square" rtlCol="0">
            <a:spAutoFit/>
          </a:bodyPr>
          <a:lstStyle/>
          <a:p>
            <a:pPr algn="ctr"/>
            <a:r>
              <a:rPr lang="en-US" sz="2400" b="1" dirty="0" smtClean="0"/>
              <a:t>Once a quarter Kenyon supervisors should be writing feedback in the employee performance folder for each of their direct reports</a:t>
            </a:r>
          </a:p>
          <a:p>
            <a:pPr algn="ctr"/>
            <a:endParaRPr lang="en-US" b="1" dirty="0"/>
          </a:p>
        </p:txBody>
      </p:sp>
      <p:pic>
        <p:nvPicPr>
          <p:cNvPr id="6" name="Picture 5" descr="Double Blind Review auf dem Prüfstand: Ein Fallbeispiel ..."/>
          <p:cNvPicPr>
            <a:picLocks noChangeAspect="1"/>
          </p:cNvPicPr>
          <p:nvPr/>
        </p:nvPicPr>
        <p:blipFill>
          <a:blip r:embed="rId3">
            <a:extLst>
              <a:ext uri="{BEBA8EAE-BF5A-486C-A8C5-ECC9F3942E4B}">
                <a14:imgProps xmlns:a14="http://schemas.microsoft.com/office/drawing/2010/main">
                  <a14:imgLayer r:embed="rId4">
                    <a14:imgEffect>
                      <a14:backgroundRemoval t="6200" b="95600" l="3600" r="97900"/>
                    </a14:imgEffect>
                  </a14:imgLayer>
                </a14:imgProps>
              </a:ext>
              <a:ext uri="{28A0092B-C50C-407E-A947-70E740481C1C}">
                <a14:useLocalDpi xmlns:a14="http://schemas.microsoft.com/office/drawing/2010/main" val="0"/>
              </a:ext>
            </a:extLst>
          </a:blip>
          <a:stretch>
            <a:fillRect/>
          </a:stretch>
        </p:blipFill>
        <p:spPr>
          <a:xfrm>
            <a:off x="7819292" y="2986454"/>
            <a:ext cx="3048000" cy="3048000"/>
          </a:xfrm>
          <a:prstGeom prst="rect">
            <a:avLst/>
          </a:prstGeom>
        </p:spPr>
      </p:pic>
    </p:spTree>
    <p:extLst>
      <p:ext uri="{BB962C8B-B14F-4D97-AF65-F5344CB8AC3E}">
        <p14:creationId xmlns:p14="http://schemas.microsoft.com/office/powerpoint/2010/main" val="18335927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Importance of employee performance reviews</a:t>
            </a:r>
            <a:endParaRPr lang="en-US" dirty="0"/>
          </a:p>
        </p:txBody>
      </p:sp>
      <p:sp>
        <p:nvSpPr>
          <p:cNvPr id="3" name="Content Placeholder 2"/>
          <p:cNvSpPr>
            <a:spLocks noGrp="1"/>
          </p:cNvSpPr>
          <p:nvPr>
            <p:ph sz="half" idx="1"/>
          </p:nvPr>
        </p:nvSpPr>
        <p:spPr>
          <a:noFill/>
        </p:spPr>
        <p:style>
          <a:lnRef idx="2">
            <a:schemeClr val="accent2"/>
          </a:lnRef>
          <a:fillRef idx="1">
            <a:schemeClr val="lt1"/>
          </a:fillRef>
          <a:effectRef idx="0">
            <a:schemeClr val="accent2"/>
          </a:effectRef>
          <a:fontRef idx="minor">
            <a:schemeClr val="dk1"/>
          </a:fontRef>
        </p:style>
        <p:txBody>
          <a:bodyPr/>
          <a:lstStyle/>
          <a:p>
            <a:pPr marL="0" indent="0" algn="ctr">
              <a:buNone/>
            </a:pPr>
            <a:r>
              <a:rPr lang="en-US" dirty="0" smtClean="0"/>
              <a:t>Struggling Employee</a:t>
            </a:r>
            <a:endParaRPr lang="en-US" dirty="0"/>
          </a:p>
        </p:txBody>
      </p:sp>
      <p:sp>
        <p:nvSpPr>
          <p:cNvPr id="4" name="Content Placeholder 3"/>
          <p:cNvSpPr>
            <a:spLocks noGrp="1"/>
          </p:cNvSpPr>
          <p:nvPr>
            <p:ph sz="half" idx="2"/>
          </p:nvPr>
        </p:nvSpPr>
        <p:spPr>
          <a:noFill/>
        </p:spPr>
        <p:style>
          <a:lnRef idx="2">
            <a:schemeClr val="accent6"/>
          </a:lnRef>
          <a:fillRef idx="1">
            <a:schemeClr val="lt1"/>
          </a:fillRef>
          <a:effectRef idx="0">
            <a:schemeClr val="accent6"/>
          </a:effectRef>
          <a:fontRef idx="minor">
            <a:schemeClr val="dk1"/>
          </a:fontRef>
        </p:style>
        <p:txBody>
          <a:bodyPr/>
          <a:lstStyle/>
          <a:p>
            <a:pPr marL="0" indent="0" algn="ctr">
              <a:buNone/>
            </a:pPr>
            <a:r>
              <a:rPr lang="en-US" dirty="0" smtClean="0"/>
              <a:t>Successful Employee</a:t>
            </a:r>
          </a:p>
          <a:p>
            <a:pPr marL="0" indent="0" algn="ctr">
              <a:buNone/>
            </a:pPr>
            <a:endParaRPr lang="en-US" dirty="0"/>
          </a:p>
        </p:txBody>
      </p:sp>
      <p:pic>
        <p:nvPicPr>
          <p:cNvPr id="5" name="Picture 4" descr="Vinod Bidwaik : November 20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0716" y="3645144"/>
            <a:ext cx="2057400" cy="1695450"/>
          </a:xfrm>
          <a:prstGeom prst="rect">
            <a:avLst/>
          </a:prstGeom>
        </p:spPr>
      </p:pic>
      <p:pic>
        <p:nvPicPr>
          <p:cNvPr id="6" name="Picture 5" descr="10 tips para conseguir tu primer empleo | Buscar Emple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5722" y="3608509"/>
            <a:ext cx="1732085" cy="1732085"/>
          </a:xfrm>
          <a:prstGeom prst="rect">
            <a:avLst/>
          </a:prstGeom>
        </p:spPr>
      </p:pic>
      <p:sp>
        <p:nvSpPr>
          <p:cNvPr id="7" name="TextBox 6"/>
          <p:cNvSpPr txBox="1"/>
          <p:nvPr/>
        </p:nvSpPr>
        <p:spPr>
          <a:xfrm>
            <a:off x="3754315" y="2690446"/>
            <a:ext cx="2215662"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Document where improvement is needed</a:t>
            </a:r>
          </a:p>
          <a:p>
            <a:pPr marL="285750" indent="-285750">
              <a:buFont typeface="Arial" panose="020B0604020202020204" pitchFamily="34" charset="0"/>
              <a:buChar char="•"/>
            </a:pPr>
            <a:r>
              <a:rPr lang="en-US" sz="1600" dirty="0" smtClean="0"/>
              <a:t>Show improvement/decline over a period of time</a:t>
            </a:r>
            <a:endParaRPr lang="en-US" sz="1600" dirty="0"/>
          </a:p>
        </p:txBody>
      </p:sp>
      <p:sp>
        <p:nvSpPr>
          <p:cNvPr id="9" name="TextBox 8"/>
          <p:cNvSpPr txBox="1"/>
          <p:nvPr/>
        </p:nvSpPr>
        <p:spPr>
          <a:xfrm>
            <a:off x="6618772" y="2690446"/>
            <a:ext cx="2215662"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Document Strengths</a:t>
            </a:r>
          </a:p>
          <a:p>
            <a:pPr marL="285750" indent="-285750">
              <a:buFont typeface="Arial" panose="020B0604020202020204" pitchFamily="34" charset="0"/>
              <a:buChar char="•"/>
            </a:pPr>
            <a:r>
              <a:rPr lang="en-US" sz="1600" dirty="0" smtClean="0"/>
              <a:t>Show potential for new roles, promotions, etc.</a:t>
            </a:r>
          </a:p>
        </p:txBody>
      </p:sp>
    </p:spTree>
    <p:extLst>
      <p:ext uri="{BB962C8B-B14F-4D97-AF65-F5344CB8AC3E}">
        <p14:creationId xmlns:p14="http://schemas.microsoft.com/office/powerpoint/2010/main" val="13108873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Disciplinary action policy</a:t>
            </a:r>
            <a:br>
              <a:rPr lang="en-US" dirty="0" smtClean="0"/>
            </a:br>
            <a:r>
              <a:rPr lang="en-US" sz="2400" dirty="0" smtClean="0"/>
              <a:t>three step procedure</a:t>
            </a:r>
            <a:endParaRPr lang="en-US" sz="2400" dirty="0"/>
          </a:p>
        </p:txBody>
      </p:sp>
      <p:sp>
        <p:nvSpPr>
          <p:cNvPr id="4" name="TextBox 3"/>
          <p:cNvSpPr txBox="1"/>
          <p:nvPr/>
        </p:nvSpPr>
        <p:spPr>
          <a:xfrm>
            <a:off x="1328487" y="2206869"/>
            <a:ext cx="2874236" cy="923330"/>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Step One</a:t>
            </a:r>
          </a:p>
          <a:p>
            <a:pPr algn="ctr"/>
            <a:endParaRPr lang="en-US" dirty="0"/>
          </a:p>
          <a:p>
            <a:pPr algn="ctr"/>
            <a:r>
              <a:rPr lang="en-US" dirty="0" smtClean="0"/>
              <a:t>Oral Reminder</a:t>
            </a:r>
            <a:endParaRPr lang="en-US" dirty="0"/>
          </a:p>
        </p:txBody>
      </p:sp>
      <p:sp>
        <p:nvSpPr>
          <p:cNvPr id="5" name="TextBox 4"/>
          <p:cNvSpPr txBox="1"/>
          <p:nvPr/>
        </p:nvSpPr>
        <p:spPr>
          <a:xfrm>
            <a:off x="4816098" y="2206869"/>
            <a:ext cx="2874236" cy="923330"/>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Step Two</a:t>
            </a:r>
          </a:p>
          <a:p>
            <a:pPr algn="ctr"/>
            <a:endParaRPr lang="en-US" dirty="0"/>
          </a:p>
          <a:p>
            <a:pPr algn="ctr"/>
            <a:r>
              <a:rPr lang="en-US" dirty="0" smtClean="0"/>
              <a:t>Written Reminder</a:t>
            </a:r>
            <a:endParaRPr lang="en-US" dirty="0"/>
          </a:p>
        </p:txBody>
      </p:sp>
      <p:sp>
        <p:nvSpPr>
          <p:cNvPr id="6" name="TextBox 5"/>
          <p:cNvSpPr txBox="1"/>
          <p:nvPr/>
        </p:nvSpPr>
        <p:spPr>
          <a:xfrm>
            <a:off x="8266454" y="2206869"/>
            <a:ext cx="2874236" cy="923330"/>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Step Three</a:t>
            </a:r>
          </a:p>
          <a:p>
            <a:pPr algn="ctr"/>
            <a:endParaRPr lang="en-US" dirty="0"/>
          </a:p>
          <a:p>
            <a:pPr algn="ctr"/>
            <a:r>
              <a:rPr lang="en-US" dirty="0" smtClean="0"/>
              <a:t>Decision-Making Leave</a:t>
            </a:r>
            <a:endParaRPr lang="en-US" dirty="0"/>
          </a:p>
        </p:txBody>
      </p:sp>
      <p:cxnSp>
        <p:nvCxnSpPr>
          <p:cNvPr id="8" name="Straight Arrow Connector 7"/>
          <p:cNvCxnSpPr/>
          <p:nvPr/>
        </p:nvCxnSpPr>
        <p:spPr>
          <a:xfrm>
            <a:off x="4325814" y="2602523"/>
            <a:ext cx="40444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 name="Straight Arrow Connector 8"/>
          <p:cNvCxnSpPr/>
          <p:nvPr/>
        </p:nvCxnSpPr>
        <p:spPr>
          <a:xfrm>
            <a:off x="7776170" y="2535115"/>
            <a:ext cx="40444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flipH="1">
            <a:off x="7978394" y="5460075"/>
            <a:ext cx="1025367" cy="21392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4901934" y="5489329"/>
            <a:ext cx="2874236" cy="369332"/>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Dismissal </a:t>
            </a:r>
            <a:endParaRPr lang="en-US" dirty="0"/>
          </a:p>
        </p:txBody>
      </p:sp>
      <p:sp>
        <p:nvSpPr>
          <p:cNvPr id="14" name="TextBox 13"/>
          <p:cNvSpPr txBox="1"/>
          <p:nvPr/>
        </p:nvSpPr>
        <p:spPr>
          <a:xfrm>
            <a:off x="1328487" y="3209382"/>
            <a:ext cx="2874236" cy="120032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Discuss the Problem</a:t>
            </a:r>
          </a:p>
          <a:p>
            <a:pPr marL="285750" indent="-285750">
              <a:buFont typeface="Arial" panose="020B0604020202020204" pitchFamily="34" charset="0"/>
              <a:buChar char="•"/>
            </a:pPr>
            <a:r>
              <a:rPr lang="en-US" dirty="0" smtClean="0"/>
              <a:t>Document Discussion</a:t>
            </a:r>
          </a:p>
          <a:p>
            <a:pPr marL="285750" indent="-285750">
              <a:buFont typeface="Arial" panose="020B0604020202020204" pitchFamily="34" charset="0"/>
              <a:buChar char="•"/>
            </a:pPr>
            <a:r>
              <a:rPr lang="en-US" dirty="0" smtClean="0"/>
              <a:t>Not placed in personnel file</a:t>
            </a:r>
            <a:endParaRPr lang="en-US" dirty="0"/>
          </a:p>
        </p:txBody>
      </p:sp>
      <p:sp>
        <p:nvSpPr>
          <p:cNvPr id="15" name="TextBox 14"/>
          <p:cNvSpPr txBox="1"/>
          <p:nvPr/>
        </p:nvSpPr>
        <p:spPr>
          <a:xfrm>
            <a:off x="4816098" y="3289774"/>
            <a:ext cx="2874236"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No improvement within 3 months</a:t>
            </a:r>
          </a:p>
          <a:p>
            <a:pPr marL="285750" indent="-285750">
              <a:buFont typeface="Arial" panose="020B0604020202020204" pitchFamily="34" charset="0"/>
              <a:buChar char="•"/>
            </a:pPr>
            <a:r>
              <a:rPr lang="en-US" dirty="0" smtClean="0"/>
              <a:t>Discuss the Problem</a:t>
            </a:r>
          </a:p>
          <a:p>
            <a:pPr marL="285750" indent="-285750">
              <a:buFont typeface="Arial" panose="020B0604020202020204" pitchFamily="34" charset="0"/>
              <a:buChar char="•"/>
            </a:pPr>
            <a:r>
              <a:rPr lang="en-US" dirty="0" smtClean="0"/>
              <a:t>Write a memo to the employee</a:t>
            </a:r>
          </a:p>
          <a:p>
            <a:pPr marL="285750" indent="-285750">
              <a:buFont typeface="Arial" panose="020B0604020202020204" pitchFamily="34" charset="0"/>
              <a:buChar char="•"/>
            </a:pPr>
            <a:r>
              <a:rPr lang="en-US" dirty="0" smtClean="0"/>
              <a:t>Place in personnel file</a:t>
            </a:r>
            <a:endParaRPr lang="en-US" dirty="0"/>
          </a:p>
        </p:txBody>
      </p:sp>
      <p:sp>
        <p:nvSpPr>
          <p:cNvPr id="17" name="TextBox 16"/>
          <p:cNvSpPr txBox="1"/>
          <p:nvPr/>
        </p:nvSpPr>
        <p:spPr>
          <a:xfrm>
            <a:off x="8266454" y="3289774"/>
            <a:ext cx="2874236"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No improvement within 3 months</a:t>
            </a:r>
          </a:p>
          <a:p>
            <a:pPr marL="285750" indent="-285750">
              <a:buFont typeface="Arial" panose="020B0604020202020204" pitchFamily="34" charset="0"/>
              <a:buChar char="•"/>
            </a:pPr>
            <a:r>
              <a:rPr lang="en-US" dirty="0" smtClean="0"/>
              <a:t>Place on leave (1 day)</a:t>
            </a:r>
          </a:p>
          <a:p>
            <a:pPr marL="285750" indent="-285750">
              <a:buFont typeface="Arial" panose="020B0604020202020204" pitchFamily="34" charset="0"/>
              <a:buChar char="•"/>
            </a:pPr>
            <a:r>
              <a:rPr lang="en-US" dirty="0" smtClean="0"/>
              <a:t>Supervisor writes a letter for employee to sign</a:t>
            </a:r>
          </a:p>
          <a:p>
            <a:pPr marL="285750" indent="-285750">
              <a:buFont typeface="Arial" panose="020B0604020202020204" pitchFamily="34" charset="0"/>
              <a:buChar char="•"/>
            </a:pPr>
            <a:r>
              <a:rPr lang="en-US" dirty="0" smtClean="0"/>
              <a:t>If no improvement the next step is dismissal </a:t>
            </a:r>
            <a:endParaRPr lang="en-US" dirty="0"/>
          </a:p>
        </p:txBody>
      </p:sp>
    </p:spTree>
    <p:extLst>
      <p:ext uri="{BB962C8B-B14F-4D97-AF65-F5344CB8AC3E}">
        <p14:creationId xmlns:p14="http://schemas.microsoft.com/office/powerpoint/2010/main" val="39900175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Employee development</a:t>
            </a:r>
            <a:endParaRPr lang="en-US" dirty="0"/>
          </a:p>
        </p:txBody>
      </p:sp>
      <p:sp>
        <p:nvSpPr>
          <p:cNvPr id="3" name="Content Placeholder 2"/>
          <p:cNvSpPr>
            <a:spLocks noGrp="1"/>
          </p:cNvSpPr>
          <p:nvPr>
            <p:ph idx="1"/>
          </p:nvPr>
        </p:nvSpPr>
        <p:spPr/>
        <p:txBody>
          <a:bodyPr>
            <a:normAutofit/>
          </a:bodyPr>
          <a:lstStyle/>
          <a:p>
            <a:pPr marL="914400" lvl="2" indent="0">
              <a:buNone/>
            </a:pPr>
            <a:r>
              <a:rPr lang="en-US" sz="2400" dirty="0"/>
              <a:t> </a:t>
            </a:r>
            <a:r>
              <a:rPr lang="en-US" sz="2400" dirty="0" smtClean="0"/>
              <a:t>               Available Online training programs</a:t>
            </a:r>
          </a:p>
          <a:p>
            <a:pPr marL="914400" lvl="2" indent="0">
              <a:buNone/>
            </a:pPr>
            <a:endParaRPr lang="en-US" sz="2400" dirty="0" smtClean="0"/>
          </a:p>
        </p:txBody>
      </p:sp>
      <p:pic>
        <p:nvPicPr>
          <p:cNvPr id="4" name="Picture 3"/>
          <p:cNvPicPr>
            <a:picLocks noChangeAspect="1"/>
          </p:cNvPicPr>
          <p:nvPr/>
        </p:nvPicPr>
        <p:blipFill>
          <a:blip r:embed="rId3"/>
          <a:stretch>
            <a:fillRect/>
          </a:stretch>
        </p:blipFill>
        <p:spPr>
          <a:xfrm>
            <a:off x="3561733" y="2779216"/>
            <a:ext cx="4808544" cy="137517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Rectangle 4"/>
          <p:cNvSpPr/>
          <p:nvPr/>
        </p:nvSpPr>
        <p:spPr>
          <a:xfrm>
            <a:off x="1644162" y="4600527"/>
            <a:ext cx="9618784" cy="646331"/>
          </a:xfrm>
          <a:prstGeom prst="rect">
            <a:avLst/>
          </a:prstGeom>
        </p:spPr>
        <p:txBody>
          <a:bodyPr wrap="square">
            <a:spAutoFit/>
          </a:bodyPr>
          <a:lstStyle/>
          <a:p>
            <a:pPr algn="ctr"/>
            <a:r>
              <a:rPr lang="en-US" dirty="0">
                <a:hlinkClick r:id="rId4"/>
              </a:rPr>
              <a:t>https://www.kenyon.edu/directories/offices-services/human-resources/current-employees/development-opportunities/</a:t>
            </a:r>
            <a:endParaRPr lang="en-US" dirty="0"/>
          </a:p>
        </p:txBody>
      </p:sp>
    </p:spTree>
    <p:extLst>
      <p:ext uri="{BB962C8B-B14F-4D97-AF65-F5344CB8AC3E}">
        <p14:creationId xmlns:p14="http://schemas.microsoft.com/office/powerpoint/2010/main" val="10536859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opportunities</a:t>
            </a:r>
            <a:endParaRPr lang="en-US" dirty="0"/>
          </a:p>
        </p:txBody>
      </p:sp>
      <p:sp>
        <p:nvSpPr>
          <p:cNvPr id="3" name="Text Placeholder 2"/>
          <p:cNvSpPr>
            <a:spLocks noGrp="1"/>
          </p:cNvSpPr>
          <p:nvPr>
            <p:ph type="body" idx="1"/>
          </p:nvPr>
        </p:nvSpPr>
        <p:spPr/>
        <p:txBody>
          <a:bodyPr>
            <a:normAutofit/>
          </a:bodyPr>
          <a:lstStyle/>
          <a:p>
            <a:r>
              <a:rPr lang="en-US" sz="2800" dirty="0" smtClean="0"/>
              <a:t>Safe colleges</a:t>
            </a:r>
            <a:endParaRPr lang="en-US" sz="2800" dirty="0"/>
          </a:p>
        </p:txBody>
      </p:sp>
      <p:sp>
        <p:nvSpPr>
          <p:cNvPr id="4" name="Content Placeholder 3"/>
          <p:cNvSpPr>
            <a:spLocks noGrp="1"/>
          </p:cNvSpPr>
          <p:nvPr>
            <p:ph sz="half" idx="2"/>
          </p:nvPr>
        </p:nvSpPr>
        <p:spPr>
          <a:xfrm>
            <a:off x="1447191" y="2824269"/>
            <a:ext cx="4645152" cy="3013823"/>
          </a:xfrm>
        </p:spPr>
        <p:txBody>
          <a:bodyPr>
            <a:normAutofit fontScale="62500" lnSpcReduction="20000"/>
          </a:bodyPr>
          <a:lstStyle/>
          <a:p>
            <a:r>
              <a:rPr lang="en-US" dirty="0" smtClean="0"/>
              <a:t>Active Shooter</a:t>
            </a:r>
          </a:p>
          <a:p>
            <a:r>
              <a:rPr lang="en-US" dirty="0" smtClean="0"/>
              <a:t>Conducting Interviews</a:t>
            </a:r>
          </a:p>
          <a:p>
            <a:r>
              <a:rPr lang="en-US" dirty="0" smtClean="0"/>
              <a:t>Avoiding Discrimination</a:t>
            </a:r>
          </a:p>
          <a:p>
            <a:r>
              <a:rPr lang="en-US" dirty="0" smtClean="0"/>
              <a:t>Managing Difficult Behaviors</a:t>
            </a:r>
          </a:p>
          <a:p>
            <a:r>
              <a:rPr lang="en-US" dirty="0" smtClean="0"/>
              <a:t>Performance Evaluations</a:t>
            </a:r>
          </a:p>
          <a:p>
            <a:r>
              <a:rPr lang="en-US" dirty="0" smtClean="0"/>
              <a:t>Performance Management</a:t>
            </a:r>
          </a:p>
          <a:p>
            <a:r>
              <a:rPr lang="en-US" dirty="0" smtClean="0"/>
              <a:t>Reasonable Suspicion</a:t>
            </a:r>
          </a:p>
          <a:p>
            <a:r>
              <a:rPr lang="en-US" dirty="0" smtClean="0"/>
              <a:t>Sensitivity Awareness</a:t>
            </a:r>
          </a:p>
          <a:p>
            <a:r>
              <a:rPr lang="en-US" dirty="0" smtClean="0"/>
              <a:t>Many, Many more! </a:t>
            </a:r>
          </a:p>
        </p:txBody>
      </p:sp>
      <p:sp>
        <p:nvSpPr>
          <p:cNvPr id="5" name="Text Placeholder 4"/>
          <p:cNvSpPr>
            <a:spLocks noGrp="1"/>
          </p:cNvSpPr>
          <p:nvPr>
            <p:ph type="body" sz="quarter" idx="3"/>
          </p:nvPr>
        </p:nvSpPr>
        <p:spPr/>
        <p:txBody>
          <a:bodyPr>
            <a:normAutofit/>
          </a:bodyPr>
          <a:lstStyle/>
          <a:p>
            <a:r>
              <a:rPr lang="en-US" sz="2800" dirty="0" err="1" smtClean="0"/>
              <a:t>hoonuit</a:t>
            </a:r>
            <a:endParaRPr lang="en-US" sz="2800" dirty="0"/>
          </a:p>
        </p:txBody>
      </p:sp>
      <p:sp>
        <p:nvSpPr>
          <p:cNvPr id="6" name="Content Placeholder 5"/>
          <p:cNvSpPr>
            <a:spLocks noGrp="1"/>
          </p:cNvSpPr>
          <p:nvPr>
            <p:ph sz="quarter" idx="4"/>
          </p:nvPr>
        </p:nvSpPr>
        <p:spPr>
          <a:xfrm>
            <a:off x="6412362" y="2821492"/>
            <a:ext cx="4645152" cy="2673700"/>
          </a:xfrm>
        </p:spPr>
        <p:txBody>
          <a:bodyPr>
            <a:normAutofit fontScale="62500" lnSpcReduction="20000"/>
          </a:bodyPr>
          <a:lstStyle/>
          <a:p>
            <a:r>
              <a:rPr lang="en-US" dirty="0" smtClean="0"/>
              <a:t>Responsible Decision-Making</a:t>
            </a:r>
          </a:p>
          <a:p>
            <a:r>
              <a:rPr lang="en-US" dirty="0" smtClean="0"/>
              <a:t>Improving Social Awareness</a:t>
            </a:r>
          </a:p>
          <a:p>
            <a:r>
              <a:rPr lang="en-US" dirty="0" smtClean="0"/>
              <a:t>Developing Self-Management Skills</a:t>
            </a:r>
          </a:p>
          <a:p>
            <a:r>
              <a:rPr lang="en-US" dirty="0" smtClean="0"/>
              <a:t>Developing Healthy Relationship Skills</a:t>
            </a:r>
          </a:p>
          <a:p>
            <a:r>
              <a:rPr lang="en-US" dirty="0" smtClean="0"/>
              <a:t>Social Emotional Learning Essentials</a:t>
            </a:r>
          </a:p>
          <a:p>
            <a:r>
              <a:rPr lang="en-US" dirty="0" smtClean="0"/>
              <a:t>Using Data to Improve Learning</a:t>
            </a:r>
          </a:p>
          <a:p>
            <a:r>
              <a:rPr lang="en-US" dirty="0" smtClean="0"/>
              <a:t>Emotional Wellbeing and Stress Reduction</a:t>
            </a:r>
          </a:p>
          <a:p>
            <a:r>
              <a:rPr lang="en-US" dirty="0" smtClean="0"/>
              <a:t>Many, many more! </a:t>
            </a:r>
          </a:p>
        </p:txBody>
      </p:sp>
    </p:spTree>
    <p:extLst>
      <p:ext uri="{BB962C8B-B14F-4D97-AF65-F5344CB8AC3E}">
        <p14:creationId xmlns:p14="http://schemas.microsoft.com/office/powerpoint/2010/main" val="2152894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a:t>
            </a:r>
            <a:endParaRPr lang="en-US" dirty="0"/>
          </a:p>
        </p:txBody>
      </p:sp>
      <p:pic>
        <p:nvPicPr>
          <p:cNvPr id="3" name="Picture 2" descr="Life of an Educator: Top 10 questions to ask yourself in 2012"/>
          <p:cNvPicPr>
            <a:picLocks noChangeAspect="1"/>
          </p:cNvPicPr>
          <p:nvPr/>
        </p:nvPicPr>
        <p:blipFill>
          <a:blip r:embed="rId3">
            <a:extLst>
              <a:ext uri="{BEBA8EAE-BF5A-486C-A8C5-ECC9F3942E4B}">
                <a14:imgProps xmlns:a14="http://schemas.microsoft.com/office/drawing/2010/main">
                  <a14:imgLayer r:embed="rId4">
                    <a14:imgEffect>
                      <a14:backgroundRemoval t="625" b="94583" l="7292" r="90417"/>
                    </a14:imgEffect>
                  </a14:imgLayer>
                </a14:imgProps>
              </a:ext>
              <a:ext uri="{28A0092B-C50C-407E-A947-70E740481C1C}">
                <a14:useLocalDpi xmlns:a14="http://schemas.microsoft.com/office/drawing/2010/main" val="0"/>
              </a:ext>
            </a:extLst>
          </a:blip>
          <a:stretch>
            <a:fillRect/>
          </a:stretch>
        </p:blipFill>
        <p:spPr>
          <a:xfrm>
            <a:off x="4220306" y="1984130"/>
            <a:ext cx="3903785" cy="3903785"/>
          </a:xfrm>
          <a:prstGeom prst="rect">
            <a:avLst/>
          </a:prstGeom>
        </p:spPr>
      </p:pic>
    </p:spTree>
    <p:extLst>
      <p:ext uri="{BB962C8B-B14F-4D97-AF65-F5344CB8AC3E}">
        <p14:creationId xmlns:p14="http://schemas.microsoft.com/office/powerpoint/2010/main" val="13041916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your toolkit</a:t>
            </a:r>
            <a:endParaRPr lang="en-US" dirty="0"/>
          </a:p>
        </p:txBody>
      </p:sp>
      <p:sp>
        <p:nvSpPr>
          <p:cNvPr id="5" name="TextBox 4"/>
          <p:cNvSpPr txBox="1"/>
          <p:nvPr/>
        </p:nvSpPr>
        <p:spPr>
          <a:xfrm>
            <a:off x="1645009" y="2110154"/>
            <a:ext cx="7393483" cy="2339102"/>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Checklists</a:t>
            </a:r>
          </a:p>
          <a:p>
            <a:pPr marL="742950" lvl="1" indent="-285750">
              <a:buFont typeface="Arial" panose="020B0604020202020204" pitchFamily="34" charset="0"/>
              <a:buChar char="•"/>
            </a:pPr>
            <a:r>
              <a:rPr lang="en-US" sz="3200" b="1" dirty="0" smtClean="0"/>
              <a:t>Off-Boarding</a:t>
            </a:r>
          </a:p>
          <a:p>
            <a:pPr marL="1200150" lvl="2" indent="-285750">
              <a:buFont typeface="Arial" panose="020B0604020202020204" pitchFamily="34" charset="0"/>
              <a:buChar char="•"/>
            </a:pPr>
            <a:r>
              <a:rPr lang="en-US" sz="2400" dirty="0" smtClean="0"/>
              <a:t>Termination</a:t>
            </a:r>
          </a:p>
          <a:p>
            <a:pPr marL="1200150" lvl="2" indent="-285750">
              <a:buFont typeface="Arial" panose="020B0604020202020204" pitchFamily="34" charset="0"/>
              <a:buChar char="•"/>
            </a:pPr>
            <a:r>
              <a:rPr lang="en-US" sz="2400" dirty="0" smtClean="0"/>
              <a:t>Resignation</a:t>
            </a:r>
          </a:p>
          <a:p>
            <a:pPr marL="1200150" lvl="2" indent="-285750">
              <a:buFont typeface="Arial" panose="020B0604020202020204" pitchFamily="34" charset="0"/>
              <a:buChar char="•"/>
            </a:pPr>
            <a:r>
              <a:rPr lang="en-US" sz="2400" dirty="0" smtClean="0"/>
              <a:t>Retirement</a:t>
            </a:r>
          </a:p>
          <a:p>
            <a:pPr lvl="1"/>
            <a:endParaRPr lang="en-US" dirty="0"/>
          </a:p>
        </p:txBody>
      </p:sp>
      <p:sp>
        <p:nvSpPr>
          <p:cNvPr id="3" name="Rectangle 2"/>
          <p:cNvSpPr/>
          <p:nvPr/>
        </p:nvSpPr>
        <p:spPr>
          <a:xfrm>
            <a:off x="2019300" y="4449256"/>
            <a:ext cx="9190892" cy="646331"/>
          </a:xfrm>
          <a:prstGeom prst="rect">
            <a:avLst/>
          </a:prstGeom>
        </p:spPr>
        <p:txBody>
          <a:bodyPr wrap="square">
            <a:spAutoFit/>
          </a:bodyPr>
          <a:lstStyle/>
          <a:p>
            <a:pPr algn="ctr"/>
            <a:r>
              <a:rPr lang="en-US" dirty="0">
                <a:hlinkClick r:id="rId3"/>
              </a:rPr>
              <a:t>https://docs.google.com/a/kenyon.edu/forms/d/e/1FAIpQLSexc1lKM8WAycHRAh7fdgJzdH10-uffTGQVSKY65hLWDiJQ7w/viewform</a:t>
            </a:r>
            <a:endParaRPr lang="en-US" dirty="0"/>
          </a:p>
        </p:txBody>
      </p:sp>
    </p:spTree>
    <p:extLst>
      <p:ext uri="{BB962C8B-B14F-4D97-AF65-F5344CB8AC3E}">
        <p14:creationId xmlns:p14="http://schemas.microsoft.com/office/powerpoint/2010/main" val="19696165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Someone in my department wants to retire</a:t>
            </a:r>
            <a:br>
              <a:rPr lang="en-US" dirty="0" smtClean="0"/>
            </a:br>
            <a:r>
              <a:rPr lang="en-US" i="1" dirty="0" smtClean="0"/>
              <a:t>what do I do?</a:t>
            </a:r>
            <a:endParaRPr lang="en-US" i="1" dirty="0"/>
          </a:p>
        </p:txBody>
      </p:sp>
      <p:sp>
        <p:nvSpPr>
          <p:cNvPr id="3" name="TextBox 2"/>
          <p:cNvSpPr txBox="1"/>
          <p:nvPr/>
        </p:nvSpPr>
        <p:spPr>
          <a:xfrm>
            <a:off x="1661746" y="2206869"/>
            <a:ext cx="9267092" cy="1107996"/>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Certain benefits for employees who qualify</a:t>
            </a:r>
          </a:p>
          <a:p>
            <a:pPr marL="285750" indent="-285750">
              <a:buFont typeface="Arial" panose="020B0604020202020204" pitchFamily="34" charset="0"/>
              <a:buChar char="•"/>
            </a:pPr>
            <a:r>
              <a:rPr lang="en-US" sz="2400" dirty="0" smtClean="0"/>
              <a:t>Retirement counsel meeting with HR</a:t>
            </a:r>
          </a:p>
          <a:p>
            <a:pPr marL="285750" indent="-285750">
              <a:buFont typeface="Arial" panose="020B0604020202020204" pitchFamily="34" charset="0"/>
              <a:buChar char="•"/>
            </a:pPr>
            <a:endParaRPr lang="en-US" dirty="0"/>
          </a:p>
        </p:txBody>
      </p:sp>
      <p:pic>
        <p:nvPicPr>
          <p:cNvPr id="4" name="Picture 3" descr="Why Retire At 55? (Part 1) | A Momma's View"/>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9868" y="3130199"/>
            <a:ext cx="4151033" cy="2547917"/>
          </a:xfrm>
          <a:prstGeom prst="rect">
            <a:avLst/>
          </a:prstGeom>
          <a:ln>
            <a:noFill/>
          </a:ln>
          <a:effectLst>
            <a:softEdge rad="112500"/>
          </a:effectLst>
        </p:spPr>
      </p:pic>
      <p:sp>
        <p:nvSpPr>
          <p:cNvPr id="5" name="Rectangle 4"/>
          <p:cNvSpPr/>
          <p:nvPr/>
        </p:nvSpPr>
        <p:spPr>
          <a:xfrm>
            <a:off x="594946" y="4080991"/>
            <a:ext cx="6096000" cy="646331"/>
          </a:xfrm>
          <a:prstGeom prst="rect">
            <a:avLst/>
          </a:prstGeom>
        </p:spPr>
        <p:txBody>
          <a:bodyPr>
            <a:spAutoFit/>
          </a:bodyPr>
          <a:lstStyle/>
          <a:p>
            <a:r>
              <a:rPr lang="en-US" dirty="0">
                <a:hlinkClick r:id="rId3"/>
              </a:rPr>
              <a:t>https://docs.google.com/a/kenyon.edu/forms/d/e/1FAIpQLSfjgk1XASpYGSLBjVG5gAKRhYVulUsyzaybDfyZf04Ki3xg9g/viewform</a:t>
            </a:r>
            <a:endParaRPr lang="en-US" dirty="0"/>
          </a:p>
        </p:txBody>
      </p:sp>
    </p:spTree>
    <p:extLst>
      <p:ext uri="{BB962C8B-B14F-4D97-AF65-F5344CB8AC3E}">
        <p14:creationId xmlns:p14="http://schemas.microsoft.com/office/powerpoint/2010/main" val="22093989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your toolkit</a:t>
            </a:r>
            <a:endParaRPr lang="en-US" dirty="0"/>
          </a:p>
        </p:txBody>
      </p:sp>
      <p:sp>
        <p:nvSpPr>
          <p:cNvPr id="5" name="TextBox 4"/>
          <p:cNvSpPr txBox="1"/>
          <p:nvPr/>
        </p:nvSpPr>
        <p:spPr>
          <a:xfrm>
            <a:off x="1645009" y="2110154"/>
            <a:ext cx="7393483" cy="196977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Checklists</a:t>
            </a:r>
          </a:p>
          <a:p>
            <a:pPr marL="742950" lvl="1" indent="-285750">
              <a:buFont typeface="Arial" panose="020B0604020202020204" pitchFamily="34" charset="0"/>
              <a:buChar char="•"/>
            </a:pPr>
            <a:r>
              <a:rPr lang="en-US" sz="3200" b="1" dirty="0" smtClean="0"/>
              <a:t>Reporting</a:t>
            </a:r>
            <a:endParaRPr lang="en-US" sz="2400" b="1" dirty="0" smtClean="0"/>
          </a:p>
          <a:p>
            <a:pPr marL="1200150" lvl="2" indent="-285750">
              <a:buFont typeface="Arial" panose="020B0604020202020204" pitchFamily="34" charset="0"/>
              <a:buChar char="•"/>
            </a:pPr>
            <a:r>
              <a:rPr lang="en-US" sz="2400" dirty="0" smtClean="0"/>
              <a:t>Worker’s Compensation</a:t>
            </a:r>
          </a:p>
          <a:p>
            <a:pPr marL="1200150" lvl="2" indent="-285750">
              <a:buFont typeface="Arial" panose="020B0604020202020204" pitchFamily="34" charset="0"/>
              <a:buChar char="•"/>
            </a:pPr>
            <a:r>
              <a:rPr lang="en-US" sz="2400" dirty="0" smtClean="0"/>
              <a:t>FMLA</a:t>
            </a:r>
          </a:p>
          <a:p>
            <a:pPr lvl="1"/>
            <a:endParaRPr lang="en-US" dirty="0"/>
          </a:p>
        </p:txBody>
      </p:sp>
      <p:pic>
        <p:nvPicPr>
          <p:cNvPr id="6" name="Picture 5" descr="Family and Medical Leave Act at 25: What’s Next? – Gend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9654" y="3658040"/>
            <a:ext cx="3505200" cy="1840230"/>
          </a:xfrm>
          <a:prstGeom prst="rect">
            <a:avLst/>
          </a:prstGeom>
        </p:spPr>
      </p:pic>
    </p:spTree>
    <p:extLst>
      <p:ext uri="{BB962C8B-B14F-4D97-AF65-F5344CB8AC3E}">
        <p14:creationId xmlns:p14="http://schemas.microsoft.com/office/powerpoint/2010/main" val="2960839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your toolkit</a:t>
            </a:r>
            <a:endParaRPr lang="en-US" dirty="0"/>
          </a:p>
        </p:txBody>
      </p:sp>
      <p:sp>
        <p:nvSpPr>
          <p:cNvPr id="5" name="TextBox 4"/>
          <p:cNvSpPr txBox="1"/>
          <p:nvPr/>
        </p:nvSpPr>
        <p:spPr>
          <a:xfrm>
            <a:off x="1645009" y="2110154"/>
            <a:ext cx="7393483"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Checklists</a:t>
            </a:r>
          </a:p>
          <a:p>
            <a:pPr marL="742950" lvl="1" indent="-285750">
              <a:buFont typeface="Arial" panose="020B0604020202020204" pitchFamily="34" charset="0"/>
              <a:buChar char="•"/>
            </a:pPr>
            <a:r>
              <a:rPr lang="en-US" sz="2400" dirty="0" smtClean="0"/>
              <a:t>Reporting</a:t>
            </a:r>
            <a:endParaRPr lang="en-US" sz="3200" dirty="0" smtClean="0"/>
          </a:p>
          <a:p>
            <a:pPr marL="1200150" lvl="2" indent="-285750">
              <a:buFont typeface="Arial" panose="020B0604020202020204" pitchFamily="34" charset="0"/>
              <a:buChar char="•"/>
            </a:pPr>
            <a:r>
              <a:rPr lang="en-US" sz="2400" dirty="0" smtClean="0"/>
              <a:t>Worker’s Compensation</a:t>
            </a:r>
          </a:p>
          <a:p>
            <a:pPr marL="1657350" lvl="3" indent="-285750">
              <a:buFont typeface="Arial" panose="020B0604020202020204" pitchFamily="34" charset="0"/>
              <a:buChar char="•"/>
            </a:pPr>
            <a:r>
              <a:rPr lang="en-US" sz="2400" dirty="0" smtClean="0"/>
              <a:t>Three Steps </a:t>
            </a:r>
          </a:p>
          <a:p>
            <a:pPr marL="1828800" lvl="3" indent="-457200">
              <a:buFont typeface="+mj-lt"/>
              <a:buAutoNum type="arabicPeriod"/>
            </a:pPr>
            <a:r>
              <a:rPr lang="en-US" dirty="0"/>
              <a:t>Seek Medical </a:t>
            </a:r>
            <a:r>
              <a:rPr lang="en-US" dirty="0" smtClean="0"/>
              <a:t>Treatment</a:t>
            </a:r>
          </a:p>
          <a:p>
            <a:pPr marL="1828800" lvl="3" indent="-457200">
              <a:buFont typeface="+mj-lt"/>
              <a:buAutoNum type="arabicPeriod"/>
            </a:pPr>
            <a:r>
              <a:rPr lang="en-US" dirty="0" smtClean="0"/>
              <a:t>Report the Injury Immediately</a:t>
            </a:r>
          </a:p>
          <a:p>
            <a:pPr marL="1828800" lvl="3" indent="-457200">
              <a:buFont typeface="+mj-lt"/>
              <a:buAutoNum type="arabicPeriod"/>
            </a:pPr>
            <a:r>
              <a:rPr lang="en-US" dirty="0" smtClean="0"/>
              <a:t>Complete Forms</a:t>
            </a:r>
          </a:p>
          <a:p>
            <a:pPr lvl="1"/>
            <a:endParaRPr lang="en-US" dirty="0"/>
          </a:p>
        </p:txBody>
      </p:sp>
      <p:pic>
        <p:nvPicPr>
          <p:cNvPr id="6" name="Picture 5" descr="75+ Free Stock Images 3D Human Character Best Collection ..."/>
          <p:cNvPicPr>
            <a:picLocks noChangeAspect="1"/>
          </p:cNvPicPr>
          <p:nvPr/>
        </p:nvPicPr>
        <p:blipFill>
          <a:blip r:embed="rId3">
            <a:extLst>
              <a:ext uri="{BEBA8EAE-BF5A-486C-A8C5-ECC9F3942E4B}">
                <a14:imgProps xmlns:a14="http://schemas.microsoft.com/office/drawing/2010/main">
                  <a14:imgLayer r:embed="rId4">
                    <a14:imgEffect>
                      <a14:backgroundRemoval t="1750" b="94375" l="10000" r="89813"/>
                    </a14:imgEffect>
                  </a14:imgLayer>
                </a14:imgProps>
              </a:ext>
              <a:ext uri="{28A0092B-C50C-407E-A947-70E740481C1C}">
                <a14:useLocalDpi xmlns:a14="http://schemas.microsoft.com/office/drawing/2010/main" val="0"/>
              </a:ext>
            </a:extLst>
          </a:blip>
          <a:stretch>
            <a:fillRect/>
          </a:stretch>
        </p:blipFill>
        <p:spPr>
          <a:xfrm>
            <a:off x="8569649" y="3049889"/>
            <a:ext cx="2954049" cy="2954049"/>
          </a:xfrm>
          <a:prstGeom prst="rect">
            <a:avLst/>
          </a:prstGeom>
        </p:spPr>
      </p:pic>
      <p:sp>
        <p:nvSpPr>
          <p:cNvPr id="3" name="Rectangle 2"/>
          <p:cNvSpPr/>
          <p:nvPr/>
        </p:nvSpPr>
        <p:spPr>
          <a:xfrm>
            <a:off x="2004646" y="4899466"/>
            <a:ext cx="6497515" cy="646331"/>
          </a:xfrm>
          <a:prstGeom prst="rect">
            <a:avLst/>
          </a:prstGeom>
        </p:spPr>
        <p:txBody>
          <a:bodyPr wrap="square">
            <a:spAutoFit/>
          </a:bodyPr>
          <a:lstStyle/>
          <a:p>
            <a:pPr algn="ctr"/>
            <a:r>
              <a:rPr lang="en-US" dirty="0" smtClean="0">
                <a:hlinkClick r:id="rId5"/>
              </a:rPr>
              <a:t>https://documents.kenyon.edu/humanresources/report_workrelatedinjury.pdf</a:t>
            </a:r>
            <a:endParaRPr lang="en-US" dirty="0"/>
          </a:p>
        </p:txBody>
      </p:sp>
    </p:spTree>
    <p:extLst>
      <p:ext uri="{BB962C8B-B14F-4D97-AF65-F5344CB8AC3E}">
        <p14:creationId xmlns:p14="http://schemas.microsoft.com/office/powerpoint/2010/main" val="80740551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your toolkit</a:t>
            </a:r>
            <a:endParaRPr lang="en-US" dirty="0"/>
          </a:p>
        </p:txBody>
      </p:sp>
      <p:sp>
        <p:nvSpPr>
          <p:cNvPr id="5" name="TextBox 4"/>
          <p:cNvSpPr txBox="1"/>
          <p:nvPr/>
        </p:nvSpPr>
        <p:spPr>
          <a:xfrm>
            <a:off x="1645009" y="2110154"/>
            <a:ext cx="7393483" cy="2215991"/>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Checklists</a:t>
            </a:r>
          </a:p>
          <a:p>
            <a:pPr marL="742950" lvl="1" indent="-285750">
              <a:buFont typeface="Arial" panose="020B0604020202020204" pitchFamily="34" charset="0"/>
              <a:buChar char="•"/>
            </a:pPr>
            <a:r>
              <a:rPr lang="en-US" sz="2400" dirty="0" smtClean="0"/>
              <a:t>Reporting</a:t>
            </a:r>
          </a:p>
          <a:p>
            <a:pPr marL="1200150" lvl="2" indent="-285750">
              <a:buFont typeface="Arial" panose="020B0604020202020204" pitchFamily="34" charset="0"/>
              <a:buChar char="•"/>
            </a:pPr>
            <a:r>
              <a:rPr lang="en-US" sz="2400" dirty="0" smtClean="0"/>
              <a:t>Worker’s Compensation</a:t>
            </a:r>
          </a:p>
          <a:p>
            <a:pPr marL="1200150" lvl="2" indent="-285750">
              <a:buFont typeface="Arial" panose="020B0604020202020204" pitchFamily="34" charset="0"/>
              <a:buChar char="•"/>
            </a:pPr>
            <a:r>
              <a:rPr lang="en-US" sz="2400" dirty="0" smtClean="0"/>
              <a:t>FMLA</a:t>
            </a:r>
          </a:p>
          <a:p>
            <a:pPr marL="1828800" lvl="3" indent="-457200">
              <a:buFont typeface="+mj-lt"/>
              <a:buAutoNum type="arabicPeriod"/>
            </a:pPr>
            <a:r>
              <a:rPr lang="en-US" sz="2400" dirty="0" smtClean="0"/>
              <a:t>Who is Eligible?</a:t>
            </a:r>
          </a:p>
          <a:p>
            <a:pPr lvl="1"/>
            <a:r>
              <a:rPr lang="en-US" dirty="0" smtClean="0"/>
              <a:t>		</a:t>
            </a:r>
            <a:r>
              <a:rPr lang="en-US" dirty="0"/>
              <a:t>	</a:t>
            </a:r>
          </a:p>
        </p:txBody>
      </p:sp>
      <p:pic>
        <p:nvPicPr>
          <p:cNvPr id="6" name="Picture 5" descr="Family and Medical Leave Act at 25: What’s Next? – Gend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546" y="1978709"/>
            <a:ext cx="3505200" cy="1840230"/>
          </a:xfrm>
          <a:prstGeom prst="rect">
            <a:avLst/>
          </a:prstGeom>
        </p:spPr>
      </p:pic>
      <p:sp>
        <p:nvSpPr>
          <p:cNvPr id="3" name="Rectangle 2"/>
          <p:cNvSpPr/>
          <p:nvPr/>
        </p:nvSpPr>
        <p:spPr>
          <a:xfrm>
            <a:off x="2159977" y="4582545"/>
            <a:ext cx="6096000" cy="923330"/>
          </a:xfrm>
          <a:prstGeom prst="rect">
            <a:avLst/>
          </a:prstGeom>
        </p:spPr>
        <p:txBody>
          <a:bodyPr>
            <a:spAutoFit/>
          </a:bodyPr>
          <a:lstStyle/>
          <a:p>
            <a:pPr algn="ctr"/>
            <a:r>
              <a:rPr lang="en-US" dirty="0" smtClean="0">
                <a:hlinkClick r:id="rId4"/>
              </a:rPr>
              <a:t>https://www.kenyon.edu/directories/offices-services/human-resources/employee-handbooks/administration-and-staff-handbook/unpaid-leaves-of-absence/</a:t>
            </a:r>
            <a:endParaRPr lang="en-US" dirty="0"/>
          </a:p>
        </p:txBody>
      </p:sp>
    </p:spTree>
    <p:extLst>
      <p:ext uri="{BB962C8B-B14F-4D97-AF65-F5344CB8AC3E}">
        <p14:creationId xmlns:p14="http://schemas.microsoft.com/office/powerpoint/2010/main" val="189695037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your toolkit</a:t>
            </a:r>
            <a:endParaRPr lang="en-US" dirty="0"/>
          </a:p>
        </p:txBody>
      </p:sp>
      <p:sp>
        <p:nvSpPr>
          <p:cNvPr id="5" name="TextBox 4"/>
          <p:cNvSpPr txBox="1"/>
          <p:nvPr/>
        </p:nvSpPr>
        <p:spPr>
          <a:xfrm>
            <a:off x="1645009" y="2110154"/>
            <a:ext cx="7393483" cy="3600986"/>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Checklists</a:t>
            </a:r>
          </a:p>
          <a:p>
            <a:pPr marL="742950" lvl="1" indent="-285750">
              <a:buFont typeface="Arial" panose="020B0604020202020204" pitchFamily="34" charset="0"/>
              <a:buChar char="•"/>
            </a:pPr>
            <a:r>
              <a:rPr lang="en-US" sz="2400" dirty="0" smtClean="0"/>
              <a:t>Reporting</a:t>
            </a:r>
          </a:p>
          <a:p>
            <a:pPr marL="1200150" lvl="2" indent="-285750">
              <a:buFont typeface="Arial" panose="020B0604020202020204" pitchFamily="34" charset="0"/>
              <a:buChar char="•"/>
            </a:pPr>
            <a:r>
              <a:rPr lang="en-US" sz="2400" dirty="0" smtClean="0"/>
              <a:t>Worker’s Compensation</a:t>
            </a:r>
          </a:p>
          <a:p>
            <a:pPr marL="1200150" lvl="2" indent="-285750">
              <a:buFont typeface="Arial" panose="020B0604020202020204" pitchFamily="34" charset="0"/>
              <a:buChar char="•"/>
            </a:pPr>
            <a:r>
              <a:rPr lang="en-US" sz="2400" dirty="0" smtClean="0"/>
              <a:t>FMLA</a:t>
            </a:r>
          </a:p>
          <a:p>
            <a:pPr marL="1828800" lvl="3" indent="-457200">
              <a:buFont typeface="+mj-lt"/>
              <a:buAutoNum type="arabicPeriod"/>
            </a:pPr>
            <a:r>
              <a:rPr lang="en-US" sz="2400" dirty="0" smtClean="0"/>
              <a:t>Who is Eligible?</a:t>
            </a:r>
          </a:p>
          <a:p>
            <a:pPr lvl="1"/>
            <a:r>
              <a:rPr lang="en-US" dirty="0" smtClean="0"/>
              <a:t>		</a:t>
            </a:r>
            <a:r>
              <a:rPr lang="en-US" dirty="0"/>
              <a:t>	Eligible employees </a:t>
            </a:r>
            <a:r>
              <a:rPr lang="en-US" dirty="0">
                <a:solidFill>
                  <a:schemeClr val="accent1"/>
                </a:solidFill>
              </a:rPr>
              <a:t>(actively employed by Kenyon for a total of 12 months and have performed at least 1,250 hours of service during the twelve month period) </a:t>
            </a:r>
            <a:r>
              <a:rPr lang="en-US" dirty="0"/>
              <a:t>may be entitled to job-protected family or medical leaves of absence </a:t>
            </a:r>
            <a:r>
              <a:rPr lang="en-US" dirty="0">
                <a:solidFill>
                  <a:schemeClr val="accent1"/>
                </a:solidFill>
              </a:rPr>
              <a:t>(unpaid) </a:t>
            </a:r>
            <a:r>
              <a:rPr lang="en-US" dirty="0"/>
              <a:t>if they are unable to come to work due to pressing family or medical concerns. </a:t>
            </a:r>
          </a:p>
          <a:p>
            <a:pPr lvl="1"/>
            <a:endParaRPr lang="en-US" dirty="0"/>
          </a:p>
        </p:txBody>
      </p:sp>
      <p:pic>
        <p:nvPicPr>
          <p:cNvPr id="6" name="Picture 5" descr="Family and Medical Leave Act at 25: What’s Next? – Gend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546" y="1978709"/>
            <a:ext cx="3505200" cy="1840230"/>
          </a:xfrm>
          <a:prstGeom prst="rect">
            <a:avLst/>
          </a:prstGeom>
        </p:spPr>
      </p:pic>
    </p:spTree>
    <p:extLst>
      <p:ext uri="{BB962C8B-B14F-4D97-AF65-F5344CB8AC3E}">
        <p14:creationId xmlns:p14="http://schemas.microsoft.com/office/powerpoint/2010/main" val="249922972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Building your toolkit</a:t>
            </a:r>
            <a:endParaRPr lang="en-US" dirty="0"/>
          </a:p>
        </p:txBody>
      </p:sp>
      <p:sp>
        <p:nvSpPr>
          <p:cNvPr id="5" name="TextBox 4"/>
          <p:cNvSpPr txBox="1"/>
          <p:nvPr/>
        </p:nvSpPr>
        <p:spPr>
          <a:xfrm>
            <a:off x="1645009" y="2110154"/>
            <a:ext cx="7393483"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Checklists</a:t>
            </a:r>
          </a:p>
          <a:p>
            <a:pPr marL="742950" lvl="1" indent="-285750">
              <a:buFont typeface="Arial" panose="020B0604020202020204" pitchFamily="34" charset="0"/>
              <a:buChar char="•"/>
            </a:pPr>
            <a:r>
              <a:rPr lang="en-US" sz="2400" dirty="0" smtClean="0"/>
              <a:t>Reporting</a:t>
            </a:r>
          </a:p>
          <a:p>
            <a:pPr marL="1200150" lvl="2" indent="-285750">
              <a:buFont typeface="Arial" panose="020B0604020202020204" pitchFamily="34" charset="0"/>
              <a:buChar char="•"/>
            </a:pPr>
            <a:r>
              <a:rPr lang="en-US" sz="2400" dirty="0" smtClean="0"/>
              <a:t>Worker’s Compensation</a:t>
            </a:r>
          </a:p>
          <a:p>
            <a:pPr marL="1200150" lvl="2" indent="-285750">
              <a:buFont typeface="Arial" panose="020B0604020202020204" pitchFamily="34" charset="0"/>
              <a:buChar char="•"/>
            </a:pPr>
            <a:r>
              <a:rPr lang="en-US" sz="2400" dirty="0" smtClean="0"/>
              <a:t>FMLA</a:t>
            </a:r>
          </a:p>
          <a:p>
            <a:pPr marL="1828800" lvl="3" indent="-457200">
              <a:buFont typeface="+mj-lt"/>
              <a:buAutoNum type="arabicPeriod"/>
            </a:pPr>
            <a:r>
              <a:rPr lang="en-US" sz="2400" dirty="0" smtClean="0"/>
              <a:t>Who is Eligible?</a:t>
            </a:r>
          </a:p>
          <a:p>
            <a:pPr lvl="1"/>
            <a:r>
              <a:rPr lang="en-US" dirty="0" smtClean="0"/>
              <a:t>		</a:t>
            </a:r>
            <a:r>
              <a:rPr lang="en-US" sz="2400" dirty="0" smtClean="0"/>
              <a:t>II.    How do you File?</a:t>
            </a:r>
          </a:p>
          <a:p>
            <a:pPr lvl="1"/>
            <a:r>
              <a:rPr lang="en-US" sz="2400" dirty="0"/>
              <a:t>	</a:t>
            </a:r>
            <a:r>
              <a:rPr lang="en-US" sz="2400" dirty="0" smtClean="0"/>
              <a:t>		Contact Leah Miller in HR  </a:t>
            </a:r>
            <a:endParaRPr lang="en-US" sz="2400" dirty="0"/>
          </a:p>
        </p:txBody>
      </p:sp>
      <p:pic>
        <p:nvPicPr>
          <p:cNvPr id="6" name="Picture 5" descr="Family and Medical Leave Act at 25: What’s Next? – Gend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546" y="1978709"/>
            <a:ext cx="3505200" cy="1840230"/>
          </a:xfrm>
          <a:prstGeom prst="rect">
            <a:avLst/>
          </a:prstGeom>
        </p:spPr>
      </p:pic>
    </p:spTree>
    <p:extLst>
      <p:ext uri="{BB962C8B-B14F-4D97-AF65-F5344CB8AC3E}">
        <p14:creationId xmlns:p14="http://schemas.microsoft.com/office/powerpoint/2010/main" val="12375291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Tracking </a:t>
            </a:r>
            <a:r>
              <a:rPr lang="en-US" dirty="0" err="1" smtClean="0"/>
              <a:t>fmla</a:t>
            </a:r>
            <a:r>
              <a:rPr lang="en-US" dirty="0" smtClean="0"/>
              <a:t> </a:t>
            </a:r>
            <a:endParaRPr lang="en-US" dirty="0"/>
          </a:p>
        </p:txBody>
      </p:sp>
      <p:sp>
        <p:nvSpPr>
          <p:cNvPr id="3" name="Content Placeholder 2"/>
          <p:cNvSpPr>
            <a:spLocks noGrp="1"/>
          </p:cNvSpPr>
          <p:nvPr>
            <p:ph idx="1"/>
          </p:nvPr>
        </p:nvSpPr>
        <p:spPr/>
        <p:txBody>
          <a:bodyPr/>
          <a:lstStyle/>
          <a:p>
            <a:pPr marL="0" indent="0" algn="ctr">
              <a:buNone/>
            </a:pPr>
            <a:r>
              <a:rPr lang="en-US" b="1" dirty="0" smtClean="0"/>
              <a:t>Kenyon policy requires that any paid time be used concurrently with FMLA</a:t>
            </a:r>
          </a:p>
          <a:p>
            <a:pPr marL="0" indent="0" algn="ctr">
              <a:buNone/>
            </a:pPr>
            <a:endParaRPr lang="en-US" b="1" dirty="0"/>
          </a:p>
          <a:p>
            <a:pPr marL="0" indent="0" algn="ctr">
              <a:buNone/>
            </a:pPr>
            <a:r>
              <a:rPr lang="en-US" dirty="0" smtClean="0"/>
              <a:t>Example:</a:t>
            </a:r>
          </a:p>
          <a:p>
            <a:pPr marL="0" indent="0" algn="ctr">
              <a:buNone/>
            </a:pPr>
            <a:r>
              <a:rPr lang="en-US" dirty="0" smtClean="0"/>
              <a:t>Cathy has to take 4 weeks off for foot surgery. She has ten days of vacation remaining and five SPF days. She must use five of her remaining vacation days and all of her remaining SPF days concurrently with her FMLA leave. </a:t>
            </a:r>
          </a:p>
          <a:p>
            <a:pPr marL="0" indent="0" algn="ctr">
              <a:buNone/>
            </a:pPr>
            <a:r>
              <a:rPr lang="en-US" dirty="0" smtClean="0"/>
              <a:t>She can keep five days on reserve as per Kenyon policy. </a:t>
            </a:r>
          </a:p>
        </p:txBody>
      </p:sp>
    </p:spTree>
    <p:extLst>
      <p:ext uri="{BB962C8B-B14F-4D97-AF65-F5344CB8AC3E}">
        <p14:creationId xmlns:p14="http://schemas.microsoft.com/office/powerpoint/2010/main" val="143796007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Need more help? </a:t>
            </a:r>
            <a:endParaRPr lang="en-US" dirty="0"/>
          </a:p>
        </p:txBody>
      </p:sp>
      <p:pic>
        <p:nvPicPr>
          <p:cNvPr id="5" name="Content Placeholder 4"/>
          <p:cNvPicPr>
            <a:picLocks noGrp="1" noChangeAspect="1"/>
          </p:cNvPicPr>
          <p:nvPr>
            <p:ph sz="half" idx="1"/>
          </p:nvPr>
        </p:nvPicPr>
        <p:blipFill>
          <a:blip r:embed="rId2"/>
          <a:stretch>
            <a:fillRect/>
          </a:stretch>
        </p:blipFill>
        <p:spPr>
          <a:xfrm>
            <a:off x="3349815" y="2068297"/>
            <a:ext cx="5804437" cy="2493078"/>
          </a:xfrm>
          <a:prstGeom prst="rect">
            <a:avLst/>
          </a:prstGeom>
        </p:spPr>
      </p:pic>
      <p:sp>
        <p:nvSpPr>
          <p:cNvPr id="6" name="TextBox 5"/>
          <p:cNvSpPr txBox="1"/>
          <p:nvPr/>
        </p:nvSpPr>
        <p:spPr>
          <a:xfrm>
            <a:off x="2136531" y="4624754"/>
            <a:ext cx="8739554" cy="369332"/>
          </a:xfrm>
          <a:prstGeom prst="rect">
            <a:avLst/>
          </a:prstGeom>
          <a:noFill/>
        </p:spPr>
        <p:txBody>
          <a:bodyPr wrap="square" rtlCol="0">
            <a:spAutoFit/>
          </a:bodyPr>
          <a:lstStyle/>
          <a:p>
            <a:r>
              <a:rPr lang="en-US">
                <a:hlinkClick r:id="rId3"/>
              </a:rPr>
              <a:t>https://www.kenyon.edu/directories/offices-services/human-resources/supervisors-toolkit/</a:t>
            </a:r>
            <a:endParaRPr lang="en-US" dirty="0"/>
          </a:p>
        </p:txBody>
      </p:sp>
    </p:spTree>
    <p:extLst>
      <p:ext uri="{BB962C8B-B14F-4D97-AF65-F5344CB8AC3E}">
        <p14:creationId xmlns:p14="http://schemas.microsoft.com/office/powerpoint/2010/main" val="360265097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ank You PNG Transparent Images | PNG Al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759" y="1869156"/>
            <a:ext cx="7980178" cy="4259084"/>
          </a:xfrm>
          <a:prstGeom prst="rect">
            <a:avLst/>
          </a:prstGeom>
        </p:spPr>
      </p:pic>
      <p:sp>
        <p:nvSpPr>
          <p:cNvPr id="4" name="TextBox 3"/>
          <p:cNvSpPr txBox="1"/>
          <p:nvPr/>
        </p:nvSpPr>
        <p:spPr>
          <a:xfrm>
            <a:off x="7007469" y="395654"/>
            <a:ext cx="4572000" cy="2831544"/>
          </a:xfrm>
          <a:prstGeom prst="rect">
            <a:avLst/>
          </a:prstGeom>
          <a:noFill/>
        </p:spPr>
        <p:txBody>
          <a:bodyPr wrap="square" rtlCol="0">
            <a:spAutoFit/>
          </a:bodyPr>
          <a:lstStyle/>
          <a:p>
            <a:pPr algn="ctr"/>
            <a:r>
              <a:rPr lang="en-US" sz="3200" b="1" dirty="0" smtClean="0">
                <a:ln w="22225">
                  <a:solidFill>
                    <a:schemeClr val="accent2"/>
                  </a:solidFill>
                  <a:prstDash val="solid"/>
                </a:ln>
                <a:solidFill>
                  <a:schemeClr val="accent2">
                    <a:lumMod val="40000"/>
                    <a:lumOff val="60000"/>
                  </a:schemeClr>
                </a:solidFill>
              </a:rPr>
              <a:t>Contact Information</a:t>
            </a:r>
          </a:p>
          <a:p>
            <a:pPr algn="ctr"/>
            <a:endParaRPr lang="en-US" dirty="0"/>
          </a:p>
          <a:p>
            <a:pPr algn="ctr"/>
            <a:r>
              <a:rPr lang="en-US" sz="3200" dirty="0" smtClean="0"/>
              <a:t>Leah Miller</a:t>
            </a:r>
          </a:p>
          <a:p>
            <a:pPr algn="ctr"/>
            <a:r>
              <a:rPr lang="en-US" sz="2400" dirty="0" smtClean="0"/>
              <a:t>Eaton Center North</a:t>
            </a:r>
          </a:p>
          <a:p>
            <a:pPr algn="ctr"/>
            <a:endParaRPr lang="en-US" sz="2400" dirty="0"/>
          </a:p>
          <a:p>
            <a:pPr algn="ctr"/>
            <a:r>
              <a:rPr lang="en-US" sz="2400" dirty="0" smtClean="0"/>
              <a:t>(740) 427-5771</a:t>
            </a:r>
          </a:p>
          <a:p>
            <a:pPr algn="ctr"/>
            <a:r>
              <a:rPr lang="en-US" sz="2400" dirty="0" smtClean="0"/>
              <a:t>Miller5@Kenyon.edu</a:t>
            </a:r>
            <a:endParaRPr lang="en-US" sz="2400" dirty="0"/>
          </a:p>
        </p:txBody>
      </p:sp>
    </p:spTree>
    <p:extLst>
      <p:ext uri="{BB962C8B-B14F-4D97-AF65-F5344CB8AC3E}">
        <p14:creationId xmlns:p14="http://schemas.microsoft.com/office/powerpoint/2010/main" val="3247012522"/>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1089</TotalTime>
  <Words>1752</Words>
  <Application>Microsoft Office PowerPoint</Application>
  <PresentationFormat>Widescreen</PresentationFormat>
  <Paragraphs>448</Paragraphs>
  <Slides>68</Slides>
  <Notes>46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Calibri</vt:lpstr>
      <vt:lpstr>Gill Sans MT</vt:lpstr>
      <vt:lpstr>Gallery</vt:lpstr>
      <vt:lpstr>Supervision 101 building your foundation as a Kenyon supervisor </vt:lpstr>
      <vt:lpstr>What is supervision?</vt:lpstr>
      <vt:lpstr>What is supervision?</vt:lpstr>
      <vt:lpstr>What is supervision?</vt:lpstr>
      <vt:lpstr>What is supervision?</vt:lpstr>
      <vt:lpstr>What is supervision?</vt:lpstr>
      <vt:lpstr>What is supervision?</vt:lpstr>
      <vt:lpstr>What is supervision?</vt:lpstr>
      <vt:lpstr>What is supervision?</vt:lpstr>
      <vt:lpstr>What is supervision?</vt:lpstr>
      <vt:lpstr>What is supervision?</vt:lpstr>
      <vt:lpstr>What is supervision?</vt:lpstr>
      <vt:lpstr>What is supervision?</vt:lpstr>
      <vt:lpstr>As a supervisor, I am responsible for … </vt:lpstr>
      <vt:lpstr>As a supervisor, I am responsible for … </vt:lpstr>
      <vt:lpstr>As a supervisor, I am responsible for … </vt:lpstr>
      <vt:lpstr>As a supervisor, I am responsible for … </vt:lpstr>
      <vt:lpstr>As a supervisor, I am responsible for … </vt:lpstr>
      <vt:lpstr>As a supervisor, I am responsible for … </vt:lpstr>
      <vt:lpstr>As a supervisor, I am responsible for … </vt:lpstr>
      <vt:lpstr>As a supervisor, I am responsible for … </vt:lpstr>
      <vt:lpstr>As a supervisor, I am responsible for … </vt:lpstr>
      <vt:lpstr>As a supervisor, I am responsible for … </vt:lpstr>
      <vt:lpstr>As a supervisor, I am responsible for … </vt:lpstr>
      <vt:lpstr>As a supervisor, I am responsible for … </vt:lpstr>
      <vt:lpstr>As a supervisor, I am responsible for … </vt:lpstr>
      <vt:lpstr>challenges</vt:lpstr>
      <vt:lpstr>How can we be successful supervisors without the necessary tools?</vt:lpstr>
      <vt:lpstr>PowerPoint Presentation</vt:lpstr>
      <vt:lpstr>PowerPoint Presentation</vt:lpstr>
      <vt:lpstr>PowerPoint Presentation</vt:lpstr>
      <vt:lpstr>PowerPoint Presentation</vt:lpstr>
      <vt:lpstr>Communication connection</vt:lpstr>
      <vt:lpstr>Communication connection</vt:lpstr>
      <vt:lpstr>Communication connection</vt:lpstr>
      <vt:lpstr>Communication connection</vt:lpstr>
      <vt:lpstr>Communication connection</vt:lpstr>
      <vt:lpstr>Communication connection</vt:lpstr>
      <vt:lpstr>Communication connection</vt:lpstr>
      <vt:lpstr>COMMUNICATION CONNECTION</vt:lpstr>
      <vt:lpstr>COMMUNICATION CONNECTION</vt:lpstr>
      <vt:lpstr>PowerPoint Presentation</vt:lpstr>
      <vt:lpstr>What is your leadership style?</vt:lpstr>
      <vt:lpstr>Task-Oriented</vt:lpstr>
      <vt:lpstr>Relations-oriented</vt:lpstr>
      <vt:lpstr>discussion</vt:lpstr>
      <vt:lpstr>PowerPoint Presentation</vt:lpstr>
      <vt:lpstr>Building your toolkit</vt:lpstr>
      <vt:lpstr>Building your toolkit</vt:lpstr>
      <vt:lpstr>Supervisor information for a new hire</vt:lpstr>
      <vt:lpstr>New hire information</vt:lpstr>
      <vt:lpstr>Web time entry the importance of creating a proxy</vt:lpstr>
      <vt:lpstr>Employee performance program</vt:lpstr>
      <vt:lpstr>Importance of employee performance reviews</vt:lpstr>
      <vt:lpstr>Disciplinary action policy three step procedure</vt:lpstr>
      <vt:lpstr>Employee development</vt:lpstr>
      <vt:lpstr>Development opportunities</vt:lpstr>
      <vt:lpstr>Questions?</vt:lpstr>
      <vt:lpstr>Building your toolkit</vt:lpstr>
      <vt:lpstr>Someone in my department wants to retire what do I do?</vt:lpstr>
      <vt:lpstr>Building your toolkit</vt:lpstr>
      <vt:lpstr>Building your toolkit</vt:lpstr>
      <vt:lpstr>Building your toolkit</vt:lpstr>
      <vt:lpstr>Building your toolkit</vt:lpstr>
      <vt:lpstr>Building your toolkit</vt:lpstr>
      <vt:lpstr>Tracking fmla </vt:lpstr>
      <vt:lpstr>Need more help? </vt:lpstr>
      <vt:lpstr>PowerPoint Presentation</vt:lpstr>
    </vt:vector>
  </TitlesOfParts>
  <Company>Kenyon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Supervisor Training</dc:title>
  <dc:creator>Leah R Miller</dc:creator>
  <cp:lastModifiedBy>Leah R Miller</cp:lastModifiedBy>
  <cp:revision>263</cp:revision>
  <dcterms:created xsi:type="dcterms:W3CDTF">2019-04-16T18:36:39Z</dcterms:created>
  <dcterms:modified xsi:type="dcterms:W3CDTF">2020-02-13T15:52:38Z</dcterms:modified>
</cp:coreProperties>
</file>