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7772400" cy="10058400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9436" autoAdjust="0"/>
  </p:normalViewPr>
  <p:slideViewPr>
    <p:cSldViewPr>
      <p:cViewPr varScale="1">
        <p:scale>
          <a:sx n="60" d="100"/>
          <a:sy n="60" d="100"/>
        </p:scale>
        <p:origin x="3258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402138" y="0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104542-C7DE-4925-B98E-B871FB8E4722}" type="datetimeFigureOut">
              <a:rPr lang="en-US" smtClean="0"/>
              <a:t>5/23/2023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74925" y="1257300"/>
            <a:ext cx="2622550" cy="339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77875" y="4840288"/>
            <a:ext cx="6216650" cy="39608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53575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402138" y="9553575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900375-304D-4526-8FC8-64B5E76FA3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6537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900375-304D-4526-8FC8-64B5E76FA3A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7231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900375-304D-4526-8FC8-64B5E76FA3A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6778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900375-304D-4526-8FC8-64B5E76FA3A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014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900375-304D-4526-8FC8-64B5E76FA3A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252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900375-304D-4526-8FC8-64B5E76FA3A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723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900375-304D-4526-8FC8-64B5E76FA3A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9790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900375-304D-4526-8FC8-64B5E76FA3A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7078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900375-304D-4526-8FC8-64B5E76FA3A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2275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900375-304D-4526-8FC8-64B5E76FA3A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1814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900375-304D-4526-8FC8-64B5E76FA3A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5796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900375-304D-4526-8FC8-64B5E76FA3A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7774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900375-304D-4526-8FC8-64B5E76FA3A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0774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900375-304D-4526-8FC8-64B5E76FA3A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9942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900375-304D-4526-8FC8-64B5E76FA3A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2514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900375-304D-4526-8FC8-64B5E76FA3A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7589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teladoc.com" TargetMode="Externa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standard.com" TargetMode="External"/><Relationship Id="rId3" Type="http://schemas.openxmlformats.org/officeDocument/2006/relationships/hyperlink" Target="http://www.kenyon.edu/offices-and-services/office-of-human-" TargetMode="External"/><Relationship Id="rId7" Type="http://schemas.openxmlformats.org/officeDocument/2006/relationships/hyperlink" Target="http://www.VSP.com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deltadentaloh.com" TargetMode="External"/><Relationship Id="rId5" Type="http://schemas.openxmlformats.org/officeDocument/2006/relationships/hyperlink" Target="http://www.UMR.com" TargetMode="External"/><Relationship Id="rId4" Type="http://schemas.openxmlformats.org/officeDocument/2006/relationships/hyperlink" Target="mailto:HR@kenyon.edu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21"/>
          <p:cNvSpPr/>
          <p:nvPr/>
        </p:nvSpPr>
        <p:spPr>
          <a:xfrm>
            <a:off x="1828800" y="510540"/>
            <a:ext cx="1648967" cy="2253996"/>
          </a:xfrm>
          <a:custGeom>
            <a:avLst/>
            <a:gdLst/>
            <a:ahLst/>
            <a:cxnLst/>
            <a:rect l="l" t="t" r="r" b="b"/>
            <a:pathLst>
              <a:path w="1648967" h="2253996">
                <a:moveTo>
                  <a:pt x="393191" y="0"/>
                </a:moveTo>
                <a:lnTo>
                  <a:pt x="361045" y="1308"/>
                </a:lnTo>
                <a:lnTo>
                  <a:pt x="329595" y="5166"/>
                </a:lnTo>
                <a:lnTo>
                  <a:pt x="269199" y="20116"/>
                </a:lnTo>
                <a:lnTo>
                  <a:pt x="212826" y="44028"/>
                </a:lnTo>
                <a:lnTo>
                  <a:pt x="161300" y="76078"/>
                </a:lnTo>
                <a:lnTo>
                  <a:pt x="115442" y="115443"/>
                </a:lnTo>
                <a:lnTo>
                  <a:pt x="76078" y="161300"/>
                </a:lnTo>
                <a:lnTo>
                  <a:pt x="44028" y="212826"/>
                </a:lnTo>
                <a:lnTo>
                  <a:pt x="20116" y="269199"/>
                </a:lnTo>
                <a:lnTo>
                  <a:pt x="5166" y="329595"/>
                </a:lnTo>
                <a:lnTo>
                  <a:pt x="0" y="393192"/>
                </a:lnTo>
                <a:lnTo>
                  <a:pt x="0" y="2253996"/>
                </a:lnTo>
                <a:lnTo>
                  <a:pt x="1255776" y="2253996"/>
                </a:lnTo>
                <a:lnTo>
                  <a:pt x="1287922" y="2252698"/>
                </a:lnTo>
                <a:lnTo>
                  <a:pt x="1350022" y="2242618"/>
                </a:lnTo>
                <a:lnTo>
                  <a:pt x="1408509" y="2223230"/>
                </a:lnTo>
                <a:lnTo>
                  <a:pt x="1462561" y="2195338"/>
                </a:lnTo>
                <a:lnTo>
                  <a:pt x="1511356" y="2159746"/>
                </a:lnTo>
                <a:lnTo>
                  <a:pt x="1554070" y="2117260"/>
                </a:lnTo>
                <a:lnTo>
                  <a:pt x="1589880" y="2068684"/>
                </a:lnTo>
                <a:lnTo>
                  <a:pt x="1617964" y="2014823"/>
                </a:lnTo>
                <a:lnTo>
                  <a:pt x="1637497" y="1956481"/>
                </a:lnTo>
                <a:lnTo>
                  <a:pt x="1647659" y="1894463"/>
                </a:lnTo>
                <a:lnTo>
                  <a:pt x="1648967" y="1862327"/>
                </a:lnTo>
                <a:lnTo>
                  <a:pt x="1648967" y="0"/>
                </a:lnTo>
                <a:lnTo>
                  <a:pt x="393191" y="0"/>
                </a:lnTo>
                <a:close/>
              </a:path>
            </a:pathLst>
          </a:custGeom>
          <a:solidFill>
            <a:srgbClr val="26405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625595" y="507492"/>
            <a:ext cx="1042416" cy="1053083"/>
          </a:xfrm>
          <a:custGeom>
            <a:avLst/>
            <a:gdLst/>
            <a:ahLst/>
            <a:cxnLst/>
            <a:rect l="l" t="t" r="r" b="b"/>
            <a:pathLst>
              <a:path w="1042416" h="1053083">
                <a:moveTo>
                  <a:pt x="248412" y="0"/>
                </a:moveTo>
                <a:lnTo>
                  <a:pt x="228042" y="823"/>
                </a:lnTo>
                <a:lnTo>
                  <a:pt x="208126" y="3252"/>
                </a:lnTo>
                <a:lnTo>
                  <a:pt x="169907" y="12667"/>
                </a:lnTo>
                <a:lnTo>
                  <a:pt x="134267" y="27733"/>
                </a:lnTo>
                <a:lnTo>
                  <a:pt x="101717" y="47938"/>
                </a:lnTo>
                <a:lnTo>
                  <a:pt x="72771" y="72771"/>
                </a:lnTo>
                <a:lnTo>
                  <a:pt x="47938" y="101717"/>
                </a:lnTo>
                <a:lnTo>
                  <a:pt x="27733" y="134267"/>
                </a:lnTo>
                <a:lnTo>
                  <a:pt x="12667" y="169907"/>
                </a:lnTo>
                <a:lnTo>
                  <a:pt x="3252" y="208126"/>
                </a:lnTo>
                <a:lnTo>
                  <a:pt x="0" y="248411"/>
                </a:lnTo>
                <a:lnTo>
                  <a:pt x="0" y="1053083"/>
                </a:lnTo>
                <a:lnTo>
                  <a:pt x="794004" y="1053083"/>
                </a:lnTo>
                <a:lnTo>
                  <a:pt x="814373" y="1052260"/>
                </a:lnTo>
                <a:lnTo>
                  <a:pt x="853689" y="1045862"/>
                </a:lnTo>
                <a:lnTo>
                  <a:pt x="890682" y="1033557"/>
                </a:lnTo>
                <a:lnTo>
                  <a:pt x="924841" y="1015858"/>
                </a:lnTo>
                <a:lnTo>
                  <a:pt x="955653" y="993275"/>
                </a:lnTo>
                <a:lnTo>
                  <a:pt x="982607" y="966321"/>
                </a:lnTo>
                <a:lnTo>
                  <a:pt x="1005190" y="935509"/>
                </a:lnTo>
                <a:lnTo>
                  <a:pt x="1022889" y="901350"/>
                </a:lnTo>
                <a:lnTo>
                  <a:pt x="1035194" y="864357"/>
                </a:lnTo>
                <a:lnTo>
                  <a:pt x="1041592" y="825041"/>
                </a:lnTo>
                <a:lnTo>
                  <a:pt x="1042416" y="804672"/>
                </a:lnTo>
                <a:lnTo>
                  <a:pt x="1042416" y="0"/>
                </a:lnTo>
                <a:lnTo>
                  <a:pt x="248412" y="0"/>
                </a:lnTo>
                <a:close/>
              </a:path>
            </a:pathLst>
          </a:custGeom>
          <a:solidFill>
            <a:srgbClr val="2A9FA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625595" y="507492"/>
            <a:ext cx="1042416" cy="1053083"/>
          </a:xfrm>
          <a:custGeom>
            <a:avLst/>
            <a:gdLst/>
            <a:ahLst/>
            <a:cxnLst/>
            <a:rect l="l" t="t" r="r" b="b"/>
            <a:pathLst>
              <a:path w="1042416" h="1053083">
                <a:moveTo>
                  <a:pt x="248412" y="0"/>
                </a:moveTo>
                <a:lnTo>
                  <a:pt x="1042416" y="0"/>
                </a:lnTo>
                <a:lnTo>
                  <a:pt x="1042416" y="804672"/>
                </a:lnTo>
                <a:lnTo>
                  <a:pt x="1039163" y="844957"/>
                </a:lnTo>
                <a:lnTo>
                  <a:pt x="1029748" y="883176"/>
                </a:lnTo>
                <a:lnTo>
                  <a:pt x="1014682" y="918816"/>
                </a:lnTo>
                <a:lnTo>
                  <a:pt x="994477" y="951366"/>
                </a:lnTo>
                <a:lnTo>
                  <a:pt x="969644" y="980313"/>
                </a:lnTo>
                <a:lnTo>
                  <a:pt x="940698" y="1005145"/>
                </a:lnTo>
                <a:lnTo>
                  <a:pt x="908148" y="1025350"/>
                </a:lnTo>
                <a:lnTo>
                  <a:pt x="872508" y="1040416"/>
                </a:lnTo>
                <a:lnTo>
                  <a:pt x="834289" y="1049831"/>
                </a:lnTo>
                <a:lnTo>
                  <a:pt x="794004" y="1053083"/>
                </a:lnTo>
                <a:lnTo>
                  <a:pt x="0" y="1053083"/>
                </a:lnTo>
                <a:lnTo>
                  <a:pt x="0" y="248411"/>
                </a:lnTo>
                <a:lnTo>
                  <a:pt x="823" y="228042"/>
                </a:lnTo>
                <a:lnTo>
                  <a:pt x="7221" y="188726"/>
                </a:lnTo>
                <a:lnTo>
                  <a:pt x="19526" y="151733"/>
                </a:lnTo>
                <a:lnTo>
                  <a:pt x="37225" y="117574"/>
                </a:lnTo>
                <a:lnTo>
                  <a:pt x="59808" y="86762"/>
                </a:lnTo>
                <a:lnTo>
                  <a:pt x="86762" y="59808"/>
                </a:lnTo>
                <a:lnTo>
                  <a:pt x="117574" y="37225"/>
                </a:lnTo>
                <a:lnTo>
                  <a:pt x="151733" y="19526"/>
                </a:lnTo>
                <a:lnTo>
                  <a:pt x="188726" y="7221"/>
                </a:lnTo>
                <a:lnTo>
                  <a:pt x="228042" y="823"/>
                </a:lnTo>
                <a:lnTo>
                  <a:pt x="248412" y="0"/>
                </a:lnTo>
                <a:close/>
              </a:path>
            </a:pathLst>
          </a:custGeom>
          <a:ln w="25399">
            <a:solidFill>
              <a:srgbClr val="2A9FA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062471" y="509016"/>
            <a:ext cx="1042415" cy="1053083"/>
          </a:xfrm>
          <a:custGeom>
            <a:avLst/>
            <a:gdLst/>
            <a:ahLst/>
            <a:cxnLst/>
            <a:rect l="l" t="t" r="r" b="b"/>
            <a:pathLst>
              <a:path w="1042415" h="1053083">
                <a:moveTo>
                  <a:pt x="794004" y="0"/>
                </a:moveTo>
                <a:lnTo>
                  <a:pt x="0" y="0"/>
                </a:lnTo>
                <a:lnTo>
                  <a:pt x="0" y="804672"/>
                </a:lnTo>
                <a:lnTo>
                  <a:pt x="3252" y="844957"/>
                </a:lnTo>
                <a:lnTo>
                  <a:pt x="12667" y="883176"/>
                </a:lnTo>
                <a:lnTo>
                  <a:pt x="27733" y="918816"/>
                </a:lnTo>
                <a:lnTo>
                  <a:pt x="47938" y="951366"/>
                </a:lnTo>
                <a:lnTo>
                  <a:pt x="72770" y="980313"/>
                </a:lnTo>
                <a:lnTo>
                  <a:pt x="101717" y="1005145"/>
                </a:lnTo>
                <a:lnTo>
                  <a:pt x="134267" y="1025350"/>
                </a:lnTo>
                <a:lnTo>
                  <a:pt x="169907" y="1040416"/>
                </a:lnTo>
                <a:lnTo>
                  <a:pt x="208126" y="1049831"/>
                </a:lnTo>
                <a:lnTo>
                  <a:pt x="248412" y="1053083"/>
                </a:lnTo>
                <a:lnTo>
                  <a:pt x="1042415" y="1053083"/>
                </a:lnTo>
                <a:lnTo>
                  <a:pt x="1042415" y="248411"/>
                </a:lnTo>
                <a:lnTo>
                  <a:pt x="1041592" y="228042"/>
                </a:lnTo>
                <a:lnTo>
                  <a:pt x="1035194" y="188726"/>
                </a:lnTo>
                <a:lnTo>
                  <a:pt x="1022889" y="151733"/>
                </a:lnTo>
                <a:lnTo>
                  <a:pt x="1005190" y="117574"/>
                </a:lnTo>
                <a:lnTo>
                  <a:pt x="982607" y="86762"/>
                </a:lnTo>
                <a:lnTo>
                  <a:pt x="955653" y="59808"/>
                </a:lnTo>
                <a:lnTo>
                  <a:pt x="924841" y="37225"/>
                </a:lnTo>
                <a:lnTo>
                  <a:pt x="890682" y="19526"/>
                </a:lnTo>
                <a:lnTo>
                  <a:pt x="853689" y="7221"/>
                </a:lnTo>
                <a:lnTo>
                  <a:pt x="814373" y="823"/>
                </a:lnTo>
                <a:lnTo>
                  <a:pt x="794004" y="0"/>
                </a:lnTo>
                <a:close/>
              </a:path>
            </a:pathLst>
          </a:custGeom>
          <a:solidFill>
            <a:srgbClr val="841F6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32460" y="1796796"/>
            <a:ext cx="1040891" cy="1053083"/>
          </a:xfrm>
          <a:custGeom>
            <a:avLst/>
            <a:gdLst/>
            <a:ahLst/>
            <a:cxnLst/>
            <a:rect l="l" t="t" r="r" b="b"/>
            <a:pathLst>
              <a:path w="1040891" h="1053083">
                <a:moveTo>
                  <a:pt x="792480" y="0"/>
                </a:moveTo>
                <a:lnTo>
                  <a:pt x="0" y="0"/>
                </a:lnTo>
                <a:lnTo>
                  <a:pt x="0" y="804672"/>
                </a:lnTo>
                <a:lnTo>
                  <a:pt x="3209" y="844957"/>
                </a:lnTo>
                <a:lnTo>
                  <a:pt x="12508" y="883176"/>
                </a:lnTo>
                <a:lnTo>
                  <a:pt x="27404" y="918816"/>
                </a:lnTo>
                <a:lnTo>
                  <a:pt x="47402" y="951366"/>
                </a:lnTo>
                <a:lnTo>
                  <a:pt x="72008" y="980313"/>
                </a:lnTo>
                <a:lnTo>
                  <a:pt x="100730" y="1005145"/>
                </a:lnTo>
                <a:lnTo>
                  <a:pt x="133072" y="1025350"/>
                </a:lnTo>
                <a:lnTo>
                  <a:pt x="168542" y="1040416"/>
                </a:lnTo>
                <a:lnTo>
                  <a:pt x="206645" y="1049831"/>
                </a:lnTo>
                <a:lnTo>
                  <a:pt x="246887" y="1053083"/>
                </a:lnTo>
                <a:lnTo>
                  <a:pt x="1040891" y="1053083"/>
                </a:lnTo>
                <a:lnTo>
                  <a:pt x="1040891" y="248412"/>
                </a:lnTo>
                <a:lnTo>
                  <a:pt x="1040068" y="228042"/>
                </a:lnTo>
                <a:lnTo>
                  <a:pt x="1033670" y="188726"/>
                </a:lnTo>
                <a:lnTo>
                  <a:pt x="1021365" y="151733"/>
                </a:lnTo>
                <a:lnTo>
                  <a:pt x="1003666" y="117574"/>
                </a:lnTo>
                <a:lnTo>
                  <a:pt x="981083" y="86762"/>
                </a:lnTo>
                <a:lnTo>
                  <a:pt x="954129" y="59808"/>
                </a:lnTo>
                <a:lnTo>
                  <a:pt x="923317" y="37225"/>
                </a:lnTo>
                <a:lnTo>
                  <a:pt x="889158" y="19526"/>
                </a:lnTo>
                <a:lnTo>
                  <a:pt x="852165" y="7221"/>
                </a:lnTo>
                <a:lnTo>
                  <a:pt x="812849" y="823"/>
                </a:lnTo>
                <a:lnTo>
                  <a:pt x="792480" y="0"/>
                </a:lnTo>
                <a:close/>
              </a:path>
            </a:pathLst>
          </a:custGeom>
          <a:solidFill>
            <a:srgbClr val="841F6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625595" y="4005072"/>
            <a:ext cx="1042416" cy="1053084"/>
          </a:xfrm>
          <a:custGeom>
            <a:avLst/>
            <a:gdLst/>
            <a:ahLst/>
            <a:cxnLst/>
            <a:rect l="l" t="t" r="r" b="b"/>
            <a:pathLst>
              <a:path w="1042416" h="1053084">
                <a:moveTo>
                  <a:pt x="248412" y="0"/>
                </a:moveTo>
                <a:lnTo>
                  <a:pt x="228042" y="823"/>
                </a:lnTo>
                <a:lnTo>
                  <a:pt x="208126" y="3252"/>
                </a:lnTo>
                <a:lnTo>
                  <a:pt x="169907" y="12667"/>
                </a:lnTo>
                <a:lnTo>
                  <a:pt x="134267" y="27733"/>
                </a:lnTo>
                <a:lnTo>
                  <a:pt x="101717" y="47938"/>
                </a:lnTo>
                <a:lnTo>
                  <a:pt x="72771" y="72771"/>
                </a:lnTo>
                <a:lnTo>
                  <a:pt x="47938" y="101717"/>
                </a:lnTo>
                <a:lnTo>
                  <a:pt x="27733" y="134267"/>
                </a:lnTo>
                <a:lnTo>
                  <a:pt x="12667" y="169907"/>
                </a:lnTo>
                <a:lnTo>
                  <a:pt x="3252" y="208126"/>
                </a:lnTo>
                <a:lnTo>
                  <a:pt x="0" y="248412"/>
                </a:lnTo>
                <a:lnTo>
                  <a:pt x="0" y="1053084"/>
                </a:lnTo>
                <a:lnTo>
                  <a:pt x="794004" y="1053084"/>
                </a:lnTo>
                <a:lnTo>
                  <a:pt x="814373" y="1052260"/>
                </a:lnTo>
                <a:lnTo>
                  <a:pt x="853689" y="1045862"/>
                </a:lnTo>
                <a:lnTo>
                  <a:pt x="890682" y="1033557"/>
                </a:lnTo>
                <a:lnTo>
                  <a:pt x="924841" y="1015858"/>
                </a:lnTo>
                <a:lnTo>
                  <a:pt x="955653" y="993275"/>
                </a:lnTo>
                <a:lnTo>
                  <a:pt x="982607" y="966321"/>
                </a:lnTo>
                <a:lnTo>
                  <a:pt x="1005190" y="935509"/>
                </a:lnTo>
                <a:lnTo>
                  <a:pt x="1022889" y="901350"/>
                </a:lnTo>
                <a:lnTo>
                  <a:pt x="1035194" y="864357"/>
                </a:lnTo>
                <a:lnTo>
                  <a:pt x="1041592" y="825041"/>
                </a:lnTo>
                <a:lnTo>
                  <a:pt x="1042416" y="804672"/>
                </a:lnTo>
                <a:lnTo>
                  <a:pt x="1042416" y="0"/>
                </a:lnTo>
                <a:lnTo>
                  <a:pt x="248412" y="0"/>
                </a:lnTo>
                <a:close/>
              </a:path>
            </a:pathLst>
          </a:custGeom>
          <a:solidFill>
            <a:srgbClr val="2A9FA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062471" y="4006596"/>
            <a:ext cx="1040891" cy="1051560"/>
          </a:xfrm>
          <a:custGeom>
            <a:avLst/>
            <a:gdLst/>
            <a:ahLst/>
            <a:cxnLst/>
            <a:rect l="l" t="t" r="r" b="b"/>
            <a:pathLst>
              <a:path w="1040891" h="1051560">
                <a:moveTo>
                  <a:pt x="794004" y="0"/>
                </a:moveTo>
                <a:lnTo>
                  <a:pt x="0" y="0"/>
                </a:lnTo>
                <a:lnTo>
                  <a:pt x="0" y="803148"/>
                </a:lnTo>
                <a:lnTo>
                  <a:pt x="3252" y="843433"/>
                </a:lnTo>
                <a:lnTo>
                  <a:pt x="12667" y="881652"/>
                </a:lnTo>
                <a:lnTo>
                  <a:pt x="27733" y="917292"/>
                </a:lnTo>
                <a:lnTo>
                  <a:pt x="47938" y="949842"/>
                </a:lnTo>
                <a:lnTo>
                  <a:pt x="72770" y="978789"/>
                </a:lnTo>
                <a:lnTo>
                  <a:pt x="101717" y="1003621"/>
                </a:lnTo>
                <a:lnTo>
                  <a:pt x="134267" y="1023826"/>
                </a:lnTo>
                <a:lnTo>
                  <a:pt x="169907" y="1038892"/>
                </a:lnTo>
                <a:lnTo>
                  <a:pt x="208126" y="1048307"/>
                </a:lnTo>
                <a:lnTo>
                  <a:pt x="248412" y="1051560"/>
                </a:lnTo>
                <a:lnTo>
                  <a:pt x="1040891" y="1051560"/>
                </a:lnTo>
                <a:lnTo>
                  <a:pt x="1040891" y="246887"/>
                </a:lnTo>
                <a:lnTo>
                  <a:pt x="1040068" y="226530"/>
                </a:lnTo>
                <a:lnTo>
                  <a:pt x="1033675" y="187295"/>
                </a:lnTo>
                <a:lnTo>
                  <a:pt x="1021389" y="150447"/>
                </a:lnTo>
                <a:lnTo>
                  <a:pt x="1003731" y="116479"/>
                </a:lnTo>
                <a:lnTo>
                  <a:pt x="981222" y="85886"/>
                </a:lnTo>
                <a:lnTo>
                  <a:pt x="954383" y="59160"/>
                </a:lnTo>
                <a:lnTo>
                  <a:pt x="923736" y="36796"/>
                </a:lnTo>
                <a:lnTo>
                  <a:pt x="889801" y="19288"/>
                </a:lnTo>
                <a:lnTo>
                  <a:pt x="853101" y="7128"/>
                </a:lnTo>
                <a:lnTo>
                  <a:pt x="814155" y="812"/>
                </a:lnTo>
                <a:lnTo>
                  <a:pt x="794004" y="0"/>
                </a:lnTo>
                <a:close/>
              </a:path>
            </a:pathLst>
          </a:custGeom>
          <a:solidFill>
            <a:srgbClr val="2D8E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815840" y="4002024"/>
            <a:ext cx="1089660" cy="10317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636264" y="1790700"/>
            <a:ext cx="3465576" cy="219760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29411" y="6335268"/>
            <a:ext cx="6505956" cy="850391"/>
          </a:xfrm>
          <a:custGeom>
            <a:avLst/>
            <a:gdLst/>
            <a:ahLst/>
            <a:cxnLst/>
            <a:rect l="l" t="t" r="r" b="b"/>
            <a:pathLst>
              <a:path w="6505956" h="850391">
                <a:moveTo>
                  <a:pt x="6123432" y="0"/>
                </a:moveTo>
                <a:lnTo>
                  <a:pt x="0" y="0"/>
                </a:lnTo>
                <a:lnTo>
                  <a:pt x="0" y="467867"/>
                </a:lnTo>
                <a:lnTo>
                  <a:pt x="5032" y="530054"/>
                </a:lnTo>
                <a:lnTo>
                  <a:pt x="19592" y="588995"/>
                </a:lnTo>
                <a:lnTo>
                  <a:pt x="42876" y="643912"/>
                </a:lnTo>
                <a:lnTo>
                  <a:pt x="74078" y="694029"/>
                </a:lnTo>
                <a:lnTo>
                  <a:pt x="112394" y="738568"/>
                </a:lnTo>
                <a:lnTo>
                  <a:pt x="157020" y="776752"/>
                </a:lnTo>
                <a:lnTo>
                  <a:pt x="207151" y="807803"/>
                </a:lnTo>
                <a:lnTo>
                  <a:pt x="261981" y="830945"/>
                </a:lnTo>
                <a:lnTo>
                  <a:pt x="320707" y="845400"/>
                </a:lnTo>
                <a:lnTo>
                  <a:pt x="382523" y="850391"/>
                </a:lnTo>
                <a:lnTo>
                  <a:pt x="6505956" y="850391"/>
                </a:lnTo>
                <a:lnTo>
                  <a:pt x="6505956" y="384047"/>
                </a:lnTo>
                <a:lnTo>
                  <a:pt x="6504692" y="352586"/>
                </a:lnTo>
                <a:lnTo>
                  <a:pt x="6494871" y="291843"/>
                </a:lnTo>
                <a:lnTo>
                  <a:pt x="6475976" y="234672"/>
                </a:lnTo>
                <a:lnTo>
                  <a:pt x="6448782" y="181866"/>
                </a:lnTo>
                <a:lnTo>
                  <a:pt x="6414067" y="134223"/>
                </a:lnTo>
                <a:lnTo>
                  <a:pt x="6372608" y="92536"/>
                </a:lnTo>
                <a:lnTo>
                  <a:pt x="6325183" y="57603"/>
                </a:lnTo>
                <a:lnTo>
                  <a:pt x="6272569" y="30218"/>
                </a:lnTo>
                <a:lnTo>
                  <a:pt x="6215543" y="11176"/>
                </a:lnTo>
                <a:lnTo>
                  <a:pt x="6154882" y="1275"/>
                </a:lnTo>
                <a:lnTo>
                  <a:pt x="6123432" y="0"/>
                </a:lnTo>
                <a:close/>
              </a:path>
            </a:pathLst>
          </a:custGeom>
          <a:solidFill>
            <a:srgbClr val="2D8E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59892" y="3003804"/>
            <a:ext cx="2816351" cy="215950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97408" y="5170932"/>
            <a:ext cx="1040892" cy="1053083"/>
          </a:xfrm>
          <a:custGeom>
            <a:avLst/>
            <a:gdLst/>
            <a:ahLst/>
            <a:cxnLst/>
            <a:rect l="l" t="t" r="r" b="b"/>
            <a:pathLst>
              <a:path w="1040892" h="1053083">
                <a:moveTo>
                  <a:pt x="246888" y="0"/>
                </a:moveTo>
                <a:lnTo>
                  <a:pt x="226736" y="823"/>
                </a:lnTo>
                <a:lnTo>
                  <a:pt x="207015" y="3252"/>
                </a:lnTo>
                <a:lnTo>
                  <a:pt x="169127" y="12667"/>
                </a:lnTo>
                <a:lnTo>
                  <a:pt x="133744" y="27733"/>
                </a:lnTo>
                <a:lnTo>
                  <a:pt x="101388" y="47938"/>
                </a:lnTo>
                <a:lnTo>
                  <a:pt x="72580" y="72771"/>
                </a:lnTo>
                <a:lnTo>
                  <a:pt x="47841" y="101717"/>
                </a:lnTo>
                <a:lnTo>
                  <a:pt x="27692" y="134267"/>
                </a:lnTo>
                <a:lnTo>
                  <a:pt x="12655" y="169907"/>
                </a:lnTo>
                <a:lnTo>
                  <a:pt x="3250" y="208126"/>
                </a:lnTo>
                <a:lnTo>
                  <a:pt x="0" y="248412"/>
                </a:lnTo>
                <a:lnTo>
                  <a:pt x="0" y="1053083"/>
                </a:lnTo>
                <a:lnTo>
                  <a:pt x="792480" y="1053083"/>
                </a:lnTo>
                <a:lnTo>
                  <a:pt x="812849" y="1052260"/>
                </a:lnTo>
                <a:lnTo>
                  <a:pt x="852165" y="1045862"/>
                </a:lnTo>
                <a:lnTo>
                  <a:pt x="889158" y="1033557"/>
                </a:lnTo>
                <a:lnTo>
                  <a:pt x="923317" y="1015858"/>
                </a:lnTo>
                <a:lnTo>
                  <a:pt x="954129" y="993275"/>
                </a:lnTo>
                <a:lnTo>
                  <a:pt x="981083" y="966321"/>
                </a:lnTo>
                <a:lnTo>
                  <a:pt x="1003666" y="935509"/>
                </a:lnTo>
                <a:lnTo>
                  <a:pt x="1021365" y="901350"/>
                </a:lnTo>
                <a:lnTo>
                  <a:pt x="1033670" y="864357"/>
                </a:lnTo>
                <a:lnTo>
                  <a:pt x="1040068" y="825041"/>
                </a:lnTo>
                <a:lnTo>
                  <a:pt x="1040892" y="804672"/>
                </a:lnTo>
                <a:lnTo>
                  <a:pt x="1040892" y="0"/>
                </a:lnTo>
                <a:lnTo>
                  <a:pt x="246888" y="0"/>
                </a:lnTo>
                <a:close/>
              </a:path>
            </a:pathLst>
          </a:custGeom>
          <a:solidFill>
            <a:srgbClr val="26405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764792" y="5172456"/>
            <a:ext cx="1040891" cy="1051559"/>
          </a:xfrm>
          <a:custGeom>
            <a:avLst/>
            <a:gdLst/>
            <a:ahLst/>
            <a:cxnLst/>
            <a:rect l="l" t="t" r="r" b="b"/>
            <a:pathLst>
              <a:path w="1040891" h="1051559">
                <a:moveTo>
                  <a:pt x="794003" y="0"/>
                </a:moveTo>
                <a:lnTo>
                  <a:pt x="0" y="0"/>
                </a:lnTo>
                <a:lnTo>
                  <a:pt x="0" y="803148"/>
                </a:lnTo>
                <a:lnTo>
                  <a:pt x="3252" y="843433"/>
                </a:lnTo>
                <a:lnTo>
                  <a:pt x="12667" y="881652"/>
                </a:lnTo>
                <a:lnTo>
                  <a:pt x="27733" y="917292"/>
                </a:lnTo>
                <a:lnTo>
                  <a:pt x="47938" y="949842"/>
                </a:lnTo>
                <a:lnTo>
                  <a:pt x="72770" y="978788"/>
                </a:lnTo>
                <a:lnTo>
                  <a:pt x="101717" y="1003621"/>
                </a:lnTo>
                <a:lnTo>
                  <a:pt x="134267" y="1023826"/>
                </a:lnTo>
                <a:lnTo>
                  <a:pt x="169907" y="1038892"/>
                </a:lnTo>
                <a:lnTo>
                  <a:pt x="208126" y="1048307"/>
                </a:lnTo>
                <a:lnTo>
                  <a:pt x="248411" y="1051559"/>
                </a:lnTo>
                <a:lnTo>
                  <a:pt x="1040891" y="1051559"/>
                </a:lnTo>
                <a:lnTo>
                  <a:pt x="1040891" y="246887"/>
                </a:lnTo>
                <a:lnTo>
                  <a:pt x="1040068" y="226530"/>
                </a:lnTo>
                <a:lnTo>
                  <a:pt x="1033675" y="187295"/>
                </a:lnTo>
                <a:lnTo>
                  <a:pt x="1021389" y="150447"/>
                </a:lnTo>
                <a:lnTo>
                  <a:pt x="1003731" y="116479"/>
                </a:lnTo>
                <a:lnTo>
                  <a:pt x="981222" y="85886"/>
                </a:lnTo>
                <a:lnTo>
                  <a:pt x="954383" y="59160"/>
                </a:lnTo>
                <a:lnTo>
                  <a:pt x="923736" y="36796"/>
                </a:lnTo>
                <a:lnTo>
                  <a:pt x="889801" y="19288"/>
                </a:lnTo>
                <a:lnTo>
                  <a:pt x="853101" y="7128"/>
                </a:lnTo>
                <a:lnTo>
                  <a:pt x="814155" y="812"/>
                </a:lnTo>
                <a:lnTo>
                  <a:pt x="794003" y="0"/>
                </a:lnTo>
                <a:close/>
              </a:path>
            </a:pathLst>
          </a:custGeom>
          <a:solidFill>
            <a:srgbClr val="2A9FA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815840" y="556259"/>
            <a:ext cx="1074419" cy="100736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35508" y="542544"/>
            <a:ext cx="1021080" cy="101955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843272" y="5169408"/>
            <a:ext cx="1040891" cy="1053084"/>
          </a:xfrm>
          <a:custGeom>
            <a:avLst/>
            <a:gdLst/>
            <a:ahLst/>
            <a:cxnLst/>
            <a:rect l="l" t="t" r="r" b="b"/>
            <a:pathLst>
              <a:path w="1040891" h="1053084">
                <a:moveTo>
                  <a:pt x="794003" y="0"/>
                </a:moveTo>
                <a:lnTo>
                  <a:pt x="0" y="0"/>
                </a:lnTo>
                <a:lnTo>
                  <a:pt x="0" y="804672"/>
                </a:lnTo>
                <a:lnTo>
                  <a:pt x="3252" y="844957"/>
                </a:lnTo>
                <a:lnTo>
                  <a:pt x="12667" y="883176"/>
                </a:lnTo>
                <a:lnTo>
                  <a:pt x="27733" y="918816"/>
                </a:lnTo>
                <a:lnTo>
                  <a:pt x="47938" y="951366"/>
                </a:lnTo>
                <a:lnTo>
                  <a:pt x="72770" y="980313"/>
                </a:lnTo>
                <a:lnTo>
                  <a:pt x="101717" y="1005145"/>
                </a:lnTo>
                <a:lnTo>
                  <a:pt x="134267" y="1025350"/>
                </a:lnTo>
                <a:lnTo>
                  <a:pt x="169907" y="1040416"/>
                </a:lnTo>
                <a:lnTo>
                  <a:pt x="208126" y="1049831"/>
                </a:lnTo>
                <a:lnTo>
                  <a:pt x="248411" y="1053084"/>
                </a:lnTo>
                <a:lnTo>
                  <a:pt x="1040891" y="1053084"/>
                </a:lnTo>
                <a:lnTo>
                  <a:pt x="1040891" y="248412"/>
                </a:lnTo>
                <a:lnTo>
                  <a:pt x="1040068" y="228042"/>
                </a:lnTo>
                <a:lnTo>
                  <a:pt x="1033675" y="188726"/>
                </a:lnTo>
                <a:lnTo>
                  <a:pt x="1021389" y="151733"/>
                </a:lnTo>
                <a:lnTo>
                  <a:pt x="1003731" y="117574"/>
                </a:lnTo>
                <a:lnTo>
                  <a:pt x="981222" y="86762"/>
                </a:lnTo>
                <a:lnTo>
                  <a:pt x="954383" y="59808"/>
                </a:lnTo>
                <a:lnTo>
                  <a:pt x="923736" y="37225"/>
                </a:lnTo>
                <a:lnTo>
                  <a:pt x="889801" y="19526"/>
                </a:lnTo>
                <a:lnTo>
                  <a:pt x="853101" y="7221"/>
                </a:lnTo>
                <a:lnTo>
                  <a:pt x="814155" y="823"/>
                </a:lnTo>
                <a:lnTo>
                  <a:pt x="794003" y="0"/>
                </a:lnTo>
                <a:close/>
              </a:path>
            </a:pathLst>
          </a:custGeom>
          <a:solidFill>
            <a:srgbClr val="841F6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059424" y="5169408"/>
            <a:ext cx="1042415" cy="1053084"/>
          </a:xfrm>
          <a:custGeom>
            <a:avLst/>
            <a:gdLst/>
            <a:ahLst/>
            <a:cxnLst/>
            <a:rect l="l" t="t" r="r" b="b"/>
            <a:pathLst>
              <a:path w="1042415" h="1053084">
                <a:moveTo>
                  <a:pt x="248412" y="0"/>
                </a:moveTo>
                <a:lnTo>
                  <a:pt x="228042" y="823"/>
                </a:lnTo>
                <a:lnTo>
                  <a:pt x="208126" y="3252"/>
                </a:lnTo>
                <a:lnTo>
                  <a:pt x="169907" y="12667"/>
                </a:lnTo>
                <a:lnTo>
                  <a:pt x="134267" y="27733"/>
                </a:lnTo>
                <a:lnTo>
                  <a:pt x="101717" y="47938"/>
                </a:lnTo>
                <a:lnTo>
                  <a:pt x="72770" y="72771"/>
                </a:lnTo>
                <a:lnTo>
                  <a:pt x="47938" y="101717"/>
                </a:lnTo>
                <a:lnTo>
                  <a:pt x="27733" y="134267"/>
                </a:lnTo>
                <a:lnTo>
                  <a:pt x="12667" y="169907"/>
                </a:lnTo>
                <a:lnTo>
                  <a:pt x="3252" y="208126"/>
                </a:lnTo>
                <a:lnTo>
                  <a:pt x="0" y="248412"/>
                </a:lnTo>
                <a:lnTo>
                  <a:pt x="0" y="1053084"/>
                </a:lnTo>
                <a:lnTo>
                  <a:pt x="794003" y="1053084"/>
                </a:lnTo>
                <a:lnTo>
                  <a:pt x="814373" y="1052260"/>
                </a:lnTo>
                <a:lnTo>
                  <a:pt x="853689" y="1045862"/>
                </a:lnTo>
                <a:lnTo>
                  <a:pt x="890682" y="1033557"/>
                </a:lnTo>
                <a:lnTo>
                  <a:pt x="924841" y="1015858"/>
                </a:lnTo>
                <a:lnTo>
                  <a:pt x="955653" y="993275"/>
                </a:lnTo>
                <a:lnTo>
                  <a:pt x="982607" y="966321"/>
                </a:lnTo>
                <a:lnTo>
                  <a:pt x="1005190" y="935509"/>
                </a:lnTo>
                <a:lnTo>
                  <a:pt x="1022889" y="901350"/>
                </a:lnTo>
                <a:lnTo>
                  <a:pt x="1035194" y="864357"/>
                </a:lnTo>
                <a:lnTo>
                  <a:pt x="1041592" y="825041"/>
                </a:lnTo>
                <a:lnTo>
                  <a:pt x="1042415" y="804672"/>
                </a:lnTo>
                <a:lnTo>
                  <a:pt x="1042415" y="0"/>
                </a:lnTo>
                <a:lnTo>
                  <a:pt x="248412" y="0"/>
                </a:lnTo>
                <a:close/>
              </a:path>
            </a:pathLst>
          </a:custGeom>
          <a:solidFill>
            <a:srgbClr val="26405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956560" y="5212080"/>
            <a:ext cx="1741932" cy="9906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705100" y="7642859"/>
            <a:ext cx="2359152" cy="66446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1406147" y="8694554"/>
            <a:ext cx="5016977" cy="406399"/>
          </a:xfrm>
          <a:prstGeom prst="rect">
            <a:avLst/>
          </a:prstGeom>
        </p:spPr>
        <p:txBody>
          <a:bodyPr wrap="square" lIns="0" tIns="20097" rIns="0" bIns="0" rtlCol="0">
            <a:noAutofit/>
          </a:bodyPr>
          <a:lstStyle/>
          <a:p>
            <a:pPr marL="12700">
              <a:lnSpc>
                <a:spcPts val="3165"/>
              </a:lnSpc>
            </a:pPr>
            <a:r>
              <a:rPr sz="3000" spc="3" dirty="0">
                <a:solidFill>
                  <a:srgbClr val="484542"/>
                </a:solidFill>
                <a:latin typeface="Arial"/>
                <a:cs typeface="Arial"/>
              </a:rPr>
              <a:t>2023</a:t>
            </a:r>
            <a:r>
              <a:rPr sz="3000" spc="-10" dirty="0">
                <a:solidFill>
                  <a:srgbClr val="484542"/>
                </a:solidFill>
                <a:latin typeface="Times New Roman"/>
                <a:cs typeface="Times New Roman"/>
              </a:rPr>
              <a:t> </a:t>
            </a:r>
            <a:r>
              <a:rPr sz="3000" spc="3" dirty="0">
                <a:solidFill>
                  <a:srgbClr val="484542"/>
                </a:solidFill>
                <a:latin typeface="Arial"/>
                <a:cs typeface="Arial"/>
              </a:rPr>
              <a:t>Open</a:t>
            </a:r>
            <a:r>
              <a:rPr sz="3000" spc="-10" dirty="0">
                <a:solidFill>
                  <a:srgbClr val="484542"/>
                </a:solidFill>
                <a:latin typeface="Times New Roman"/>
                <a:cs typeface="Times New Roman"/>
              </a:rPr>
              <a:t> </a:t>
            </a:r>
            <a:r>
              <a:rPr sz="3000" spc="3" dirty="0">
                <a:solidFill>
                  <a:srgbClr val="484542"/>
                </a:solidFill>
                <a:latin typeface="Arial"/>
                <a:cs typeface="Arial"/>
              </a:rPr>
              <a:t>Enrollment</a:t>
            </a:r>
            <a:r>
              <a:rPr sz="3000" spc="-10" dirty="0">
                <a:solidFill>
                  <a:srgbClr val="484542"/>
                </a:solidFill>
                <a:latin typeface="Times New Roman"/>
                <a:cs typeface="Times New Roman"/>
              </a:rPr>
              <a:t> </a:t>
            </a:r>
            <a:r>
              <a:rPr sz="3000" spc="3" dirty="0">
                <a:solidFill>
                  <a:srgbClr val="484542"/>
                </a:solidFill>
                <a:latin typeface="Arial"/>
                <a:cs typeface="Arial"/>
              </a:rPr>
              <a:t>Guide</a:t>
            </a:r>
            <a:endParaRPr sz="3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315468" y="509016"/>
            <a:ext cx="7088123" cy="513587"/>
          </a:xfrm>
          <a:custGeom>
            <a:avLst/>
            <a:gdLst/>
            <a:ahLst/>
            <a:cxnLst/>
            <a:rect l="l" t="t" r="r" b="b"/>
            <a:pathLst>
              <a:path w="7088123" h="513587">
                <a:moveTo>
                  <a:pt x="196596" y="0"/>
                </a:moveTo>
                <a:lnTo>
                  <a:pt x="180522" y="654"/>
                </a:lnTo>
                <a:lnTo>
                  <a:pt x="164797" y="2583"/>
                </a:lnTo>
                <a:lnTo>
                  <a:pt x="120229" y="15501"/>
                </a:lnTo>
                <a:lnTo>
                  <a:pt x="80650" y="38039"/>
                </a:lnTo>
                <a:lnTo>
                  <a:pt x="47448" y="68805"/>
                </a:lnTo>
                <a:lnTo>
                  <a:pt x="22014" y="106413"/>
                </a:lnTo>
                <a:lnTo>
                  <a:pt x="5735" y="149472"/>
                </a:lnTo>
                <a:lnTo>
                  <a:pt x="0" y="196596"/>
                </a:lnTo>
                <a:lnTo>
                  <a:pt x="0" y="513587"/>
                </a:lnTo>
                <a:lnTo>
                  <a:pt x="6891528" y="513587"/>
                </a:lnTo>
                <a:lnTo>
                  <a:pt x="6907601" y="512933"/>
                </a:lnTo>
                <a:lnTo>
                  <a:pt x="6953524" y="503517"/>
                </a:lnTo>
                <a:lnTo>
                  <a:pt x="6994920" y="483978"/>
                </a:lnTo>
                <a:lnTo>
                  <a:pt x="7030402" y="455676"/>
                </a:lnTo>
                <a:lnTo>
                  <a:pt x="7058580" y="419966"/>
                </a:lnTo>
                <a:lnTo>
                  <a:pt x="7078065" y="378208"/>
                </a:lnTo>
                <a:lnTo>
                  <a:pt x="7087469" y="331758"/>
                </a:lnTo>
                <a:lnTo>
                  <a:pt x="7088123" y="315468"/>
                </a:lnTo>
                <a:lnTo>
                  <a:pt x="7088123" y="0"/>
                </a:lnTo>
                <a:lnTo>
                  <a:pt x="196596" y="0"/>
                </a:lnTo>
                <a:close/>
              </a:path>
            </a:pathLst>
          </a:custGeom>
          <a:solidFill>
            <a:srgbClr val="26405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15468" y="505968"/>
            <a:ext cx="621791" cy="518159"/>
          </a:xfrm>
          <a:custGeom>
            <a:avLst/>
            <a:gdLst/>
            <a:ahLst/>
            <a:cxnLst/>
            <a:rect l="l" t="t" r="r" b="b"/>
            <a:pathLst>
              <a:path w="621791" h="518159">
                <a:moveTo>
                  <a:pt x="161543" y="0"/>
                </a:moveTo>
                <a:lnTo>
                  <a:pt x="153658" y="215"/>
                </a:lnTo>
                <a:lnTo>
                  <a:pt x="140213" y="1596"/>
                </a:lnTo>
                <a:lnTo>
                  <a:pt x="114426" y="8009"/>
                </a:lnTo>
                <a:lnTo>
                  <a:pt x="90394" y="18956"/>
                </a:lnTo>
                <a:lnTo>
                  <a:pt x="68460" y="34039"/>
                </a:lnTo>
                <a:lnTo>
                  <a:pt x="48963" y="52856"/>
                </a:lnTo>
                <a:lnTo>
                  <a:pt x="32247" y="75009"/>
                </a:lnTo>
                <a:lnTo>
                  <a:pt x="18650" y="100097"/>
                </a:lnTo>
                <a:lnTo>
                  <a:pt x="8516" y="127720"/>
                </a:lnTo>
                <a:lnTo>
                  <a:pt x="2186" y="157480"/>
                </a:lnTo>
                <a:lnTo>
                  <a:pt x="0" y="188975"/>
                </a:lnTo>
                <a:lnTo>
                  <a:pt x="0" y="518159"/>
                </a:lnTo>
                <a:lnTo>
                  <a:pt x="514268" y="518141"/>
                </a:lnTo>
                <a:lnTo>
                  <a:pt x="541438" y="518030"/>
                </a:lnTo>
                <a:lnTo>
                  <a:pt x="563883" y="517741"/>
                </a:lnTo>
                <a:lnTo>
                  <a:pt x="592456" y="517190"/>
                </a:lnTo>
                <a:lnTo>
                  <a:pt x="605218" y="516934"/>
                </a:lnTo>
                <a:lnTo>
                  <a:pt x="620267" y="516635"/>
                </a:lnTo>
                <a:lnTo>
                  <a:pt x="620072" y="489099"/>
                </a:lnTo>
                <a:lnTo>
                  <a:pt x="619940" y="461804"/>
                </a:lnTo>
                <a:lnTo>
                  <a:pt x="619865" y="434739"/>
                </a:lnTo>
                <a:lnTo>
                  <a:pt x="619841" y="407895"/>
                </a:lnTo>
                <a:lnTo>
                  <a:pt x="619863" y="381261"/>
                </a:lnTo>
                <a:lnTo>
                  <a:pt x="619925" y="354828"/>
                </a:lnTo>
                <a:lnTo>
                  <a:pt x="620021" y="328584"/>
                </a:lnTo>
                <a:lnTo>
                  <a:pt x="620146" y="302520"/>
                </a:lnTo>
                <a:lnTo>
                  <a:pt x="620293" y="276624"/>
                </a:lnTo>
                <a:lnTo>
                  <a:pt x="620458" y="250888"/>
                </a:lnTo>
                <a:lnTo>
                  <a:pt x="620634" y="225300"/>
                </a:lnTo>
                <a:lnTo>
                  <a:pt x="620816" y="199851"/>
                </a:lnTo>
                <a:lnTo>
                  <a:pt x="620998" y="174529"/>
                </a:lnTo>
                <a:lnTo>
                  <a:pt x="621174" y="149326"/>
                </a:lnTo>
                <a:lnTo>
                  <a:pt x="621339" y="124229"/>
                </a:lnTo>
                <a:lnTo>
                  <a:pt x="621487" y="99230"/>
                </a:lnTo>
                <a:lnTo>
                  <a:pt x="621611" y="74318"/>
                </a:lnTo>
                <a:lnTo>
                  <a:pt x="621708" y="49482"/>
                </a:lnTo>
                <a:lnTo>
                  <a:pt x="621770" y="24713"/>
                </a:lnTo>
                <a:lnTo>
                  <a:pt x="621791" y="0"/>
                </a:lnTo>
                <a:lnTo>
                  <a:pt x="161543" y="0"/>
                </a:lnTo>
                <a:close/>
              </a:path>
            </a:pathLst>
          </a:custGeom>
          <a:solidFill>
            <a:srgbClr val="2A9FA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24256" y="1485900"/>
            <a:ext cx="6752844" cy="0"/>
          </a:xfrm>
          <a:custGeom>
            <a:avLst/>
            <a:gdLst/>
            <a:ahLst/>
            <a:cxnLst/>
            <a:rect l="l" t="t" r="r" b="b"/>
            <a:pathLst>
              <a:path w="6752844">
                <a:moveTo>
                  <a:pt x="0" y="0"/>
                </a:moveTo>
                <a:lnTo>
                  <a:pt x="6752844" y="0"/>
                </a:lnTo>
              </a:path>
            </a:pathLst>
          </a:custGeom>
          <a:ln w="19050">
            <a:solidFill>
              <a:srgbClr val="A2998C"/>
            </a:solidFill>
            <a:prstDash val="lg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58799" y="657863"/>
            <a:ext cx="125354" cy="177799"/>
          </a:xfrm>
          <a:prstGeom prst="rect">
            <a:avLst/>
          </a:prstGeom>
        </p:spPr>
        <p:txBody>
          <a:bodyPr wrap="square" lIns="0" tIns="8255" rIns="0" bIns="0" rtlCol="0">
            <a:noAutofit/>
          </a:bodyPr>
          <a:lstStyle/>
          <a:p>
            <a:pPr marL="12700">
              <a:lnSpc>
                <a:spcPts val="1300"/>
              </a:lnSpc>
            </a:pP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73911" y="657863"/>
            <a:ext cx="1509259" cy="177799"/>
          </a:xfrm>
          <a:prstGeom prst="rect">
            <a:avLst/>
          </a:prstGeom>
        </p:spPr>
        <p:txBody>
          <a:bodyPr wrap="square" lIns="0" tIns="8255" rIns="0" bIns="0" rtlCol="0">
            <a:noAutofit/>
          </a:bodyPr>
          <a:lstStyle/>
          <a:p>
            <a:pPr marL="12700">
              <a:lnSpc>
                <a:spcPts val="1300"/>
              </a:lnSpc>
            </a:pPr>
            <a:r>
              <a:rPr sz="1200" spc="0" dirty="0">
                <a:solidFill>
                  <a:srgbClr val="FFFFFF"/>
                </a:solidFill>
                <a:latin typeface="Calibri"/>
                <a:cs typeface="Calibri"/>
              </a:rPr>
              <a:t>Open</a:t>
            </a:r>
            <a:r>
              <a:rPr sz="1200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spc="0" dirty="0">
                <a:solidFill>
                  <a:srgbClr val="FFFFFF"/>
                </a:solidFill>
                <a:latin typeface="Calibri"/>
                <a:cs typeface="Calibri"/>
              </a:rPr>
              <a:t>Enrollment</a:t>
            </a:r>
            <a:r>
              <a:rPr sz="1200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spc="0" dirty="0">
                <a:solidFill>
                  <a:srgbClr val="FFFFFF"/>
                </a:solidFill>
                <a:latin typeface="Calibri"/>
                <a:cs typeface="Calibri"/>
              </a:rPr>
              <a:t>Guide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4499" y="1163339"/>
            <a:ext cx="2069686" cy="279907"/>
          </a:xfrm>
          <a:prstGeom prst="rect">
            <a:avLst/>
          </a:prstGeom>
        </p:spPr>
        <p:txBody>
          <a:bodyPr wrap="square" lIns="0" tIns="13652" rIns="0" bIns="0" rtlCol="0">
            <a:noAutofit/>
          </a:bodyPr>
          <a:lstStyle/>
          <a:p>
            <a:pPr marL="12700">
              <a:lnSpc>
                <a:spcPts val="2150"/>
              </a:lnSpc>
            </a:pPr>
            <a:r>
              <a:rPr sz="2000" spc="1" dirty="0">
                <a:solidFill>
                  <a:srgbClr val="264052"/>
                </a:solidFill>
                <a:latin typeface="Arial"/>
                <a:cs typeface="Arial"/>
              </a:rPr>
              <a:t>Table</a:t>
            </a:r>
            <a:r>
              <a:rPr sz="2000" spc="52" dirty="0">
                <a:solidFill>
                  <a:srgbClr val="264052"/>
                </a:solidFill>
                <a:latin typeface="Times New Roman"/>
                <a:cs typeface="Times New Roman"/>
              </a:rPr>
              <a:t> </a:t>
            </a:r>
            <a:r>
              <a:rPr sz="2000" spc="1" dirty="0">
                <a:solidFill>
                  <a:srgbClr val="264052"/>
                </a:solidFill>
                <a:latin typeface="Arial"/>
                <a:cs typeface="Arial"/>
              </a:rPr>
              <a:t>of</a:t>
            </a:r>
            <a:r>
              <a:rPr sz="2000" spc="52" dirty="0">
                <a:solidFill>
                  <a:srgbClr val="264052"/>
                </a:solidFill>
                <a:latin typeface="Times New Roman"/>
                <a:cs typeface="Times New Roman"/>
              </a:rPr>
              <a:t> </a:t>
            </a:r>
            <a:r>
              <a:rPr sz="2000" spc="1" dirty="0">
                <a:solidFill>
                  <a:srgbClr val="264052"/>
                </a:solidFill>
                <a:latin typeface="Arial"/>
                <a:cs typeface="Arial"/>
              </a:rPr>
              <a:t>Contents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4426" y="1803863"/>
            <a:ext cx="6902512" cy="3239562"/>
          </a:xfrm>
          <a:prstGeom prst="rect">
            <a:avLst/>
          </a:prstGeom>
        </p:spPr>
        <p:txBody>
          <a:bodyPr wrap="square" lIns="0" tIns="8699" rIns="0" bIns="0" rtlCol="0">
            <a:noAutofit/>
          </a:bodyPr>
          <a:lstStyle/>
          <a:p>
            <a:pPr marL="12700" marR="1535">
              <a:lnSpc>
                <a:spcPts val="1370"/>
              </a:lnSpc>
            </a:pPr>
            <a:r>
              <a:rPr sz="1200" spc="1" dirty="0">
                <a:latin typeface="Arial"/>
                <a:cs typeface="Arial"/>
              </a:rPr>
              <a:t>A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1" dirty="0">
                <a:latin typeface="Arial"/>
                <a:cs typeface="Arial"/>
              </a:rPr>
              <a:t>Message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1" dirty="0">
                <a:latin typeface="Arial"/>
                <a:cs typeface="Arial"/>
              </a:rPr>
              <a:t>to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1" dirty="0">
                <a:latin typeface="Arial"/>
                <a:cs typeface="Arial"/>
              </a:rPr>
              <a:t>Our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1" dirty="0">
                <a:latin typeface="Arial"/>
                <a:cs typeface="Arial"/>
              </a:rPr>
              <a:t>Employees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3" dirty="0">
                <a:latin typeface="Calibri"/>
                <a:cs typeface="Calibri"/>
              </a:rPr>
              <a:t>...........................................................................................................................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3" dirty="0">
                <a:latin typeface="Calibri"/>
                <a:cs typeface="Calibri"/>
              </a:rPr>
              <a:t>3</a:t>
            </a:r>
            <a:endParaRPr sz="1200">
              <a:latin typeface="Calibri"/>
              <a:cs typeface="Calibri"/>
            </a:endParaRPr>
          </a:p>
          <a:p>
            <a:pPr marL="12773" marR="1534">
              <a:lnSpc>
                <a:spcPct val="101725"/>
              </a:lnSpc>
              <a:spcBef>
                <a:spcPts val="650"/>
              </a:spcBef>
            </a:pPr>
            <a:r>
              <a:rPr sz="1200" spc="3" dirty="0">
                <a:latin typeface="Arial"/>
                <a:cs typeface="Arial"/>
              </a:rPr>
              <a:t>Benefits</a:t>
            </a:r>
            <a:r>
              <a:rPr sz="1200" spc="0" dirty="0">
                <a:latin typeface="Times New Roman"/>
                <a:cs typeface="Times New Roman"/>
              </a:rPr>
              <a:t> </a:t>
            </a:r>
            <a:r>
              <a:rPr sz="1200" spc="3" dirty="0">
                <a:latin typeface="Arial"/>
                <a:cs typeface="Arial"/>
              </a:rPr>
              <a:t>for</a:t>
            </a:r>
            <a:r>
              <a:rPr sz="1200" spc="0" dirty="0">
                <a:latin typeface="Times New Roman"/>
                <a:cs typeface="Times New Roman"/>
              </a:rPr>
              <a:t> </a:t>
            </a:r>
            <a:r>
              <a:rPr sz="1200" spc="3" dirty="0">
                <a:latin typeface="Arial"/>
                <a:cs typeface="Arial"/>
              </a:rPr>
              <a:t>You</a:t>
            </a:r>
            <a:r>
              <a:rPr sz="1200" spc="0" dirty="0">
                <a:latin typeface="Times New Roman"/>
                <a:cs typeface="Times New Roman"/>
              </a:rPr>
              <a:t> </a:t>
            </a:r>
            <a:r>
              <a:rPr sz="1200" spc="3" dirty="0">
                <a:latin typeface="Arial"/>
                <a:cs typeface="Arial"/>
              </a:rPr>
              <a:t>&amp;</a:t>
            </a:r>
            <a:r>
              <a:rPr sz="1200" spc="0" dirty="0">
                <a:latin typeface="Times New Roman"/>
                <a:cs typeface="Times New Roman"/>
              </a:rPr>
              <a:t> </a:t>
            </a:r>
            <a:r>
              <a:rPr sz="1200" spc="3" dirty="0">
                <a:latin typeface="Arial"/>
                <a:cs typeface="Arial"/>
              </a:rPr>
              <a:t>Your</a:t>
            </a:r>
            <a:r>
              <a:rPr sz="1200" spc="0" dirty="0">
                <a:latin typeface="Times New Roman"/>
                <a:cs typeface="Times New Roman"/>
              </a:rPr>
              <a:t> </a:t>
            </a:r>
            <a:r>
              <a:rPr sz="1200" spc="3" dirty="0">
                <a:latin typeface="Arial"/>
                <a:cs typeface="Arial"/>
              </a:rPr>
              <a:t>Family</a:t>
            </a:r>
            <a:r>
              <a:rPr sz="1200" spc="-3" dirty="0">
                <a:latin typeface="Calibri"/>
                <a:cs typeface="Calibri"/>
              </a:rPr>
              <a:t>..........................................................................................................................</a:t>
            </a:r>
            <a:r>
              <a:rPr sz="1200" spc="0" dirty="0">
                <a:latin typeface="Times New Roman"/>
                <a:cs typeface="Times New Roman"/>
              </a:rPr>
              <a:t> </a:t>
            </a:r>
            <a:r>
              <a:rPr sz="1200" spc="-3" dirty="0">
                <a:latin typeface="Calibri"/>
                <a:cs typeface="Calibri"/>
              </a:rPr>
              <a:t>4</a:t>
            </a:r>
            <a:endParaRPr sz="1200">
              <a:latin typeface="Calibri"/>
              <a:cs typeface="Calibri"/>
            </a:endParaRPr>
          </a:p>
          <a:p>
            <a:pPr marL="12773" marR="1536">
              <a:lnSpc>
                <a:spcPct val="101725"/>
              </a:lnSpc>
              <a:spcBef>
                <a:spcPts val="719"/>
              </a:spcBef>
            </a:pPr>
            <a:r>
              <a:rPr sz="1200" spc="-1" dirty="0">
                <a:latin typeface="Arial"/>
                <a:cs typeface="Arial"/>
              </a:rPr>
              <a:t>Medical</a:t>
            </a:r>
            <a:r>
              <a:rPr sz="1200" spc="-72" dirty="0">
                <a:latin typeface="Times New Roman"/>
                <a:cs typeface="Times New Roman"/>
              </a:rPr>
              <a:t> </a:t>
            </a:r>
            <a:r>
              <a:rPr sz="1200" spc="-1" dirty="0">
                <a:latin typeface="Arial"/>
                <a:cs typeface="Arial"/>
              </a:rPr>
              <a:t>Insurance</a:t>
            </a:r>
            <a:r>
              <a:rPr sz="1200" spc="-72" dirty="0">
                <a:latin typeface="Times New Roman"/>
                <a:cs typeface="Times New Roman"/>
              </a:rPr>
              <a:t> </a:t>
            </a:r>
            <a:r>
              <a:rPr sz="1200" spc="-3" dirty="0">
                <a:latin typeface="Calibri"/>
                <a:cs typeface="Calibri"/>
              </a:rPr>
              <a:t>................................................................................................................................................</a:t>
            </a:r>
            <a:r>
              <a:rPr sz="1200" spc="-72" dirty="0">
                <a:latin typeface="Times New Roman"/>
                <a:cs typeface="Times New Roman"/>
              </a:rPr>
              <a:t> </a:t>
            </a:r>
            <a:r>
              <a:rPr sz="1200" spc="-3" dirty="0">
                <a:latin typeface="Calibri"/>
                <a:cs typeface="Calibri"/>
              </a:rPr>
              <a:t>5</a:t>
            </a:r>
            <a:endParaRPr sz="1200">
              <a:latin typeface="Calibri"/>
              <a:cs typeface="Calibri"/>
            </a:endParaRPr>
          </a:p>
          <a:p>
            <a:pPr marL="12773" marR="1598">
              <a:lnSpc>
                <a:spcPct val="101725"/>
              </a:lnSpc>
              <a:spcBef>
                <a:spcPts val="719"/>
              </a:spcBef>
            </a:pPr>
            <a:r>
              <a:rPr sz="1200" spc="1" dirty="0">
                <a:latin typeface="Arial"/>
                <a:cs typeface="Arial"/>
              </a:rPr>
              <a:t>Medical</a:t>
            </a:r>
            <a:r>
              <a:rPr sz="1200" spc="-41" dirty="0">
                <a:latin typeface="Times New Roman"/>
                <a:cs typeface="Times New Roman"/>
              </a:rPr>
              <a:t> </a:t>
            </a:r>
            <a:r>
              <a:rPr sz="1200" spc="1" dirty="0">
                <a:latin typeface="Arial"/>
                <a:cs typeface="Arial"/>
              </a:rPr>
              <a:t>Benefits</a:t>
            </a:r>
            <a:r>
              <a:rPr sz="1200" spc="-41" dirty="0">
                <a:latin typeface="Times New Roman"/>
                <a:cs typeface="Times New Roman"/>
              </a:rPr>
              <a:t> </a:t>
            </a:r>
            <a:r>
              <a:rPr sz="1200" spc="1" dirty="0">
                <a:latin typeface="Arial"/>
                <a:cs typeface="Arial"/>
              </a:rPr>
              <a:t>Overview</a:t>
            </a:r>
            <a:r>
              <a:rPr sz="1200" spc="-41" dirty="0">
                <a:latin typeface="Times New Roman"/>
                <a:cs typeface="Times New Roman"/>
              </a:rPr>
              <a:t> </a:t>
            </a:r>
            <a:r>
              <a:rPr sz="1200" spc="-3" dirty="0">
                <a:latin typeface="Calibri"/>
                <a:cs typeface="Calibri"/>
              </a:rPr>
              <a:t>.................................................................................................................................</a:t>
            </a:r>
            <a:r>
              <a:rPr sz="1200" spc="-41" dirty="0">
                <a:latin typeface="Times New Roman"/>
                <a:cs typeface="Times New Roman"/>
              </a:rPr>
              <a:t> </a:t>
            </a:r>
            <a:r>
              <a:rPr sz="1200" spc="-3" dirty="0">
                <a:latin typeface="Calibri"/>
                <a:cs typeface="Calibri"/>
              </a:rPr>
              <a:t>6</a:t>
            </a:r>
            <a:endParaRPr sz="1200">
              <a:latin typeface="Calibri"/>
              <a:cs typeface="Calibri"/>
            </a:endParaRPr>
          </a:p>
          <a:p>
            <a:pPr marL="12773" marR="17">
              <a:lnSpc>
                <a:spcPct val="101725"/>
              </a:lnSpc>
              <a:spcBef>
                <a:spcPts val="719"/>
              </a:spcBef>
            </a:pPr>
            <a:r>
              <a:rPr sz="1200" spc="-2" dirty="0">
                <a:latin typeface="Arial"/>
                <a:cs typeface="Arial"/>
              </a:rPr>
              <a:t>Dental</a:t>
            </a:r>
            <a:r>
              <a:rPr sz="1200" spc="-44" dirty="0">
                <a:latin typeface="Times New Roman"/>
                <a:cs typeface="Times New Roman"/>
              </a:rPr>
              <a:t> </a:t>
            </a:r>
            <a:r>
              <a:rPr sz="1200" spc="-2" dirty="0">
                <a:latin typeface="Arial"/>
                <a:cs typeface="Arial"/>
              </a:rPr>
              <a:t>Insurance</a:t>
            </a:r>
            <a:r>
              <a:rPr sz="1200" spc="-44" dirty="0">
                <a:latin typeface="Times New Roman"/>
                <a:cs typeface="Times New Roman"/>
              </a:rPr>
              <a:t> </a:t>
            </a:r>
            <a:r>
              <a:rPr sz="1200" spc="-3" dirty="0">
                <a:latin typeface="Calibri"/>
                <a:cs typeface="Calibri"/>
              </a:rPr>
              <a:t>................................................................................................................................................</a:t>
            </a:r>
            <a:r>
              <a:rPr sz="1200" spc="-44" dirty="0">
                <a:latin typeface="Times New Roman"/>
                <a:cs typeface="Times New Roman"/>
              </a:rPr>
              <a:t> </a:t>
            </a:r>
            <a:r>
              <a:rPr sz="1200" spc="-3" dirty="0">
                <a:latin typeface="Calibri"/>
                <a:cs typeface="Calibri"/>
              </a:rPr>
              <a:t>10</a:t>
            </a:r>
            <a:endParaRPr sz="1200">
              <a:latin typeface="Calibri"/>
              <a:cs typeface="Calibri"/>
            </a:endParaRPr>
          </a:p>
          <a:p>
            <a:pPr marL="12773" marR="7">
              <a:lnSpc>
                <a:spcPct val="101725"/>
              </a:lnSpc>
              <a:spcBef>
                <a:spcPts val="731"/>
              </a:spcBef>
            </a:pPr>
            <a:r>
              <a:rPr sz="1200" spc="-2" dirty="0">
                <a:latin typeface="Arial"/>
                <a:cs typeface="Arial"/>
              </a:rPr>
              <a:t>Vision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spc="-2" dirty="0">
                <a:latin typeface="Arial"/>
                <a:cs typeface="Arial"/>
              </a:rPr>
              <a:t>Insurance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spc="-3" dirty="0">
                <a:latin typeface="Calibri"/>
                <a:cs typeface="Calibri"/>
              </a:rPr>
              <a:t>.................................................................................................................................................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spc="-3" dirty="0">
                <a:latin typeface="Calibri"/>
                <a:cs typeface="Calibri"/>
              </a:rPr>
              <a:t>11</a:t>
            </a:r>
            <a:endParaRPr sz="1200">
              <a:latin typeface="Calibri"/>
              <a:cs typeface="Calibri"/>
            </a:endParaRPr>
          </a:p>
          <a:p>
            <a:pPr marL="12773" marR="7">
              <a:lnSpc>
                <a:spcPct val="101725"/>
              </a:lnSpc>
              <a:spcBef>
                <a:spcPts val="719"/>
              </a:spcBef>
            </a:pPr>
            <a:r>
              <a:rPr sz="1200" spc="0" dirty="0">
                <a:latin typeface="Arial"/>
                <a:cs typeface="Arial"/>
              </a:rPr>
              <a:t>Life</a:t>
            </a:r>
            <a:r>
              <a:rPr sz="1200" spc="-29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and</a:t>
            </a:r>
            <a:r>
              <a:rPr sz="1200" spc="-29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Accidental</a:t>
            </a:r>
            <a:r>
              <a:rPr sz="1200" spc="-29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Death</a:t>
            </a:r>
            <a:r>
              <a:rPr sz="1200" spc="-29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&amp;</a:t>
            </a:r>
            <a:r>
              <a:rPr sz="1200" spc="-29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Dismemberment</a:t>
            </a:r>
            <a:r>
              <a:rPr sz="1200" spc="-29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Insurance</a:t>
            </a:r>
            <a:r>
              <a:rPr sz="1200" spc="-29" dirty="0">
                <a:latin typeface="Times New Roman"/>
                <a:cs typeface="Times New Roman"/>
              </a:rPr>
              <a:t> </a:t>
            </a:r>
            <a:r>
              <a:rPr sz="1200" spc="-3" dirty="0">
                <a:latin typeface="Calibri"/>
                <a:cs typeface="Calibri"/>
              </a:rPr>
              <a:t>............................................................................</a:t>
            </a:r>
            <a:r>
              <a:rPr sz="1200" spc="-29" dirty="0">
                <a:latin typeface="Times New Roman"/>
                <a:cs typeface="Times New Roman"/>
              </a:rPr>
              <a:t> </a:t>
            </a:r>
            <a:r>
              <a:rPr sz="1200" spc="-3" dirty="0">
                <a:latin typeface="Calibri"/>
                <a:cs typeface="Calibri"/>
              </a:rPr>
              <a:t>12</a:t>
            </a:r>
            <a:endParaRPr sz="1200">
              <a:latin typeface="Calibri"/>
              <a:cs typeface="Calibri"/>
            </a:endParaRPr>
          </a:p>
          <a:p>
            <a:pPr marL="12773" marR="14">
              <a:lnSpc>
                <a:spcPct val="101725"/>
              </a:lnSpc>
              <a:spcBef>
                <a:spcPts val="719"/>
              </a:spcBef>
            </a:pPr>
            <a:r>
              <a:rPr sz="1200" spc="1" dirty="0">
                <a:latin typeface="Arial"/>
                <a:cs typeface="Arial"/>
              </a:rPr>
              <a:t>Voluntary</a:t>
            </a:r>
            <a:r>
              <a:rPr sz="1200" spc="-16" dirty="0">
                <a:latin typeface="Times New Roman"/>
                <a:cs typeface="Times New Roman"/>
              </a:rPr>
              <a:t> </a:t>
            </a:r>
            <a:r>
              <a:rPr sz="1200" spc="1" dirty="0">
                <a:latin typeface="Arial"/>
                <a:cs typeface="Arial"/>
              </a:rPr>
              <a:t>Life</a:t>
            </a:r>
            <a:r>
              <a:rPr sz="1200" spc="-16" dirty="0">
                <a:latin typeface="Times New Roman"/>
                <a:cs typeface="Times New Roman"/>
              </a:rPr>
              <a:t> </a:t>
            </a:r>
            <a:r>
              <a:rPr sz="1200" spc="1" dirty="0">
                <a:latin typeface="Arial"/>
                <a:cs typeface="Arial"/>
              </a:rPr>
              <a:t>Offerings</a:t>
            </a:r>
            <a:r>
              <a:rPr sz="1200" spc="-3" dirty="0">
                <a:latin typeface="Calibri"/>
                <a:cs typeface="Calibri"/>
              </a:rPr>
              <a:t>.....................................................................................................................................</a:t>
            </a:r>
            <a:r>
              <a:rPr sz="1200" spc="-16" dirty="0">
                <a:latin typeface="Times New Roman"/>
                <a:cs typeface="Times New Roman"/>
              </a:rPr>
              <a:t> </a:t>
            </a:r>
            <a:r>
              <a:rPr sz="1200" spc="-3" dirty="0">
                <a:latin typeface="Calibri"/>
                <a:cs typeface="Calibri"/>
              </a:rPr>
              <a:t>12</a:t>
            </a:r>
            <a:endParaRPr sz="1200">
              <a:latin typeface="Calibri"/>
              <a:cs typeface="Calibri"/>
            </a:endParaRPr>
          </a:p>
          <a:p>
            <a:pPr marL="12773" marR="7">
              <a:lnSpc>
                <a:spcPct val="101725"/>
              </a:lnSpc>
              <a:spcBef>
                <a:spcPts val="719"/>
              </a:spcBef>
            </a:pPr>
            <a:r>
              <a:rPr sz="1200" spc="-1" dirty="0">
                <a:latin typeface="Arial"/>
                <a:cs typeface="Arial"/>
              </a:rPr>
              <a:t>Long-Term</a:t>
            </a:r>
            <a:r>
              <a:rPr sz="1200" spc="-48" dirty="0">
                <a:latin typeface="Times New Roman"/>
                <a:cs typeface="Times New Roman"/>
              </a:rPr>
              <a:t> </a:t>
            </a:r>
            <a:r>
              <a:rPr sz="1200" spc="-1" dirty="0">
                <a:latin typeface="Arial"/>
                <a:cs typeface="Arial"/>
              </a:rPr>
              <a:t>Disability</a:t>
            </a:r>
            <a:r>
              <a:rPr sz="1200" spc="-48" dirty="0">
                <a:latin typeface="Times New Roman"/>
                <a:cs typeface="Times New Roman"/>
              </a:rPr>
              <a:t> </a:t>
            </a:r>
            <a:r>
              <a:rPr sz="1200" spc="-1" dirty="0">
                <a:latin typeface="Arial"/>
                <a:cs typeface="Arial"/>
              </a:rPr>
              <a:t>Insurance</a:t>
            </a:r>
            <a:r>
              <a:rPr sz="1200" spc="-48" dirty="0">
                <a:latin typeface="Times New Roman"/>
                <a:cs typeface="Times New Roman"/>
              </a:rPr>
              <a:t> </a:t>
            </a:r>
            <a:r>
              <a:rPr sz="1200" spc="-3" dirty="0">
                <a:latin typeface="Calibri"/>
                <a:cs typeface="Calibri"/>
              </a:rPr>
              <a:t>.......................................................................................................................</a:t>
            </a:r>
            <a:r>
              <a:rPr sz="1200" spc="-48" dirty="0">
                <a:latin typeface="Times New Roman"/>
                <a:cs typeface="Times New Roman"/>
              </a:rPr>
              <a:t> </a:t>
            </a:r>
            <a:r>
              <a:rPr sz="1200" spc="-3" dirty="0">
                <a:latin typeface="Calibri"/>
                <a:cs typeface="Calibri"/>
              </a:rPr>
              <a:t>12</a:t>
            </a:r>
            <a:endParaRPr sz="1200">
              <a:latin typeface="Calibri"/>
              <a:cs typeface="Calibri"/>
            </a:endParaRPr>
          </a:p>
          <a:p>
            <a:pPr marL="12773" marR="1">
              <a:lnSpc>
                <a:spcPct val="101725"/>
              </a:lnSpc>
              <a:spcBef>
                <a:spcPts val="719"/>
              </a:spcBef>
            </a:pPr>
            <a:r>
              <a:rPr sz="1200" spc="0" dirty="0">
                <a:latin typeface="Arial"/>
                <a:cs typeface="Arial"/>
              </a:rPr>
              <a:t>Flexible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Spending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Accounts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3" dirty="0">
                <a:latin typeface="Calibri"/>
                <a:cs typeface="Calibri"/>
              </a:rPr>
              <a:t>.............................................................................................................................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3" dirty="0">
                <a:latin typeface="Calibri"/>
                <a:cs typeface="Calibri"/>
              </a:rPr>
              <a:t>13</a:t>
            </a:r>
            <a:endParaRPr sz="1200">
              <a:latin typeface="Calibri"/>
              <a:cs typeface="Calibri"/>
            </a:endParaRPr>
          </a:p>
          <a:p>
            <a:pPr marL="12773">
              <a:lnSpc>
                <a:spcPct val="101725"/>
              </a:lnSpc>
              <a:spcBef>
                <a:spcPts val="719"/>
              </a:spcBef>
            </a:pPr>
            <a:r>
              <a:rPr sz="1200" spc="0" dirty="0">
                <a:latin typeface="Arial"/>
                <a:cs typeface="Arial"/>
              </a:rPr>
              <a:t>Telemedicine</a:t>
            </a:r>
            <a:r>
              <a:rPr sz="1200" spc="-3" dirty="0">
                <a:latin typeface="Calibri"/>
                <a:cs typeface="Calibri"/>
              </a:rPr>
              <a:t>.......................................................................................................................................................</a:t>
            </a:r>
            <a:r>
              <a:rPr sz="1200" spc="-59" dirty="0">
                <a:latin typeface="Times New Roman"/>
                <a:cs typeface="Times New Roman"/>
              </a:rPr>
              <a:t> </a:t>
            </a:r>
            <a:r>
              <a:rPr sz="1200" spc="-3" dirty="0">
                <a:latin typeface="Calibri"/>
                <a:cs typeface="Calibri"/>
              </a:rPr>
              <a:t>14</a:t>
            </a:r>
            <a:endParaRPr sz="1200">
              <a:latin typeface="Calibri"/>
              <a:cs typeface="Calibri"/>
            </a:endParaRPr>
          </a:p>
          <a:p>
            <a:pPr marL="12773" marR="13">
              <a:lnSpc>
                <a:spcPct val="101725"/>
              </a:lnSpc>
              <a:spcBef>
                <a:spcPts val="719"/>
              </a:spcBef>
            </a:pPr>
            <a:r>
              <a:rPr sz="1200" spc="2" dirty="0">
                <a:latin typeface="Arial"/>
                <a:cs typeface="Arial"/>
              </a:rPr>
              <a:t>Contacts</a:t>
            </a:r>
            <a:r>
              <a:rPr sz="1200" spc="-3" dirty="0">
                <a:latin typeface="Calibri"/>
                <a:cs typeface="Calibri"/>
              </a:rPr>
              <a:t>...............................................................................................................................................................</a:t>
            </a:r>
            <a:r>
              <a:rPr sz="1200" spc="-52" dirty="0">
                <a:latin typeface="Times New Roman"/>
                <a:cs typeface="Times New Roman"/>
              </a:rPr>
              <a:t> </a:t>
            </a:r>
            <a:r>
              <a:rPr sz="1200" spc="-3" dirty="0">
                <a:latin typeface="Calibri"/>
                <a:cs typeface="Calibri"/>
              </a:rPr>
              <a:t>15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520687" y="5628706"/>
            <a:ext cx="6649856" cy="4780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indent="12">
              <a:lnSpc>
                <a:spcPct val="95825"/>
              </a:lnSpc>
            </a:pPr>
            <a:r>
              <a:rPr sz="800" spc="0" dirty="0">
                <a:solidFill>
                  <a:srgbClr val="353334"/>
                </a:solidFill>
                <a:latin typeface="Arial"/>
                <a:cs typeface="Arial"/>
              </a:rPr>
              <a:t>This</a:t>
            </a:r>
            <a:r>
              <a:rPr sz="800" spc="2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800" spc="0" dirty="0">
                <a:solidFill>
                  <a:srgbClr val="353334"/>
                </a:solidFill>
                <a:latin typeface="Arial"/>
                <a:cs typeface="Arial"/>
              </a:rPr>
              <a:t>brochure</a:t>
            </a:r>
            <a:r>
              <a:rPr sz="800" spc="2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800" spc="0" dirty="0">
                <a:solidFill>
                  <a:srgbClr val="353334"/>
                </a:solidFill>
                <a:latin typeface="Arial"/>
                <a:cs typeface="Arial"/>
              </a:rPr>
              <a:t>summarizes</a:t>
            </a:r>
            <a:r>
              <a:rPr sz="800" spc="2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800" spc="0" dirty="0">
                <a:solidFill>
                  <a:srgbClr val="353334"/>
                </a:solidFill>
                <a:latin typeface="Arial"/>
                <a:cs typeface="Arial"/>
              </a:rPr>
              <a:t>the</a:t>
            </a:r>
            <a:r>
              <a:rPr sz="800" spc="2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800" spc="0" dirty="0">
                <a:solidFill>
                  <a:srgbClr val="353334"/>
                </a:solidFill>
                <a:latin typeface="Arial"/>
                <a:cs typeface="Arial"/>
              </a:rPr>
              <a:t>benefit</a:t>
            </a:r>
            <a:r>
              <a:rPr sz="800" spc="2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800" spc="0" dirty="0">
                <a:solidFill>
                  <a:srgbClr val="353334"/>
                </a:solidFill>
                <a:latin typeface="Arial"/>
                <a:cs typeface="Arial"/>
              </a:rPr>
              <a:t>plans</a:t>
            </a:r>
            <a:r>
              <a:rPr sz="800" spc="2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800" spc="0" dirty="0">
                <a:solidFill>
                  <a:srgbClr val="353334"/>
                </a:solidFill>
                <a:latin typeface="Arial"/>
                <a:cs typeface="Arial"/>
              </a:rPr>
              <a:t>that</a:t>
            </a:r>
            <a:r>
              <a:rPr sz="800" spc="2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800" spc="0" dirty="0">
                <a:solidFill>
                  <a:srgbClr val="353334"/>
                </a:solidFill>
                <a:latin typeface="Arial"/>
                <a:cs typeface="Arial"/>
              </a:rPr>
              <a:t>are</a:t>
            </a:r>
            <a:r>
              <a:rPr sz="800" spc="2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800" spc="0" dirty="0">
                <a:solidFill>
                  <a:srgbClr val="353334"/>
                </a:solidFill>
                <a:latin typeface="Arial"/>
                <a:cs typeface="Arial"/>
              </a:rPr>
              <a:t>available</a:t>
            </a:r>
            <a:r>
              <a:rPr sz="800" spc="2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800" spc="0" dirty="0">
                <a:solidFill>
                  <a:srgbClr val="353334"/>
                </a:solidFill>
                <a:latin typeface="Arial"/>
                <a:cs typeface="Arial"/>
              </a:rPr>
              <a:t>to</a:t>
            </a:r>
            <a:r>
              <a:rPr sz="800" spc="2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800" spc="0" dirty="0">
                <a:solidFill>
                  <a:srgbClr val="353334"/>
                </a:solidFill>
                <a:latin typeface="Arial"/>
                <a:cs typeface="Arial"/>
              </a:rPr>
              <a:t>Kenyon</a:t>
            </a:r>
            <a:r>
              <a:rPr sz="800" spc="2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800" spc="0" dirty="0">
                <a:solidFill>
                  <a:srgbClr val="353334"/>
                </a:solidFill>
                <a:latin typeface="Arial"/>
                <a:cs typeface="Arial"/>
              </a:rPr>
              <a:t>College</a:t>
            </a:r>
            <a:r>
              <a:rPr sz="800" spc="2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800" spc="0" dirty="0">
                <a:solidFill>
                  <a:srgbClr val="353334"/>
                </a:solidFill>
                <a:latin typeface="Arial"/>
                <a:cs typeface="Arial"/>
              </a:rPr>
              <a:t>eligible</a:t>
            </a:r>
            <a:r>
              <a:rPr sz="800" spc="2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800" spc="0" dirty="0">
                <a:solidFill>
                  <a:srgbClr val="353334"/>
                </a:solidFill>
                <a:latin typeface="Arial"/>
                <a:cs typeface="Arial"/>
              </a:rPr>
              <a:t>employees</a:t>
            </a:r>
            <a:r>
              <a:rPr sz="800" spc="2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800" spc="0" dirty="0">
                <a:solidFill>
                  <a:srgbClr val="353334"/>
                </a:solidFill>
                <a:latin typeface="Arial"/>
                <a:cs typeface="Arial"/>
              </a:rPr>
              <a:t>and</a:t>
            </a:r>
            <a:r>
              <a:rPr sz="800" spc="2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800" spc="0" dirty="0">
                <a:solidFill>
                  <a:srgbClr val="353334"/>
                </a:solidFill>
                <a:latin typeface="Arial"/>
                <a:cs typeface="Arial"/>
              </a:rPr>
              <a:t>their</a:t>
            </a:r>
            <a:r>
              <a:rPr sz="800" spc="2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800" spc="0" dirty="0">
                <a:solidFill>
                  <a:srgbClr val="353334"/>
                </a:solidFill>
                <a:latin typeface="Arial"/>
                <a:cs typeface="Arial"/>
              </a:rPr>
              <a:t>dependents.</a:t>
            </a:r>
            <a:r>
              <a:rPr sz="800" spc="2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800" spc="0" dirty="0">
                <a:solidFill>
                  <a:srgbClr val="353334"/>
                </a:solidFill>
                <a:latin typeface="Arial"/>
                <a:cs typeface="Arial"/>
              </a:rPr>
              <a:t>Official</a:t>
            </a:r>
            <a:r>
              <a:rPr sz="800" spc="2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800" spc="0" dirty="0">
                <a:solidFill>
                  <a:srgbClr val="353334"/>
                </a:solidFill>
                <a:latin typeface="Arial"/>
                <a:cs typeface="Arial"/>
              </a:rPr>
              <a:t>plan</a:t>
            </a:r>
            <a:r>
              <a:rPr sz="800" spc="2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800" spc="0" dirty="0">
                <a:solidFill>
                  <a:srgbClr val="353334"/>
                </a:solidFill>
                <a:latin typeface="Arial"/>
                <a:cs typeface="Arial"/>
              </a:rPr>
              <a:t>documents,</a:t>
            </a:r>
            <a:r>
              <a:rPr sz="800" spc="2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800" spc="0" dirty="0">
                <a:solidFill>
                  <a:srgbClr val="353334"/>
                </a:solidFill>
                <a:latin typeface="Arial"/>
                <a:cs typeface="Arial"/>
              </a:rPr>
              <a:t>policies</a:t>
            </a:r>
            <a:r>
              <a:rPr sz="800" spc="2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800" spc="0" dirty="0">
                <a:solidFill>
                  <a:srgbClr val="353334"/>
                </a:solidFill>
                <a:latin typeface="Arial"/>
                <a:cs typeface="Arial"/>
              </a:rPr>
              <a:t>and</a:t>
            </a:r>
            <a:r>
              <a:rPr sz="800" spc="2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800" spc="0" dirty="0">
                <a:solidFill>
                  <a:srgbClr val="353334"/>
                </a:solidFill>
                <a:latin typeface="Arial"/>
                <a:cs typeface="Arial"/>
              </a:rPr>
              <a:t>certificates</a:t>
            </a:r>
            <a:r>
              <a:rPr sz="800" spc="2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800" spc="0" dirty="0">
                <a:solidFill>
                  <a:srgbClr val="353334"/>
                </a:solidFill>
                <a:latin typeface="Arial"/>
                <a:cs typeface="Arial"/>
              </a:rPr>
              <a:t>of</a:t>
            </a:r>
            <a:r>
              <a:rPr sz="800" spc="2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800" spc="0" dirty="0">
                <a:solidFill>
                  <a:srgbClr val="353334"/>
                </a:solidFill>
                <a:latin typeface="Arial"/>
                <a:cs typeface="Arial"/>
              </a:rPr>
              <a:t>insurance</a:t>
            </a:r>
            <a:r>
              <a:rPr sz="800" spc="2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800" spc="0" dirty="0">
                <a:solidFill>
                  <a:srgbClr val="353334"/>
                </a:solidFill>
                <a:latin typeface="Arial"/>
                <a:cs typeface="Arial"/>
              </a:rPr>
              <a:t>contain</a:t>
            </a:r>
            <a:r>
              <a:rPr sz="800" spc="2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800" spc="0" dirty="0">
                <a:solidFill>
                  <a:srgbClr val="353334"/>
                </a:solidFill>
                <a:latin typeface="Arial"/>
                <a:cs typeface="Arial"/>
              </a:rPr>
              <a:t>the</a:t>
            </a:r>
            <a:r>
              <a:rPr sz="800" spc="2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800" spc="0" dirty="0">
                <a:solidFill>
                  <a:srgbClr val="353334"/>
                </a:solidFill>
                <a:latin typeface="Arial"/>
                <a:cs typeface="Arial"/>
              </a:rPr>
              <a:t>details,</a:t>
            </a:r>
            <a:r>
              <a:rPr sz="800" spc="2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800" spc="0" dirty="0">
                <a:solidFill>
                  <a:srgbClr val="353334"/>
                </a:solidFill>
                <a:latin typeface="Arial"/>
                <a:cs typeface="Arial"/>
              </a:rPr>
              <a:t>conditions,</a:t>
            </a:r>
            <a:r>
              <a:rPr sz="800" spc="2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800" spc="0" dirty="0">
                <a:solidFill>
                  <a:srgbClr val="353334"/>
                </a:solidFill>
                <a:latin typeface="Arial"/>
                <a:cs typeface="Arial"/>
              </a:rPr>
              <a:t>maximum</a:t>
            </a:r>
            <a:r>
              <a:rPr sz="800" spc="2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800" spc="0" dirty="0">
                <a:solidFill>
                  <a:srgbClr val="353334"/>
                </a:solidFill>
                <a:latin typeface="Arial"/>
                <a:cs typeface="Arial"/>
              </a:rPr>
              <a:t>benefit</a:t>
            </a:r>
            <a:r>
              <a:rPr sz="800" spc="2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800" spc="0" dirty="0">
                <a:solidFill>
                  <a:srgbClr val="353334"/>
                </a:solidFill>
                <a:latin typeface="Arial"/>
                <a:cs typeface="Arial"/>
              </a:rPr>
              <a:t>levels</a:t>
            </a:r>
            <a:r>
              <a:rPr sz="800" spc="2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800" spc="0" dirty="0">
                <a:solidFill>
                  <a:srgbClr val="353334"/>
                </a:solidFill>
                <a:latin typeface="Arial"/>
                <a:cs typeface="Arial"/>
              </a:rPr>
              <a:t>and</a:t>
            </a:r>
            <a:r>
              <a:rPr sz="800" spc="2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800" spc="0" dirty="0">
                <a:solidFill>
                  <a:srgbClr val="353334"/>
                </a:solidFill>
                <a:latin typeface="Arial"/>
                <a:cs typeface="Arial"/>
              </a:rPr>
              <a:t>restrictions</a:t>
            </a:r>
            <a:r>
              <a:rPr sz="800" spc="2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800" spc="0" dirty="0">
                <a:solidFill>
                  <a:srgbClr val="353334"/>
                </a:solidFill>
                <a:latin typeface="Arial"/>
                <a:cs typeface="Arial"/>
              </a:rPr>
              <a:t>on</a:t>
            </a:r>
            <a:r>
              <a:rPr sz="800" spc="2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800" spc="0" dirty="0">
                <a:solidFill>
                  <a:srgbClr val="353334"/>
                </a:solidFill>
                <a:latin typeface="Arial"/>
                <a:cs typeface="Arial"/>
              </a:rPr>
              <a:t>benefits.</a:t>
            </a:r>
            <a:r>
              <a:rPr sz="800" spc="2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800" spc="0" dirty="0">
                <a:solidFill>
                  <a:srgbClr val="353334"/>
                </a:solidFill>
                <a:latin typeface="Arial"/>
                <a:cs typeface="Arial"/>
              </a:rPr>
              <a:t>These</a:t>
            </a:r>
            <a:r>
              <a:rPr sz="800" spc="2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800" spc="0" dirty="0">
                <a:solidFill>
                  <a:srgbClr val="353334"/>
                </a:solidFill>
                <a:latin typeface="Arial"/>
                <a:cs typeface="Arial"/>
              </a:rPr>
              <a:t>documents</a:t>
            </a:r>
            <a:r>
              <a:rPr sz="800" spc="2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800" spc="0" dirty="0">
                <a:solidFill>
                  <a:srgbClr val="353334"/>
                </a:solidFill>
                <a:latin typeface="Arial"/>
                <a:cs typeface="Arial"/>
              </a:rPr>
              <a:t>govern</a:t>
            </a:r>
            <a:r>
              <a:rPr sz="800" spc="2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800" spc="0" dirty="0">
                <a:solidFill>
                  <a:srgbClr val="353334"/>
                </a:solidFill>
                <a:latin typeface="Arial"/>
                <a:cs typeface="Arial"/>
              </a:rPr>
              <a:t>your</a:t>
            </a:r>
            <a:r>
              <a:rPr sz="800" spc="2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800" spc="0" dirty="0">
                <a:solidFill>
                  <a:srgbClr val="353334"/>
                </a:solidFill>
                <a:latin typeface="Arial"/>
                <a:cs typeface="Arial"/>
              </a:rPr>
              <a:t>benefits</a:t>
            </a:r>
            <a:r>
              <a:rPr sz="800" spc="2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800" spc="0" dirty="0">
                <a:solidFill>
                  <a:srgbClr val="353334"/>
                </a:solidFill>
                <a:latin typeface="Arial"/>
                <a:cs typeface="Arial"/>
              </a:rPr>
              <a:t>program.</a:t>
            </a:r>
            <a:r>
              <a:rPr sz="800" spc="2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800" spc="0" dirty="0">
                <a:solidFill>
                  <a:srgbClr val="353334"/>
                </a:solidFill>
                <a:latin typeface="Arial"/>
                <a:cs typeface="Arial"/>
              </a:rPr>
              <a:t>If</a:t>
            </a:r>
            <a:r>
              <a:rPr sz="800" spc="2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800" spc="0" dirty="0">
                <a:solidFill>
                  <a:srgbClr val="353334"/>
                </a:solidFill>
                <a:latin typeface="Arial"/>
                <a:cs typeface="Arial"/>
              </a:rPr>
              <a:t>there</a:t>
            </a:r>
            <a:r>
              <a:rPr sz="800" spc="2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800" spc="0" dirty="0">
                <a:solidFill>
                  <a:srgbClr val="353334"/>
                </a:solidFill>
                <a:latin typeface="Arial"/>
                <a:cs typeface="Arial"/>
              </a:rPr>
              <a:t>is</a:t>
            </a:r>
            <a:r>
              <a:rPr sz="800" spc="2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800" spc="0" dirty="0">
                <a:solidFill>
                  <a:srgbClr val="353334"/>
                </a:solidFill>
                <a:latin typeface="Arial"/>
                <a:cs typeface="Arial"/>
              </a:rPr>
              <a:t>any</a:t>
            </a:r>
            <a:r>
              <a:rPr sz="800" spc="2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800" spc="0" dirty="0">
                <a:solidFill>
                  <a:srgbClr val="353334"/>
                </a:solidFill>
                <a:latin typeface="Arial"/>
                <a:cs typeface="Arial"/>
              </a:rPr>
              <a:t>conflict,</a:t>
            </a:r>
            <a:r>
              <a:rPr sz="800" spc="2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800" spc="0" dirty="0">
                <a:solidFill>
                  <a:srgbClr val="353334"/>
                </a:solidFill>
                <a:latin typeface="Arial"/>
                <a:cs typeface="Arial"/>
              </a:rPr>
              <a:t>the</a:t>
            </a:r>
            <a:r>
              <a:rPr sz="800" spc="2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800" spc="0" dirty="0">
                <a:solidFill>
                  <a:srgbClr val="353334"/>
                </a:solidFill>
                <a:latin typeface="Arial"/>
                <a:cs typeface="Arial"/>
              </a:rPr>
              <a:t>official</a:t>
            </a:r>
            <a:r>
              <a:rPr sz="800" spc="2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800" spc="0" dirty="0">
                <a:solidFill>
                  <a:srgbClr val="353334"/>
                </a:solidFill>
                <a:latin typeface="Arial"/>
                <a:cs typeface="Arial"/>
              </a:rPr>
              <a:t>documents</a:t>
            </a:r>
            <a:r>
              <a:rPr sz="800" spc="2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800" spc="0" dirty="0">
                <a:solidFill>
                  <a:srgbClr val="353334"/>
                </a:solidFill>
                <a:latin typeface="Arial"/>
                <a:cs typeface="Arial"/>
              </a:rPr>
              <a:t>prevail.</a:t>
            </a:r>
            <a:r>
              <a:rPr sz="800" spc="2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800" spc="0" dirty="0">
                <a:solidFill>
                  <a:srgbClr val="353334"/>
                </a:solidFill>
                <a:latin typeface="Arial"/>
                <a:cs typeface="Arial"/>
              </a:rPr>
              <a:t>These</a:t>
            </a:r>
            <a:r>
              <a:rPr sz="800" spc="2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800" spc="0" dirty="0">
                <a:solidFill>
                  <a:srgbClr val="353334"/>
                </a:solidFill>
                <a:latin typeface="Arial"/>
                <a:cs typeface="Arial"/>
              </a:rPr>
              <a:t>documents</a:t>
            </a:r>
            <a:r>
              <a:rPr sz="800" spc="2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800" spc="0" dirty="0">
                <a:solidFill>
                  <a:srgbClr val="353334"/>
                </a:solidFill>
                <a:latin typeface="Arial"/>
                <a:cs typeface="Arial"/>
              </a:rPr>
              <a:t>are</a:t>
            </a:r>
            <a:r>
              <a:rPr sz="800" spc="2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800" spc="0" dirty="0">
                <a:solidFill>
                  <a:srgbClr val="353334"/>
                </a:solidFill>
                <a:latin typeface="Arial"/>
                <a:cs typeface="Arial"/>
              </a:rPr>
              <a:t>available</a:t>
            </a:r>
            <a:r>
              <a:rPr sz="800" spc="2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800" spc="0" dirty="0">
                <a:solidFill>
                  <a:srgbClr val="353334"/>
                </a:solidFill>
                <a:latin typeface="Arial"/>
                <a:cs typeface="Arial"/>
              </a:rPr>
              <a:t>upon</a:t>
            </a:r>
            <a:r>
              <a:rPr sz="800" spc="2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800" spc="0" dirty="0">
                <a:solidFill>
                  <a:srgbClr val="353334"/>
                </a:solidFill>
                <a:latin typeface="Arial"/>
                <a:cs typeface="Arial"/>
              </a:rPr>
              <a:t>request</a:t>
            </a:r>
            <a:r>
              <a:rPr sz="800" spc="2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800" spc="0" dirty="0">
                <a:solidFill>
                  <a:srgbClr val="353334"/>
                </a:solidFill>
                <a:latin typeface="Arial"/>
                <a:cs typeface="Arial"/>
              </a:rPr>
              <a:t>through</a:t>
            </a:r>
            <a:r>
              <a:rPr sz="800" spc="2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800" spc="0" dirty="0">
                <a:solidFill>
                  <a:srgbClr val="353334"/>
                </a:solidFill>
                <a:latin typeface="Arial"/>
                <a:cs typeface="Arial"/>
              </a:rPr>
              <a:t>the</a:t>
            </a:r>
            <a:r>
              <a:rPr sz="800" spc="2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800" spc="0" dirty="0">
                <a:solidFill>
                  <a:srgbClr val="353334"/>
                </a:solidFill>
                <a:latin typeface="Arial"/>
                <a:cs typeface="Arial"/>
              </a:rPr>
              <a:t>Human</a:t>
            </a:r>
            <a:r>
              <a:rPr sz="800" spc="2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800" spc="0" dirty="0">
                <a:solidFill>
                  <a:srgbClr val="353334"/>
                </a:solidFill>
                <a:latin typeface="Arial"/>
                <a:cs typeface="Arial"/>
              </a:rPr>
              <a:t>Resources</a:t>
            </a:r>
            <a:r>
              <a:rPr sz="800" spc="2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800" spc="0" dirty="0">
                <a:solidFill>
                  <a:srgbClr val="353334"/>
                </a:solidFill>
                <a:latin typeface="Arial"/>
                <a:cs typeface="Arial"/>
              </a:rPr>
              <a:t>Department.</a:t>
            </a:r>
            <a:r>
              <a:rPr sz="800" spc="2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800" spc="0" dirty="0">
                <a:solidFill>
                  <a:srgbClr val="353334"/>
                </a:solidFill>
                <a:latin typeface="Arial"/>
                <a:cs typeface="Arial"/>
              </a:rPr>
              <a:t>Information</a:t>
            </a:r>
            <a:r>
              <a:rPr sz="800" spc="2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800" spc="0" dirty="0">
                <a:solidFill>
                  <a:srgbClr val="353334"/>
                </a:solidFill>
                <a:latin typeface="Arial"/>
                <a:cs typeface="Arial"/>
              </a:rPr>
              <a:t>provided</a:t>
            </a:r>
            <a:r>
              <a:rPr sz="800" spc="2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800" spc="0" dirty="0">
                <a:solidFill>
                  <a:srgbClr val="353334"/>
                </a:solidFill>
                <a:latin typeface="Arial"/>
                <a:cs typeface="Arial"/>
              </a:rPr>
              <a:t>in</a:t>
            </a:r>
            <a:r>
              <a:rPr sz="800" spc="2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800" spc="0" dirty="0">
                <a:solidFill>
                  <a:srgbClr val="353334"/>
                </a:solidFill>
                <a:latin typeface="Arial"/>
                <a:cs typeface="Arial"/>
              </a:rPr>
              <a:t>this</a:t>
            </a:r>
            <a:r>
              <a:rPr sz="800" spc="2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800" spc="0" dirty="0">
                <a:solidFill>
                  <a:srgbClr val="353334"/>
                </a:solidFill>
                <a:latin typeface="Arial"/>
                <a:cs typeface="Arial"/>
              </a:rPr>
              <a:t>brochure</a:t>
            </a:r>
            <a:r>
              <a:rPr sz="800" spc="2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800" spc="0" dirty="0">
                <a:solidFill>
                  <a:srgbClr val="353334"/>
                </a:solidFill>
                <a:latin typeface="Arial"/>
                <a:cs typeface="Arial"/>
              </a:rPr>
              <a:t>is</a:t>
            </a:r>
            <a:r>
              <a:rPr sz="800" spc="2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800" spc="0" dirty="0">
                <a:solidFill>
                  <a:srgbClr val="353334"/>
                </a:solidFill>
                <a:latin typeface="Arial"/>
                <a:cs typeface="Arial"/>
              </a:rPr>
              <a:t>not</a:t>
            </a:r>
            <a:r>
              <a:rPr sz="800" spc="2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800" spc="0" dirty="0">
                <a:solidFill>
                  <a:srgbClr val="353334"/>
                </a:solidFill>
                <a:latin typeface="Arial"/>
                <a:cs typeface="Arial"/>
              </a:rPr>
              <a:t>a</a:t>
            </a:r>
            <a:r>
              <a:rPr sz="800" spc="2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800" spc="0" dirty="0">
                <a:solidFill>
                  <a:srgbClr val="353334"/>
                </a:solidFill>
                <a:latin typeface="Arial"/>
                <a:cs typeface="Arial"/>
              </a:rPr>
              <a:t>guarantee</a:t>
            </a:r>
            <a:r>
              <a:rPr sz="800" spc="2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800" spc="0" dirty="0">
                <a:solidFill>
                  <a:srgbClr val="353334"/>
                </a:solidFill>
                <a:latin typeface="Arial"/>
                <a:cs typeface="Arial"/>
              </a:rPr>
              <a:t>of</a:t>
            </a:r>
            <a:r>
              <a:rPr sz="800" spc="2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800" spc="0" dirty="0">
                <a:solidFill>
                  <a:srgbClr val="353334"/>
                </a:solidFill>
                <a:latin typeface="Arial"/>
                <a:cs typeface="Arial"/>
              </a:rPr>
              <a:t>benefits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/>
          <p:nvPr/>
        </p:nvSpPr>
        <p:spPr>
          <a:xfrm>
            <a:off x="457200" y="464820"/>
            <a:ext cx="6923532" cy="486155"/>
          </a:xfrm>
          <a:custGeom>
            <a:avLst/>
            <a:gdLst/>
            <a:ahLst/>
            <a:cxnLst/>
            <a:rect l="l" t="t" r="r" b="b"/>
            <a:pathLst>
              <a:path w="6923532" h="486155">
                <a:moveTo>
                  <a:pt x="187451" y="0"/>
                </a:moveTo>
                <a:lnTo>
                  <a:pt x="172063" y="620"/>
                </a:lnTo>
                <a:lnTo>
                  <a:pt x="157020" y="2449"/>
                </a:lnTo>
                <a:lnTo>
                  <a:pt x="114442" y="14692"/>
                </a:lnTo>
                <a:lnTo>
                  <a:pt x="76699" y="36039"/>
                </a:lnTo>
                <a:lnTo>
                  <a:pt x="45087" y="65163"/>
                </a:lnTo>
                <a:lnTo>
                  <a:pt x="20903" y="100737"/>
                </a:lnTo>
                <a:lnTo>
                  <a:pt x="5441" y="141435"/>
                </a:lnTo>
                <a:lnTo>
                  <a:pt x="0" y="185927"/>
                </a:lnTo>
                <a:lnTo>
                  <a:pt x="0" y="486155"/>
                </a:lnTo>
                <a:lnTo>
                  <a:pt x="6736080" y="486155"/>
                </a:lnTo>
                <a:lnTo>
                  <a:pt x="6751468" y="485535"/>
                </a:lnTo>
                <a:lnTo>
                  <a:pt x="6795369" y="476609"/>
                </a:lnTo>
                <a:lnTo>
                  <a:pt x="6834868" y="458096"/>
                </a:lnTo>
                <a:lnTo>
                  <a:pt x="6868668" y="431292"/>
                </a:lnTo>
                <a:lnTo>
                  <a:pt x="6895472" y="397492"/>
                </a:lnTo>
                <a:lnTo>
                  <a:pt x="6913985" y="357993"/>
                </a:lnTo>
                <a:lnTo>
                  <a:pt x="6922911" y="314092"/>
                </a:lnTo>
                <a:lnTo>
                  <a:pt x="6923532" y="298703"/>
                </a:lnTo>
                <a:lnTo>
                  <a:pt x="6923532" y="0"/>
                </a:lnTo>
                <a:lnTo>
                  <a:pt x="187451" y="0"/>
                </a:lnTo>
                <a:close/>
              </a:path>
            </a:pathLst>
          </a:custGeom>
          <a:solidFill>
            <a:srgbClr val="26405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57200" y="464820"/>
            <a:ext cx="608076" cy="486155"/>
          </a:xfrm>
          <a:custGeom>
            <a:avLst/>
            <a:gdLst/>
            <a:ahLst/>
            <a:cxnLst/>
            <a:rect l="l" t="t" r="r" b="b"/>
            <a:pathLst>
              <a:path w="608076" h="486155">
                <a:moveTo>
                  <a:pt x="158495" y="0"/>
                </a:moveTo>
                <a:lnTo>
                  <a:pt x="148869" y="325"/>
                </a:lnTo>
                <a:lnTo>
                  <a:pt x="135281" y="1909"/>
                </a:lnTo>
                <a:lnTo>
                  <a:pt x="109206" y="8817"/>
                </a:lnTo>
                <a:lnTo>
                  <a:pt x="84942" y="20340"/>
                </a:lnTo>
                <a:lnTo>
                  <a:pt x="62905" y="36029"/>
                </a:lnTo>
                <a:lnTo>
                  <a:pt x="43508" y="55437"/>
                </a:lnTo>
                <a:lnTo>
                  <a:pt x="27165" y="78115"/>
                </a:lnTo>
                <a:lnTo>
                  <a:pt x="14291" y="103617"/>
                </a:lnTo>
                <a:lnTo>
                  <a:pt x="5300" y="131494"/>
                </a:lnTo>
                <a:lnTo>
                  <a:pt x="606" y="161298"/>
                </a:lnTo>
                <a:lnTo>
                  <a:pt x="0" y="176783"/>
                </a:lnTo>
                <a:lnTo>
                  <a:pt x="0" y="484631"/>
                </a:lnTo>
                <a:lnTo>
                  <a:pt x="457200" y="486155"/>
                </a:lnTo>
                <a:lnTo>
                  <a:pt x="500351" y="486141"/>
                </a:lnTo>
                <a:lnTo>
                  <a:pt x="528109" y="486038"/>
                </a:lnTo>
                <a:lnTo>
                  <a:pt x="550416" y="485754"/>
                </a:lnTo>
                <a:lnTo>
                  <a:pt x="578711" y="485199"/>
                </a:lnTo>
                <a:lnTo>
                  <a:pt x="591451" y="484937"/>
                </a:lnTo>
                <a:lnTo>
                  <a:pt x="606551" y="484631"/>
                </a:lnTo>
                <a:lnTo>
                  <a:pt x="606356" y="458695"/>
                </a:lnTo>
                <a:lnTo>
                  <a:pt x="606224" y="433000"/>
                </a:lnTo>
                <a:lnTo>
                  <a:pt x="606149" y="407536"/>
                </a:lnTo>
                <a:lnTo>
                  <a:pt x="606125" y="382292"/>
                </a:lnTo>
                <a:lnTo>
                  <a:pt x="606147" y="357258"/>
                </a:lnTo>
                <a:lnTo>
                  <a:pt x="606209" y="332425"/>
                </a:lnTo>
                <a:lnTo>
                  <a:pt x="606305" y="307781"/>
                </a:lnTo>
                <a:lnTo>
                  <a:pt x="606430" y="283317"/>
                </a:lnTo>
                <a:lnTo>
                  <a:pt x="606577" y="259022"/>
                </a:lnTo>
                <a:lnTo>
                  <a:pt x="606742" y="234886"/>
                </a:lnTo>
                <a:lnTo>
                  <a:pt x="606918" y="210898"/>
                </a:lnTo>
                <a:lnTo>
                  <a:pt x="607100" y="187049"/>
                </a:lnTo>
                <a:lnTo>
                  <a:pt x="607282" y="163328"/>
                </a:lnTo>
                <a:lnTo>
                  <a:pt x="607458" y="139724"/>
                </a:lnTo>
                <a:lnTo>
                  <a:pt x="607623" y="116228"/>
                </a:lnTo>
                <a:lnTo>
                  <a:pt x="607771" y="92829"/>
                </a:lnTo>
                <a:lnTo>
                  <a:pt x="607895" y="69517"/>
                </a:lnTo>
                <a:lnTo>
                  <a:pt x="607992" y="46282"/>
                </a:lnTo>
                <a:lnTo>
                  <a:pt x="608054" y="23113"/>
                </a:lnTo>
                <a:lnTo>
                  <a:pt x="608076" y="0"/>
                </a:lnTo>
                <a:lnTo>
                  <a:pt x="158495" y="0"/>
                </a:lnTo>
                <a:close/>
              </a:path>
            </a:pathLst>
          </a:custGeom>
          <a:solidFill>
            <a:srgbClr val="2A9FA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57200" y="3325368"/>
            <a:ext cx="1752600" cy="36865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57200" y="7449311"/>
            <a:ext cx="3983736" cy="210921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250695" y="632336"/>
            <a:ext cx="1756134" cy="203707"/>
          </a:xfrm>
          <a:prstGeom prst="rect">
            <a:avLst/>
          </a:prstGeom>
        </p:spPr>
        <p:txBody>
          <a:bodyPr wrap="square" lIns="0" tIns="9556" rIns="0" bIns="0" rtlCol="0">
            <a:noAutofit/>
          </a:bodyPr>
          <a:lstStyle/>
          <a:p>
            <a:pPr marL="12700">
              <a:lnSpc>
                <a:spcPts val="1505"/>
              </a:lnSpc>
            </a:pPr>
            <a:r>
              <a:rPr sz="1400" spc="0" dirty="0">
                <a:solidFill>
                  <a:srgbClr val="FFFFFF"/>
                </a:solidFill>
                <a:latin typeface="Calibri"/>
                <a:cs typeface="Calibri"/>
              </a:rPr>
              <a:t>Open</a:t>
            </a:r>
            <a:r>
              <a:rPr sz="1400" spc="-3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0" dirty="0">
                <a:solidFill>
                  <a:srgbClr val="FFFFFF"/>
                </a:solidFill>
                <a:latin typeface="Calibri"/>
                <a:cs typeface="Calibri"/>
              </a:rPr>
              <a:t>Enrollment</a:t>
            </a:r>
            <a:r>
              <a:rPr sz="1400" spc="-3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0" dirty="0">
                <a:solidFill>
                  <a:srgbClr val="FFFFFF"/>
                </a:solidFill>
                <a:latin typeface="Calibri"/>
                <a:cs typeface="Calibri"/>
              </a:rPr>
              <a:t>Guide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31011" y="651767"/>
            <a:ext cx="125354" cy="177799"/>
          </a:xfrm>
          <a:prstGeom prst="rect">
            <a:avLst/>
          </a:prstGeom>
        </p:spPr>
        <p:txBody>
          <a:bodyPr wrap="square" lIns="0" tIns="8255" rIns="0" bIns="0" rtlCol="0">
            <a:noAutofit/>
          </a:bodyPr>
          <a:lstStyle/>
          <a:p>
            <a:pPr marL="12700">
              <a:lnSpc>
                <a:spcPts val="1300"/>
              </a:lnSpc>
            </a:pP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44375" y="1163339"/>
            <a:ext cx="6851598" cy="1359000"/>
          </a:xfrm>
          <a:prstGeom prst="rect">
            <a:avLst/>
          </a:prstGeom>
        </p:spPr>
        <p:txBody>
          <a:bodyPr wrap="square" lIns="0" tIns="13652" rIns="0" bIns="0" rtlCol="0">
            <a:noAutofit/>
          </a:bodyPr>
          <a:lstStyle/>
          <a:p>
            <a:pPr marL="12700" marR="9205">
              <a:lnSpc>
                <a:spcPts val="2150"/>
              </a:lnSpc>
            </a:pPr>
            <a:r>
              <a:rPr sz="2000" spc="1" dirty="0">
                <a:solidFill>
                  <a:srgbClr val="264052"/>
                </a:solidFill>
                <a:latin typeface="Arial"/>
                <a:cs typeface="Arial"/>
              </a:rPr>
              <a:t>A</a:t>
            </a:r>
            <a:r>
              <a:rPr sz="2000" spc="52" dirty="0">
                <a:solidFill>
                  <a:srgbClr val="264052"/>
                </a:solidFill>
                <a:latin typeface="Times New Roman"/>
                <a:cs typeface="Times New Roman"/>
              </a:rPr>
              <a:t> </a:t>
            </a:r>
            <a:r>
              <a:rPr sz="2000" spc="1" dirty="0">
                <a:solidFill>
                  <a:srgbClr val="264052"/>
                </a:solidFill>
                <a:latin typeface="Arial"/>
                <a:cs typeface="Arial"/>
              </a:rPr>
              <a:t>Message</a:t>
            </a:r>
            <a:r>
              <a:rPr sz="2000" spc="52" dirty="0">
                <a:solidFill>
                  <a:srgbClr val="264052"/>
                </a:solidFill>
                <a:latin typeface="Times New Roman"/>
                <a:cs typeface="Times New Roman"/>
              </a:rPr>
              <a:t> </a:t>
            </a:r>
            <a:r>
              <a:rPr sz="2000" spc="1" dirty="0">
                <a:solidFill>
                  <a:srgbClr val="264052"/>
                </a:solidFill>
                <a:latin typeface="Arial"/>
                <a:cs typeface="Arial"/>
              </a:rPr>
              <a:t>to</a:t>
            </a:r>
            <a:r>
              <a:rPr sz="2000" spc="52" dirty="0">
                <a:solidFill>
                  <a:srgbClr val="264052"/>
                </a:solidFill>
                <a:latin typeface="Times New Roman"/>
                <a:cs typeface="Times New Roman"/>
              </a:rPr>
              <a:t> </a:t>
            </a:r>
            <a:r>
              <a:rPr sz="2000" spc="1" dirty="0">
                <a:solidFill>
                  <a:srgbClr val="264052"/>
                </a:solidFill>
                <a:latin typeface="Arial"/>
                <a:cs typeface="Arial"/>
              </a:rPr>
              <a:t>Our</a:t>
            </a:r>
            <a:r>
              <a:rPr sz="2000" spc="52" dirty="0">
                <a:solidFill>
                  <a:srgbClr val="264052"/>
                </a:solidFill>
                <a:latin typeface="Times New Roman"/>
                <a:cs typeface="Times New Roman"/>
              </a:rPr>
              <a:t> </a:t>
            </a:r>
            <a:r>
              <a:rPr sz="2000" spc="1" dirty="0">
                <a:solidFill>
                  <a:srgbClr val="264052"/>
                </a:solidFill>
                <a:latin typeface="Arial"/>
                <a:cs typeface="Arial"/>
              </a:rPr>
              <a:t>Employees</a:t>
            </a:r>
            <a:endParaRPr sz="2000">
              <a:latin typeface="Arial"/>
              <a:cs typeface="Arial"/>
            </a:endParaRPr>
          </a:p>
          <a:p>
            <a:pPr marL="12824" marR="9205">
              <a:lnSpc>
                <a:spcPct val="95825"/>
              </a:lnSpc>
              <a:spcBef>
                <a:spcPts val="487"/>
              </a:spcBef>
            </a:pPr>
            <a:r>
              <a:rPr sz="1600" spc="2" dirty="0">
                <a:solidFill>
                  <a:srgbClr val="851E69"/>
                </a:solidFill>
                <a:latin typeface="Arial"/>
                <a:cs typeface="Arial"/>
              </a:rPr>
              <a:t>The</a:t>
            </a:r>
            <a:r>
              <a:rPr sz="1600" spc="3" dirty="0">
                <a:solidFill>
                  <a:srgbClr val="851E69"/>
                </a:solidFill>
                <a:latin typeface="Times New Roman"/>
                <a:cs typeface="Times New Roman"/>
              </a:rPr>
              <a:t> </a:t>
            </a:r>
            <a:r>
              <a:rPr sz="1600" spc="2" dirty="0">
                <a:solidFill>
                  <a:srgbClr val="851E69"/>
                </a:solidFill>
                <a:latin typeface="Arial"/>
                <a:cs typeface="Arial"/>
              </a:rPr>
              <a:t>Benefits</a:t>
            </a:r>
            <a:r>
              <a:rPr sz="1600" spc="3" dirty="0">
                <a:solidFill>
                  <a:srgbClr val="851E69"/>
                </a:solidFill>
                <a:latin typeface="Times New Roman"/>
                <a:cs typeface="Times New Roman"/>
              </a:rPr>
              <a:t> </a:t>
            </a:r>
            <a:r>
              <a:rPr sz="1600" spc="2" dirty="0">
                <a:solidFill>
                  <a:srgbClr val="851E69"/>
                </a:solidFill>
                <a:latin typeface="Arial"/>
                <a:cs typeface="Arial"/>
              </a:rPr>
              <a:t>Open</a:t>
            </a:r>
            <a:r>
              <a:rPr sz="1600" spc="3" dirty="0">
                <a:solidFill>
                  <a:srgbClr val="851E69"/>
                </a:solidFill>
                <a:latin typeface="Times New Roman"/>
                <a:cs typeface="Times New Roman"/>
              </a:rPr>
              <a:t> </a:t>
            </a:r>
            <a:r>
              <a:rPr sz="1600" spc="2" dirty="0">
                <a:solidFill>
                  <a:srgbClr val="851E69"/>
                </a:solidFill>
                <a:latin typeface="Arial"/>
                <a:cs typeface="Arial"/>
              </a:rPr>
              <a:t>Enrollment</a:t>
            </a:r>
            <a:r>
              <a:rPr sz="1600" spc="3" dirty="0">
                <a:solidFill>
                  <a:srgbClr val="851E69"/>
                </a:solidFill>
                <a:latin typeface="Times New Roman"/>
                <a:cs typeface="Times New Roman"/>
              </a:rPr>
              <a:t> </a:t>
            </a:r>
            <a:r>
              <a:rPr sz="1600" spc="2" dirty="0">
                <a:solidFill>
                  <a:srgbClr val="851E69"/>
                </a:solidFill>
                <a:latin typeface="Arial"/>
                <a:cs typeface="Arial"/>
              </a:rPr>
              <a:t>Period</a:t>
            </a:r>
            <a:r>
              <a:rPr sz="1600" spc="3" dirty="0">
                <a:solidFill>
                  <a:srgbClr val="851E69"/>
                </a:solidFill>
                <a:latin typeface="Times New Roman"/>
                <a:cs typeface="Times New Roman"/>
              </a:rPr>
              <a:t> </a:t>
            </a:r>
            <a:r>
              <a:rPr sz="1600" spc="2" dirty="0">
                <a:solidFill>
                  <a:srgbClr val="851E69"/>
                </a:solidFill>
                <a:latin typeface="Arial"/>
                <a:cs typeface="Arial"/>
              </a:rPr>
              <a:t>Is</a:t>
            </a:r>
            <a:r>
              <a:rPr sz="1600" spc="3" dirty="0">
                <a:solidFill>
                  <a:srgbClr val="851E69"/>
                </a:solidFill>
                <a:latin typeface="Times New Roman"/>
                <a:cs typeface="Times New Roman"/>
              </a:rPr>
              <a:t> </a:t>
            </a:r>
            <a:r>
              <a:rPr sz="1600" spc="2" dirty="0">
                <a:solidFill>
                  <a:srgbClr val="851E69"/>
                </a:solidFill>
                <a:latin typeface="Arial"/>
                <a:cs typeface="Arial"/>
              </a:rPr>
              <a:t>Here!</a:t>
            </a:r>
            <a:endParaRPr sz="1600">
              <a:latin typeface="Arial"/>
              <a:cs typeface="Arial"/>
            </a:endParaRPr>
          </a:p>
          <a:p>
            <a:pPr marL="12825" marR="83708" indent="-63">
              <a:lnSpc>
                <a:spcPct val="96016"/>
              </a:lnSpc>
              <a:spcBef>
                <a:spcPts val="295"/>
              </a:spcBef>
            </a:pPr>
            <a:r>
              <a:rPr sz="1000" spc="2" dirty="0">
                <a:latin typeface="Arial"/>
                <a:cs typeface="Arial"/>
              </a:rPr>
              <a:t>As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healthcare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costs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continue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to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rise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due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to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inflation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and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increased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government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regulation,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the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cost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to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provide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healthcare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coverage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has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also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increased.</a:t>
            </a:r>
            <a:r>
              <a:rPr sz="1000" spc="3" dirty="0">
                <a:latin typeface="Times New Roman"/>
                <a:cs typeface="Times New Roman"/>
              </a:rPr>
              <a:t>  </a:t>
            </a:r>
            <a:r>
              <a:rPr sz="1000" spc="2" dirty="0">
                <a:latin typeface="Arial"/>
                <a:cs typeface="Arial"/>
              </a:rPr>
              <a:t>Additionally,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Kenyon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College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has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seen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an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increase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in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the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occurrence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as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well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as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the</a:t>
            </a:r>
            <a:endParaRPr sz="1000">
              <a:latin typeface="Arial"/>
              <a:cs typeface="Arial"/>
            </a:endParaRPr>
          </a:p>
          <a:p>
            <a:pPr marL="12825" indent="-12">
              <a:lnSpc>
                <a:spcPts val="1150"/>
              </a:lnSpc>
              <a:spcBef>
                <a:spcPts val="62"/>
              </a:spcBef>
            </a:pPr>
            <a:r>
              <a:rPr sz="1000" spc="1" dirty="0">
                <a:latin typeface="Arial"/>
                <a:cs typeface="Arial"/>
              </a:rPr>
              <a:t>severity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of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claims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of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healthcare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costs.</a:t>
            </a:r>
            <a:r>
              <a:rPr sz="1000" spc="6" dirty="0">
                <a:latin typeface="Times New Roman"/>
                <a:cs typeface="Times New Roman"/>
              </a:rPr>
              <a:t>  </a:t>
            </a:r>
            <a:r>
              <a:rPr sz="1000" spc="1" dirty="0">
                <a:latin typeface="Arial"/>
                <a:cs typeface="Arial"/>
              </a:rPr>
              <a:t>This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has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been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a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common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scenario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across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the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market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as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costs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increase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in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an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effort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to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keep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pace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with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healthcare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trends.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Kenyon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College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is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committed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to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providing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a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comprehensive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benefits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package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to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its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employees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for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the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following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year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and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has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made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the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following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changes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to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its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2023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offerings.</a:t>
            </a:r>
            <a:endParaRPr sz="1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4499" y="2628742"/>
            <a:ext cx="2609104" cy="228091"/>
          </a:xfrm>
          <a:prstGeom prst="rect">
            <a:avLst/>
          </a:prstGeom>
        </p:spPr>
        <p:txBody>
          <a:bodyPr wrap="square" lIns="0" tIns="10985" rIns="0" bIns="0" rtlCol="0">
            <a:noAutofit/>
          </a:bodyPr>
          <a:lstStyle/>
          <a:p>
            <a:pPr marL="12700">
              <a:lnSpc>
                <a:spcPts val="1730"/>
              </a:lnSpc>
            </a:pPr>
            <a:r>
              <a:rPr sz="1600" spc="1" dirty="0">
                <a:solidFill>
                  <a:srgbClr val="851E69"/>
                </a:solidFill>
                <a:latin typeface="Arial"/>
                <a:cs typeface="Arial"/>
              </a:rPr>
              <a:t>2023</a:t>
            </a:r>
            <a:r>
              <a:rPr sz="1600" spc="5" dirty="0">
                <a:solidFill>
                  <a:srgbClr val="851E69"/>
                </a:solidFill>
                <a:latin typeface="Times New Roman"/>
                <a:cs typeface="Times New Roman"/>
              </a:rPr>
              <a:t> </a:t>
            </a:r>
            <a:r>
              <a:rPr sz="1600" spc="1" dirty="0">
                <a:solidFill>
                  <a:srgbClr val="851E69"/>
                </a:solidFill>
                <a:latin typeface="Arial"/>
                <a:cs typeface="Arial"/>
              </a:rPr>
              <a:t>Benefit</a:t>
            </a:r>
            <a:r>
              <a:rPr sz="1600" spc="5" dirty="0">
                <a:solidFill>
                  <a:srgbClr val="851E69"/>
                </a:solidFill>
                <a:latin typeface="Times New Roman"/>
                <a:cs typeface="Times New Roman"/>
              </a:rPr>
              <a:t> </a:t>
            </a:r>
            <a:r>
              <a:rPr sz="1600" spc="1" dirty="0">
                <a:solidFill>
                  <a:srgbClr val="851E69"/>
                </a:solidFill>
                <a:latin typeface="Arial"/>
                <a:cs typeface="Arial"/>
              </a:rPr>
              <a:t>Plan</a:t>
            </a:r>
            <a:r>
              <a:rPr sz="1600" spc="5" dirty="0">
                <a:solidFill>
                  <a:srgbClr val="851E69"/>
                </a:solidFill>
                <a:latin typeface="Times New Roman"/>
                <a:cs typeface="Times New Roman"/>
              </a:rPr>
              <a:t> </a:t>
            </a:r>
            <a:r>
              <a:rPr sz="1600" spc="1" dirty="0">
                <a:solidFill>
                  <a:srgbClr val="851E69"/>
                </a:solidFill>
                <a:latin typeface="Arial"/>
                <a:cs typeface="Arial"/>
              </a:rPr>
              <a:t>Highlights</a:t>
            </a:r>
            <a:endParaRPr sz="1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4499" y="3034149"/>
            <a:ext cx="6581174" cy="154179"/>
          </a:xfrm>
          <a:prstGeom prst="rect">
            <a:avLst/>
          </a:prstGeom>
        </p:spPr>
        <p:txBody>
          <a:bodyPr wrap="square" lIns="0" tIns="7207" rIns="0" bIns="0" rtlCol="0">
            <a:noAutofit/>
          </a:bodyPr>
          <a:lstStyle/>
          <a:p>
            <a:pPr marL="12700">
              <a:lnSpc>
                <a:spcPts val="1135"/>
              </a:lnSpc>
            </a:pPr>
            <a:r>
              <a:rPr sz="1000" spc="1" dirty="0">
                <a:latin typeface="Arial"/>
                <a:cs typeface="Arial"/>
              </a:rPr>
              <a:t>The</a:t>
            </a:r>
            <a:r>
              <a:rPr sz="1000" spc="9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Premium</a:t>
            </a:r>
            <a:r>
              <a:rPr sz="1000" spc="9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Plan</a:t>
            </a:r>
            <a:r>
              <a:rPr sz="1000" spc="9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Medical</a:t>
            </a:r>
            <a:r>
              <a:rPr sz="1000" spc="9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and</a:t>
            </a:r>
            <a:r>
              <a:rPr sz="1000" spc="9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Rx</a:t>
            </a:r>
            <a:r>
              <a:rPr sz="1000" spc="9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Benefits</a:t>
            </a:r>
            <a:r>
              <a:rPr sz="1000" spc="9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Structure</a:t>
            </a:r>
            <a:r>
              <a:rPr sz="1000" spc="9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has</a:t>
            </a:r>
            <a:r>
              <a:rPr sz="1000" spc="9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been</a:t>
            </a:r>
            <a:r>
              <a:rPr sz="1000" spc="9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updated.</a:t>
            </a:r>
            <a:r>
              <a:rPr sz="1000" spc="9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This</a:t>
            </a:r>
            <a:r>
              <a:rPr sz="1000" spc="9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change</a:t>
            </a:r>
            <a:r>
              <a:rPr sz="1000" spc="9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will</a:t>
            </a:r>
            <a:r>
              <a:rPr sz="1000" spc="9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be</a:t>
            </a:r>
            <a:r>
              <a:rPr sz="1000" spc="9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effective</a:t>
            </a:r>
            <a:r>
              <a:rPr sz="1000" spc="9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July</a:t>
            </a:r>
            <a:r>
              <a:rPr sz="1000" spc="9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1</a:t>
            </a:r>
            <a:r>
              <a:rPr sz="975" spc="1" baseline="26758" dirty="0">
                <a:latin typeface="Arial"/>
                <a:cs typeface="Arial"/>
              </a:rPr>
              <a:t>st</a:t>
            </a:r>
            <a:r>
              <a:rPr sz="1000" spc="1" dirty="0">
                <a:latin typeface="Arial"/>
                <a:cs typeface="Arial"/>
              </a:rPr>
              <a:t>,</a:t>
            </a:r>
            <a:r>
              <a:rPr sz="1000" spc="9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2023.</a:t>
            </a:r>
            <a:endParaRPr sz="1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4504" y="7158091"/>
            <a:ext cx="6002049" cy="154179"/>
          </a:xfrm>
          <a:prstGeom prst="rect">
            <a:avLst/>
          </a:prstGeom>
        </p:spPr>
        <p:txBody>
          <a:bodyPr wrap="square" lIns="0" tIns="7207" rIns="0" bIns="0" rtlCol="0">
            <a:noAutofit/>
          </a:bodyPr>
          <a:lstStyle/>
          <a:p>
            <a:pPr marL="12700">
              <a:lnSpc>
                <a:spcPts val="1135"/>
              </a:lnSpc>
            </a:pPr>
            <a:r>
              <a:rPr sz="1000" spc="2" dirty="0">
                <a:latin typeface="Arial"/>
                <a:cs typeface="Arial"/>
              </a:rPr>
              <a:t>The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Monthly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Premium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Rates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Structure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has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also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been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updated.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This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change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will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be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effective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July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1</a:t>
            </a:r>
            <a:r>
              <a:rPr sz="975" spc="2" baseline="26758" dirty="0">
                <a:latin typeface="Arial"/>
                <a:cs typeface="Arial"/>
              </a:rPr>
              <a:t>st</a:t>
            </a:r>
            <a:r>
              <a:rPr sz="1000" spc="2" dirty="0">
                <a:latin typeface="Arial"/>
                <a:cs typeface="Arial"/>
              </a:rPr>
              <a:t>,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2023.</a:t>
            </a:r>
            <a:endParaRPr sz="10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31011" y="9570164"/>
            <a:ext cx="90520" cy="177799"/>
          </a:xfrm>
          <a:prstGeom prst="rect">
            <a:avLst/>
          </a:prstGeom>
        </p:spPr>
        <p:txBody>
          <a:bodyPr wrap="square" lIns="0" tIns="8413" rIns="0" bIns="0" rtlCol="0">
            <a:noAutofit/>
          </a:bodyPr>
          <a:lstStyle/>
          <a:p>
            <a:pPr marL="12700">
              <a:lnSpc>
                <a:spcPts val="1325"/>
              </a:lnSpc>
            </a:pPr>
            <a:r>
              <a:rPr sz="1200" dirty="0">
                <a:latin typeface="Arial"/>
                <a:cs typeface="Arial"/>
              </a:rPr>
              <a:t>.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ject 19"/>
          <p:cNvSpPr/>
          <p:nvPr/>
        </p:nvSpPr>
        <p:spPr>
          <a:xfrm>
            <a:off x="457200" y="457200"/>
            <a:ext cx="6923532" cy="487679"/>
          </a:xfrm>
          <a:custGeom>
            <a:avLst/>
            <a:gdLst/>
            <a:ahLst/>
            <a:cxnLst/>
            <a:rect l="l" t="t" r="r" b="b"/>
            <a:pathLst>
              <a:path w="6923532" h="487679">
                <a:moveTo>
                  <a:pt x="187451" y="0"/>
                </a:moveTo>
                <a:lnTo>
                  <a:pt x="172063" y="620"/>
                </a:lnTo>
                <a:lnTo>
                  <a:pt x="157020" y="2450"/>
                </a:lnTo>
                <a:lnTo>
                  <a:pt x="114442" y="14716"/>
                </a:lnTo>
                <a:lnTo>
                  <a:pt x="76699" y="36137"/>
                </a:lnTo>
                <a:lnTo>
                  <a:pt x="45087" y="65417"/>
                </a:lnTo>
                <a:lnTo>
                  <a:pt x="20903" y="101260"/>
                </a:lnTo>
                <a:lnTo>
                  <a:pt x="5441" y="142370"/>
                </a:lnTo>
                <a:lnTo>
                  <a:pt x="0" y="187451"/>
                </a:lnTo>
                <a:lnTo>
                  <a:pt x="0" y="487679"/>
                </a:lnTo>
                <a:lnTo>
                  <a:pt x="6736080" y="487679"/>
                </a:lnTo>
                <a:lnTo>
                  <a:pt x="6751468" y="487059"/>
                </a:lnTo>
                <a:lnTo>
                  <a:pt x="6795369" y="478133"/>
                </a:lnTo>
                <a:lnTo>
                  <a:pt x="6834868" y="459620"/>
                </a:lnTo>
                <a:lnTo>
                  <a:pt x="6868668" y="432816"/>
                </a:lnTo>
                <a:lnTo>
                  <a:pt x="6895472" y="399016"/>
                </a:lnTo>
                <a:lnTo>
                  <a:pt x="6913985" y="359517"/>
                </a:lnTo>
                <a:lnTo>
                  <a:pt x="6922911" y="315616"/>
                </a:lnTo>
                <a:lnTo>
                  <a:pt x="6923532" y="300227"/>
                </a:lnTo>
                <a:lnTo>
                  <a:pt x="6923532" y="0"/>
                </a:lnTo>
                <a:lnTo>
                  <a:pt x="187451" y="0"/>
                </a:lnTo>
                <a:close/>
              </a:path>
            </a:pathLst>
          </a:custGeom>
          <a:solidFill>
            <a:srgbClr val="26405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57200" y="457200"/>
            <a:ext cx="608076" cy="487679"/>
          </a:xfrm>
          <a:custGeom>
            <a:avLst/>
            <a:gdLst/>
            <a:ahLst/>
            <a:cxnLst/>
            <a:rect l="l" t="t" r="r" b="b"/>
            <a:pathLst>
              <a:path w="608076" h="487679">
                <a:moveTo>
                  <a:pt x="158495" y="0"/>
                </a:moveTo>
                <a:lnTo>
                  <a:pt x="148869" y="325"/>
                </a:lnTo>
                <a:lnTo>
                  <a:pt x="135281" y="1909"/>
                </a:lnTo>
                <a:lnTo>
                  <a:pt x="109206" y="8817"/>
                </a:lnTo>
                <a:lnTo>
                  <a:pt x="84942" y="20340"/>
                </a:lnTo>
                <a:lnTo>
                  <a:pt x="62905" y="36029"/>
                </a:lnTo>
                <a:lnTo>
                  <a:pt x="43508" y="55437"/>
                </a:lnTo>
                <a:lnTo>
                  <a:pt x="27165" y="78115"/>
                </a:lnTo>
                <a:lnTo>
                  <a:pt x="14291" y="103617"/>
                </a:lnTo>
                <a:lnTo>
                  <a:pt x="5300" y="131494"/>
                </a:lnTo>
                <a:lnTo>
                  <a:pt x="606" y="161298"/>
                </a:lnTo>
                <a:lnTo>
                  <a:pt x="0" y="176784"/>
                </a:lnTo>
                <a:lnTo>
                  <a:pt x="0" y="486155"/>
                </a:lnTo>
                <a:lnTo>
                  <a:pt x="457200" y="487679"/>
                </a:lnTo>
                <a:lnTo>
                  <a:pt x="473168" y="487660"/>
                </a:lnTo>
                <a:lnTo>
                  <a:pt x="500351" y="487506"/>
                </a:lnTo>
                <a:lnTo>
                  <a:pt x="520027" y="487243"/>
                </a:lnTo>
                <a:lnTo>
                  <a:pt x="542880" y="486761"/>
                </a:lnTo>
                <a:lnTo>
                  <a:pt x="550416" y="486604"/>
                </a:lnTo>
                <a:lnTo>
                  <a:pt x="558617" y="486461"/>
                </a:lnTo>
                <a:lnTo>
                  <a:pt x="567908" y="486337"/>
                </a:lnTo>
                <a:lnTo>
                  <a:pt x="578711" y="486241"/>
                </a:lnTo>
                <a:lnTo>
                  <a:pt x="591451" y="486178"/>
                </a:lnTo>
                <a:lnTo>
                  <a:pt x="606551" y="486155"/>
                </a:lnTo>
                <a:lnTo>
                  <a:pt x="606356" y="460219"/>
                </a:lnTo>
                <a:lnTo>
                  <a:pt x="606224" y="434522"/>
                </a:lnTo>
                <a:lnTo>
                  <a:pt x="606149" y="409054"/>
                </a:lnTo>
                <a:lnTo>
                  <a:pt x="606125" y="383804"/>
                </a:lnTo>
                <a:lnTo>
                  <a:pt x="606147" y="358759"/>
                </a:lnTo>
                <a:lnTo>
                  <a:pt x="606209" y="333908"/>
                </a:lnTo>
                <a:lnTo>
                  <a:pt x="606305" y="309240"/>
                </a:lnTo>
                <a:lnTo>
                  <a:pt x="606430" y="284744"/>
                </a:lnTo>
                <a:lnTo>
                  <a:pt x="606577" y="260407"/>
                </a:lnTo>
                <a:lnTo>
                  <a:pt x="606742" y="236220"/>
                </a:lnTo>
                <a:lnTo>
                  <a:pt x="606918" y="212169"/>
                </a:lnTo>
                <a:lnTo>
                  <a:pt x="607100" y="188244"/>
                </a:lnTo>
                <a:lnTo>
                  <a:pt x="607282" y="164433"/>
                </a:lnTo>
                <a:lnTo>
                  <a:pt x="607458" y="140726"/>
                </a:lnTo>
                <a:lnTo>
                  <a:pt x="607623" y="117109"/>
                </a:lnTo>
                <a:lnTo>
                  <a:pt x="607771" y="93573"/>
                </a:lnTo>
                <a:lnTo>
                  <a:pt x="607895" y="70105"/>
                </a:lnTo>
                <a:lnTo>
                  <a:pt x="607992" y="46695"/>
                </a:lnTo>
                <a:lnTo>
                  <a:pt x="608054" y="23330"/>
                </a:lnTo>
                <a:lnTo>
                  <a:pt x="608076" y="0"/>
                </a:lnTo>
                <a:lnTo>
                  <a:pt x="158495" y="0"/>
                </a:lnTo>
                <a:close/>
              </a:path>
            </a:pathLst>
          </a:custGeom>
          <a:solidFill>
            <a:srgbClr val="2A9FA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041136" y="4018788"/>
            <a:ext cx="1179575" cy="144780"/>
          </a:xfrm>
          <a:custGeom>
            <a:avLst/>
            <a:gdLst/>
            <a:ahLst/>
            <a:cxnLst/>
            <a:rect l="l" t="t" r="r" b="b"/>
            <a:pathLst>
              <a:path w="1179575" h="144780">
                <a:moveTo>
                  <a:pt x="0" y="144780"/>
                </a:moveTo>
                <a:lnTo>
                  <a:pt x="1179575" y="144780"/>
                </a:lnTo>
                <a:lnTo>
                  <a:pt x="1179575" y="0"/>
                </a:lnTo>
                <a:lnTo>
                  <a:pt x="0" y="0"/>
                </a:lnTo>
                <a:lnTo>
                  <a:pt x="0" y="14478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058412" y="1511807"/>
            <a:ext cx="3200399" cy="2133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470407" y="502025"/>
            <a:ext cx="114586" cy="151891"/>
          </a:xfrm>
          <a:prstGeom prst="rect">
            <a:avLst/>
          </a:prstGeom>
        </p:spPr>
        <p:txBody>
          <a:bodyPr wrap="square" lIns="0" tIns="7111" rIns="0" bIns="0" rtlCol="0">
            <a:noAutofit/>
          </a:bodyPr>
          <a:lstStyle/>
          <a:p>
            <a:pPr marL="12700">
              <a:lnSpc>
                <a:spcPts val="1120"/>
              </a:lnSpc>
            </a:pPr>
            <a:endParaRPr sz="1000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50695" y="626240"/>
            <a:ext cx="1756134" cy="203707"/>
          </a:xfrm>
          <a:prstGeom prst="rect">
            <a:avLst/>
          </a:prstGeom>
        </p:spPr>
        <p:txBody>
          <a:bodyPr wrap="square" lIns="0" tIns="9556" rIns="0" bIns="0" rtlCol="0">
            <a:noAutofit/>
          </a:bodyPr>
          <a:lstStyle/>
          <a:p>
            <a:pPr marL="12700">
              <a:lnSpc>
                <a:spcPts val="1505"/>
              </a:lnSpc>
            </a:pPr>
            <a:r>
              <a:rPr sz="1400" spc="0" dirty="0">
                <a:solidFill>
                  <a:srgbClr val="FFFFFF"/>
                </a:solidFill>
                <a:latin typeface="Calibri"/>
                <a:cs typeface="Calibri"/>
              </a:rPr>
              <a:t>Open</a:t>
            </a:r>
            <a:r>
              <a:rPr sz="1400" spc="-3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0" dirty="0">
                <a:solidFill>
                  <a:srgbClr val="FFFFFF"/>
                </a:solidFill>
                <a:latin typeface="Calibri"/>
                <a:cs typeface="Calibri"/>
              </a:rPr>
              <a:t>Enrollment</a:t>
            </a:r>
            <a:r>
              <a:rPr sz="1400" spc="-3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0" dirty="0">
                <a:solidFill>
                  <a:srgbClr val="FFFFFF"/>
                </a:solidFill>
                <a:latin typeface="Calibri"/>
                <a:cs typeface="Calibri"/>
              </a:rPr>
              <a:t>Guide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31011" y="645671"/>
            <a:ext cx="125354" cy="177799"/>
          </a:xfrm>
          <a:prstGeom prst="rect">
            <a:avLst/>
          </a:prstGeom>
        </p:spPr>
        <p:txBody>
          <a:bodyPr wrap="square" lIns="0" tIns="8255" rIns="0" bIns="0" rtlCol="0">
            <a:noAutofit/>
          </a:bodyPr>
          <a:lstStyle/>
          <a:p>
            <a:pPr marL="12700">
              <a:lnSpc>
                <a:spcPts val="1300"/>
              </a:lnSpc>
            </a:pP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44499" y="1163339"/>
            <a:ext cx="3537395" cy="1817724"/>
          </a:xfrm>
          <a:prstGeom prst="rect">
            <a:avLst/>
          </a:prstGeom>
        </p:spPr>
        <p:txBody>
          <a:bodyPr wrap="square" lIns="0" tIns="13652" rIns="0" bIns="0" rtlCol="0">
            <a:noAutofit/>
          </a:bodyPr>
          <a:lstStyle/>
          <a:p>
            <a:pPr marL="12700">
              <a:lnSpc>
                <a:spcPts val="2150"/>
              </a:lnSpc>
            </a:pPr>
            <a:r>
              <a:rPr sz="2000" spc="0" dirty="0">
                <a:solidFill>
                  <a:srgbClr val="264052"/>
                </a:solidFill>
                <a:latin typeface="Arial"/>
                <a:cs typeface="Arial"/>
              </a:rPr>
              <a:t>Benefits</a:t>
            </a:r>
            <a:r>
              <a:rPr sz="2000" spc="56" dirty="0">
                <a:solidFill>
                  <a:srgbClr val="264052"/>
                </a:solidFill>
                <a:latin typeface="Times New Roman"/>
                <a:cs typeface="Times New Roman"/>
              </a:rPr>
              <a:t> </a:t>
            </a:r>
            <a:r>
              <a:rPr sz="2000" spc="0" dirty="0">
                <a:solidFill>
                  <a:srgbClr val="264052"/>
                </a:solidFill>
                <a:latin typeface="Arial"/>
                <a:cs typeface="Arial"/>
              </a:rPr>
              <a:t>for</a:t>
            </a:r>
            <a:r>
              <a:rPr sz="2000" spc="56" dirty="0">
                <a:solidFill>
                  <a:srgbClr val="264052"/>
                </a:solidFill>
                <a:latin typeface="Times New Roman"/>
                <a:cs typeface="Times New Roman"/>
              </a:rPr>
              <a:t> </a:t>
            </a:r>
            <a:r>
              <a:rPr sz="2000" spc="0" dirty="0">
                <a:solidFill>
                  <a:srgbClr val="264052"/>
                </a:solidFill>
                <a:latin typeface="Arial"/>
                <a:cs typeface="Arial"/>
              </a:rPr>
              <a:t>You</a:t>
            </a:r>
            <a:r>
              <a:rPr sz="2000" spc="56" dirty="0">
                <a:solidFill>
                  <a:srgbClr val="264052"/>
                </a:solidFill>
                <a:latin typeface="Times New Roman"/>
                <a:cs typeface="Times New Roman"/>
              </a:rPr>
              <a:t> </a:t>
            </a:r>
            <a:r>
              <a:rPr sz="2000" spc="0" dirty="0">
                <a:solidFill>
                  <a:srgbClr val="264052"/>
                </a:solidFill>
                <a:latin typeface="Arial"/>
                <a:cs typeface="Arial"/>
              </a:rPr>
              <a:t>&amp;</a:t>
            </a:r>
            <a:r>
              <a:rPr sz="2000" spc="56" dirty="0">
                <a:solidFill>
                  <a:srgbClr val="264052"/>
                </a:solidFill>
                <a:latin typeface="Times New Roman"/>
                <a:cs typeface="Times New Roman"/>
              </a:rPr>
              <a:t> </a:t>
            </a:r>
            <a:r>
              <a:rPr sz="2000" spc="0" dirty="0">
                <a:solidFill>
                  <a:srgbClr val="264052"/>
                </a:solidFill>
                <a:latin typeface="Arial"/>
                <a:cs typeface="Arial"/>
              </a:rPr>
              <a:t>Your</a:t>
            </a:r>
            <a:r>
              <a:rPr sz="2000" spc="56" dirty="0">
                <a:solidFill>
                  <a:srgbClr val="264052"/>
                </a:solidFill>
                <a:latin typeface="Times New Roman"/>
                <a:cs typeface="Times New Roman"/>
              </a:rPr>
              <a:t> </a:t>
            </a:r>
            <a:r>
              <a:rPr sz="2000" spc="0" dirty="0">
                <a:solidFill>
                  <a:srgbClr val="264052"/>
                </a:solidFill>
                <a:latin typeface="Arial"/>
                <a:cs typeface="Arial"/>
              </a:rPr>
              <a:t>Family</a:t>
            </a:r>
            <a:endParaRPr sz="2000">
              <a:latin typeface="Arial"/>
              <a:cs typeface="Arial"/>
            </a:endParaRPr>
          </a:p>
          <a:p>
            <a:pPr marL="12700" marR="347996">
              <a:lnSpc>
                <a:spcPct val="95921"/>
              </a:lnSpc>
              <a:spcBef>
                <a:spcPts val="474"/>
              </a:spcBef>
            </a:pPr>
            <a:r>
              <a:rPr sz="1000" spc="1" dirty="0">
                <a:latin typeface="Arial"/>
                <a:cs typeface="Arial"/>
              </a:rPr>
              <a:t>Kenyon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College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is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pleased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to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announce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our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2023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benefits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program,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which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is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designed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to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help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you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stay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healthy,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feel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secure,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and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maintain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a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work/life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balance.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Offering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a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competitive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benefits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package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is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just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one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way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we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strive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to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provide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our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employees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with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a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rewarding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workplace.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Please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read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the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information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provided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in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this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guide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carefully.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For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full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details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about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our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plans,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please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refer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to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the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summary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plan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descriptions.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Listed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below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are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the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Kenyon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College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benefits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available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during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open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enrollment:</a:t>
            </a:r>
            <a:endParaRPr sz="10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27379" y="3081031"/>
            <a:ext cx="95868" cy="1838959"/>
          </a:xfrm>
          <a:prstGeom prst="rect">
            <a:avLst/>
          </a:prstGeom>
        </p:spPr>
        <p:txBody>
          <a:bodyPr wrap="square" lIns="0" tIns="8413" rIns="0" bIns="0" rtlCol="0">
            <a:noAutofit/>
          </a:bodyPr>
          <a:lstStyle/>
          <a:p>
            <a:pPr marL="12700" marR="0">
              <a:lnSpc>
                <a:spcPts val="1325"/>
              </a:lnSpc>
            </a:pPr>
            <a:r>
              <a:rPr sz="1200" dirty="0">
                <a:latin typeface="Wingdings"/>
                <a:cs typeface="Wingdings"/>
              </a:rPr>
              <a:t></a:t>
            </a:r>
            <a:endParaRPr sz="1200">
              <a:latin typeface="Wingdings"/>
              <a:cs typeface="Wingdings"/>
            </a:endParaRPr>
          </a:p>
          <a:p>
            <a:pPr marL="12700" marR="0">
              <a:lnSpc>
                <a:spcPct val="92488"/>
              </a:lnSpc>
              <a:spcBef>
                <a:spcPts val="773"/>
              </a:spcBef>
            </a:pPr>
            <a:r>
              <a:rPr sz="1200" dirty="0">
                <a:latin typeface="Wingdings"/>
                <a:cs typeface="Wingdings"/>
              </a:rPr>
              <a:t></a:t>
            </a:r>
            <a:endParaRPr sz="1200">
              <a:latin typeface="Wingdings"/>
              <a:cs typeface="Wingdings"/>
            </a:endParaRPr>
          </a:p>
          <a:p>
            <a:pPr marL="12700">
              <a:lnSpc>
                <a:spcPct val="92488"/>
              </a:lnSpc>
              <a:spcBef>
                <a:spcPts val="852"/>
              </a:spcBef>
            </a:pPr>
            <a:r>
              <a:rPr sz="1200" dirty="0">
                <a:latin typeface="Wingdings"/>
                <a:cs typeface="Wingdings"/>
              </a:rPr>
              <a:t></a:t>
            </a:r>
            <a:endParaRPr sz="1200">
              <a:latin typeface="Wingdings"/>
              <a:cs typeface="Wingdings"/>
            </a:endParaRPr>
          </a:p>
          <a:p>
            <a:pPr marL="12700">
              <a:lnSpc>
                <a:spcPct val="92488"/>
              </a:lnSpc>
              <a:spcBef>
                <a:spcPts val="852"/>
              </a:spcBef>
            </a:pPr>
            <a:r>
              <a:rPr sz="1200" dirty="0">
                <a:latin typeface="Wingdings"/>
                <a:cs typeface="Wingdings"/>
              </a:rPr>
              <a:t></a:t>
            </a:r>
            <a:endParaRPr sz="1200">
              <a:latin typeface="Wingdings"/>
              <a:cs typeface="Wingdings"/>
            </a:endParaRPr>
          </a:p>
          <a:p>
            <a:pPr marL="12700">
              <a:lnSpc>
                <a:spcPct val="92488"/>
              </a:lnSpc>
              <a:spcBef>
                <a:spcPts val="840"/>
              </a:spcBef>
            </a:pPr>
            <a:r>
              <a:rPr sz="1200" dirty="0">
                <a:latin typeface="Wingdings"/>
                <a:cs typeface="Wingdings"/>
              </a:rPr>
              <a:t></a:t>
            </a:r>
            <a:endParaRPr sz="1200">
              <a:latin typeface="Wingdings"/>
              <a:cs typeface="Wingdings"/>
            </a:endParaRPr>
          </a:p>
          <a:p>
            <a:pPr marL="12700">
              <a:lnSpc>
                <a:spcPct val="92488"/>
              </a:lnSpc>
              <a:spcBef>
                <a:spcPts val="852"/>
              </a:spcBef>
            </a:pPr>
            <a:r>
              <a:rPr sz="1200" dirty="0">
                <a:latin typeface="Wingdings"/>
                <a:cs typeface="Wingdings"/>
              </a:rPr>
              <a:t></a:t>
            </a:r>
            <a:endParaRPr sz="1200">
              <a:latin typeface="Wingdings"/>
              <a:cs typeface="Wingdings"/>
            </a:endParaRPr>
          </a:p>
          <a:p>
            <a:pPr marL="12700">
              <a:lnSpc>
                <a:spcPct val="92488"/>
              </a:lnSpc>
              <a:spcBef>
                <a:spcPts val="852"/>
              </a:spcBef>
            </a:pPr>
            <a:r>
              <a:rPr sz="1200" dirty="0">
                <a:latin typeface="Wingdings"/>
                <a:cs typeface="Wingdings"/>
              </a:rPr>
              <a:t></a:t>
            </a:r>
            <a:endParaRPr sz="1200">
              <a:latin typeface="Wingdings"/>
              <a:cs typeface="Wingding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10285" y="3080974"/>
            <a:ext cx="1438002" cy="1838959"/>
          </a:xfrm>
          <a:prstGeom prst="rect">
            <a:avLst/>
          </a:prstGeom>
        </p:spPr>
        <p:txBody>
          <a:bodyPr wrap="square" lIns="0" tIns="8413" rIns="0" bIns="0" rtlCol="0">
            <a:noAutofit/>
          </a:bodyPr>
          <a:lstStyle/>
          <a:p>
            <a:pPr marL="12700" marR="22859">
              <a:lnSpc>
                <a:spcPts val="1325"/>
              </a:lnSpc>
            </a:pPr>
            <a:r>
              <a:rPr sz="1200" spc="2" dirty="0">
                <a:latin typeface="Arial"/>
                <a:cs typeface="Arial"/>
              </a:rPr>
              <a:t>Medical</a:t>
            </a:r>
            <a:endParaRPr sz="1200">
              <a:latin typeface="Arial"/>
              <a:cs typeface="Arial"/>
            </a:endParaRPr>
          </a:p>
          <a:p>
            <a:pPr marL="12700" marR="22859">
              <a:lnSpc>
                <a:spcPct val="95825"/>
              </a:lnSpc>
              <a:spcBef>
                <a:spcPts val="725"/>
              </a:spcBef>
            </a:pPr>
            <a:r>
              <a:rPr sz="1200" spc="3" dirty="0">
                <a:latin typeface="Arial"/>
                <a:cs typeface="Arial"/>
              </a:rPr>
              <a:t>Dental</a:t>
            </a:r>
            <a:endParaRPr sz="1200">
              <a:latin typeface="Arial"/>
              <a:cs typeface="Arial"/>
            </a:endParaRPr>
          </a:p>
          <a:p>
            <a:pPr marL="12700" marR="22859">
              <a:lnSpc>
                <a:spcPct val="95825"/>
              </a:lnSpc>
              <a:spcBef>
                <a:spcPts val="804"/>
              </a:spcBef>
            </a:pPr>
            <a:r>
              <a:rPr sz="1200" spc="1" dirty="0">
                <a:latin typeface="Arial"/>
                <a:cs typeface="Arial"/>
              </a:rPr>
              <a:t>Vision</a:t>
            </a:r>
            <a:endParaRPr sz="1200">
              <a:latin typeface="Arial"/>
              <a:cs typeface="Arial"/>
            </a:endParaRPr>
          </a:p>
          <a:p>
            <a:pPr marL="12700" marR="390007">
              <a:lnSpc>
                <a:spcPts val="1393"/>
              </a:lnSpc>
              <a:spcBef>
                <a:spcPts val="804"/>
              </a:spcBef>
            </a:pPr>
            <a:r>
              <a:rPr sz="1200" spc="1" dirty="0">
                <a:latin typeface="Arial"/>
                <a:cs typeface="Arial"/>
              </a:rPr>
              <a:t>Life</a:t>
            </a:r>
            <a:r>
              <a:rPr sz="1200" spc="11" dirty="0">
                <a:latin typeface="Times New Roman"/>
                <a:cs typeface="Times New Roman"/>
              </a:rPr>
              <a:t> </a:t>
            </a:r>
            <a:r>
              <a:rPr sz="1200" spc="1" dirty="0">
                <a:latin typeface="Arial"/>
                <a:cs typeface="Arial"/>
              </a:rPr>
              <a:t>and</a:t>
            </a:r>
            <a:r>
              <a:rPr sz="1200" spc="11" dirty="0">
                <a:latin typeface="Times New Roman"/>
                <a:cs typeface="Times New Roman"/>
              </a:rPr>
              <a:t> </a:t>
            </a:r>
            <a:r>
              <a:rPr sz="1200" spc="1" dirty="0">
                <a:latin typeface="Arial"/>
                <a:cs typeface="Arial"/>
              </a:rPr>
              <a:t>AD&amp;D</a:t>
            </a:r>
            <a:r>
              <a:rPr sz="1200" spc="11" dirty="0">
                <a:latin typeface="Times New Roman"/>
                <a:cs typeface="Times New Roman"/>
              </a:rPr>
              <a:t> </a:t>
            </a:r>
            <a:endParaRPr sz="1200">
              <a:latin typeface="Arial"/>
              <a:cs typeface="Arial"/>
            </a:endParaRPr>
          </a:p>
          <a:p>
            <a:pPr marL="12700" marR="390007">
              <a:lnSpc>
                <a:spcPts val="1393"/>
              </a:lnSpc>
              <a:spcBef>
                <a:spcPts val="800"/>
              </a:spcBef>
            </a:pPr>
            <a:r>
              <a:rPr sz="1200" spc="1" dirty="0">
                <a:latin typeface="Arial"/>
                <a:cs typeface="Arial"/>
              </a:rPr>
              <a:t>Voluntary</a:t>
            </a:r>
            <a:r>
              <a:rPr sz="1200" spc="-12" dirty="0">
                <a:latin typeface="Times New Roman"/>
                <a:cs typeface="Times New Roman"/>
              </a:rPr>
              <a:t> </a:t>
            </a:r>
            <a:r>
              <a:rPr sz="1200" spc="1" dirty="0">
                <a:latin typeface="Arial"/>
                <a:cs typeface="Arial"/>
              </a:rPr>
              <a:t>Life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835"/>
              </a:spcBef>
            </a:pPr>
            <a:r>
              <a:rPr sz="1200" spc="1" dirty="0">
                <a:latin typeface="Arial"/>
                <a:cs typeface="Arial"/>
              </a:rPr>
              <a:t>Long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1" dirty="0">
                <a:latin typeface="Arial"/>
                <a:cs typeface="Arial"/>
              </a:rPr>
              <a:t>Term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1" dirty="0">
                <a:latin typeface="Arial"/>
                <a:cs typeface="Arial"/>
              </a:rPr>
              <a:t>Disability</a:t>
            </a:r>
            <a:endParaRPr sz="1200">
              <a:latin typeface="Arial"/>
              <a:cs typeface="Arial"/>
            </a:endParaRPr>
          </a:p>
          <a:p>
            <a:pPr marL="12700" marR="22859">
              <a:lnSpc>
                <a:spcPct val="95825"/>
              </a:lnSpc>
              <a:spcBef>
                <a:spcPts val="804"/>
              </a:spcBef>
            </a:pPr>
            <a:r>
              <a:rPr sz="1200" spc="0" dirty="0">
                <a:latin typeface="Arial"/>
                <a:cs typeface="Arial"/>
              </a:rPr>
              <a:t>FSA</a:t>
            </a:r>
            <a:r>
              <a:rPr sz="1200" spc="16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Plan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045710" y="3759550"/>
            <a:ext cx="2562517" cy="228091"/>
          </a:xfrm>
          <a:prstGeom prst="rect">
            <a:avLst/>
          </a:prstGeom>
        </p:spPr>
        <p:txBody>
          <a:bodyPr wrap="square" lIns="0" tIns="10985" rIns="0" bIns="0" rtlCol="0">
            <a:noAutofit/>
          </a:bodyPr>
          <a:lstStyle/>
          <a:p>
            <a:pPr marL="12700">
              <a:lnSpc>
                <a:spcPts val="1730"/>
              </a:lnSpc>
            </a:pPr>
            <a:r>
              <a:rPr sz="1600" spc="1" dirty="0">
                <a:solidFill>
                  <a:srgbClr val="851E69"/>
                </a:solidFill>
                <a:latin typeface="Arial"/>
                <a:cs typeface="Arial"/>
              </a:rPr>
              <a:t>When</a:t>
            </a:r>
            <a:r>
              <a:rPr sz="1600" spc="22" dirty="0">
                <a:solidFill>
                  <a:srgbClr val="851E69"/>
                </a:solidFill>
                <a:latin typeface="Times New Roman"/>
                <a:cs typeface="Times New Roman"/>
              </a:rPr>
              <a:t> </a:t>
            </a:r>
            <a:r>
              <a:rPr sz="1600" spc="1" dirty="0">
                <a:solidFill>
                  <a:srgbClr val="851E69"/>
                </a:solidFill>
                <a:latin typeface="Arial"/>
                <a:cs typeface="Arial"/>
              </a:rPr>
              <a:t>and</a:t>
            </a:r>
            <a:r>
              <a:rPr sz="1600" spc="22" dirty="0">
                <a:solidFill>
                  <a:srgbClr val="851E69"/>
                </a:solidFill>
                <a:latin typeface="Times New Roman"/>
                <a:cs typeface="Times New Roman"/>
              </a:rPr>
              <a:t> </a:t>
            </a:r>
            <a:r>
              <a:rPr sz="1600" spc="1" dirty="0">
                <a:solidFill>
                  <a:srgbClr val="851E69"/>
                </a:solidFill>
                <a:latin typeface="Arial"/>
                <a:cs typeface="Arial"/>
              </a:rPr>
              <a:t>How</a:t>
            </a:r>
            <a:r>
              <a:rPr sz="1600" spc="22" dirty="0">
                <a:solidFill>
                  <a:srgbClr val="851E69"/>
                </a:solidFill>
                <a:latin typeface="Times New Roman"/>
                <a:cs typeface="Times New Roman"/>
              </a:rPr>
              <a:t> </a:t>
            </a:r>
            <a:r>
              <a:rPr sz="1600" spc="1" dirty="0">
                <a:solidFill>
                  <a:srgbClr val="851E69"/>
                </a:solidFill>
                <a:latin typeface="Arial"/>
                <a:cs typeface="Arial"/>
              </a:rPr>
              <a:t>Do</a:t>
            </a:r>
            <a:r>
              <a:rPr sz="1600" spc="22" dirty="0">
                <a:solidFill>
                  <a:srgbClr val="851E69"/>
                </a:solidFill>
                <a:latin typeface="Times New Roman"/>
                <a:cs typeface="Times New Roman"/>
              </a:rPr>
              <a:t> </a:t>
            </a:r>
            <a:r>
              <a:rPr sz="1600" spc="1" dirty="0">
                <a:solidFill>
                  <a:srgbClr val="851E69"/>
                </a:solidFill>
                <a:latin typeface="Arial"/>
                <a:cs typeface="Arial"/>
              </a:rPr>
              <a:t>I</a:t>
            </a:r>
            <a:r>
              <a:rPr sz="1600" spc="22" dirty="0">
                <a:solidFill>
                  <a:srgbClr val="851E69"/>
                </a:solidFill>
                <a:latin typeface="Times New Roman"/>
                <a:cs typeface="Times New Roman"/>
              </a:rPr>
              <a:t> </a:t>
            </a:r>
            <a:r>
              <a:rPr sz="1600" spc="1" dirty="0">
                <a:solidFill>
                  <a:srgbClr val="851E69"/>
                </a:solidFill>
                <a:latin typeface="Arial"/>
                <a:cs typeface="Arial"/>
              </a:rPr>
              <a:t>Enroll?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045710" y="4020940"/>
            <a:ext cx="1992153" cy="298195"/>
          </a:xfrm>
          <a:prstGeom prst="rect">
            <a:avLst/>
          </a:prstGeom>
        </p:spPr>
        <p:txBody>
          <a:bodyPr wrap="square" lIns="0" tIns="7111" rIns="0" bIns="0" rtlCol="0">
            <a:noAutofit/>
          </a:bodyPr>
          <a:lstStyle/>
          <a:p>
            <a:pPr marL="12700">
              <a:lnSpc>
                <a:spcPts val="1120"/>
              </a:lnSpc>
            </a:pPr>
            <a:r>
              <a:rPr sz="1000" spc="2" dirty="0">
                <a:latin typeface="Arial"/>
                <a:cs typeface="Arial"/>
              </a:rPr>
              <a:t>Open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enrollment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will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be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conducted</a:t>
            </a:r>
            <a:endParaRPr sz="1000" dirty="0">
              <a:latin typeface="Arial"/>
              <a:cs typeface="Arial"/>
            </a:endParaRPr>
          </a:p>
          <a:p>
            <a:pPr marL="12700" marR="18973">
              <a:lnSpc>
                <a:spcPts val="849"/>
              </a:lnSpc>
            </a:pPr>
            <a:r>
              <a:rPr sz="1000" spc="-28" dirty="0">
                <a:highlight>
                  <a:srgbClr val="FFFF00"/>
                </a:highlight>
                <a:latin typeface="Arial"/>
                <a:cs typeface="Arial"/>
              </a:rPr>
              <a:t>1</a:t>
            </a:r>
            <a:r>
              <a:rPr sz="975" spc="-28" baseline="26758" dirty="0">
                <a:highlight>
                  <a:srgbClr val="FFFF00"/>
                </a:highlight>
                <a:latin typeface="Arial"/>
                <a:cs typeface="Arial"/>
              </a:rPr>
              <a:t>st</a:t>
            </a:r>
            <a:r>
              <a:rPr sz="1000" spc="-28" dirty="0">
                <a:highlight>
                  <a:srgbClr val="FFFF00"/>
                </a:highlight>
                <a:latin typeface="Arial"/>
                <a:cs typeface="Arial"/>
              </a:rPr>
              <a:t>, 2023.</a:t>
            </a:r>
            <a:endParaRPr sz="1000" dirty="0">
              <a:highlight>
                <a:srgbClr val="FFFF00"/>
              </a:highlight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045648" y="4415655"/>
            <a:ext cx="3197590" cy="444499"/>
          </a:xfrm>
          <a:prstGeom prst="rect">
            <a:avLst/>
          </a:prstGeom>
        </p:spPr>
        <p:txBody>
          <a:bodyPr wrap="square" lIns="0" tIns="7111" rIns="0" bIns="0" rtlCol="0">
            <a:noAutofit/>
          </a:bodyPr>
          <a:lstStyle/>
          <a:p>
            <a:pPr marL="12700" marR="9205">
              <a:lnSpc>
                <a:spcPts val="1120"/>
              </a:lnSpc>
            </a:pPr>
            <a:endParaRPr sz="100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118005" y="4578567"/>
            <a:ext cx="3002953" cy="413281"/>
          </a:xfrm>
          <a:prstGeom prst="rect">
            <a:avLst/>
          </a:prstGeom>
        </p:spPr>
        <p:txBody>
          <a:bodyPr wrap="square" lIns="0" tIns="10985" rIns="0" bIns="0" rtlCol="0">
            <a:noAutofit/>
          </a:bodyPr>
          <a:lstStyle/>
          <a:p>
            <a:pPr marL="12700">
              <a:lnSpc>
                <a:spcPts val="1730"/>
              </a:lnSpc>
            </a:pPr>
            <a:r>
              <a:rPr sz="1600" spc="2" dirty="0">
                <a:solidFill>
                  <a:srgbClr val="851E69"/>
                </a:solidFill>
                <a:latin typeface="Arial"/>
                <a:cs typeface="Arial"/>
              </a:rPr>
              <a:t>When</a:t>
            </a:r>
            <a:r>
              <a:rPr sz="1600" spc="11" dirty="0">
                <a:solidFill>
                  <a:srgbClr val="851E69"/>
                </a:solidFill>
                <a:latin typeface="Times New Roman"/>
                <a:cs typeface="Times New Roman"/>
              </a:rPr>
              <a:t> </a:t>
            </a:r>
            <a:r>
              <a:rPr sz="1600" spc="2" dirty="0">
                <a:solidFill>
                  <a:srgbClr val="851E69"/>
                </a:solidFill>
                <a:latin typeface="Arial"/>
                <a:cs typeface="Arial"/>
              </a:rPr>
              <a:t>is</a:t>
            </a:r>
            <a:r>
              <a:rPr sz="1600" spc="11" dirty="0">
                <a:solidFill>
                  <a:srgbClr val="851E69"/>
                </a:solidFill>
                <a:latin typeface="Times New Roman"/>
                <a:cs typeface="Times New Roman"/>
              </a:rPr>
              <a:t> </a:t>
            </a:r>
            <a:r>
              <a:rPr sz="1600" spc="2" dirty="0">
                <a:solidFill>
                  <a:srgbClr val="851E69"/>
                </a:solidFill>
                <a:latin typeface="Arial"/>
                <a:cs typeface="Arial"/>
              </a:rPr>
              <a:t>My</a:t>
            </a:r>
            <a:r>
              <a:rPr sz="1600" spc="11" dirty="0">
                <a:solidFill>
                  <a:srgbClr val="851E69"/>
                </a:solidFill>
                <a:latin typeface="Times New Roman"/>
                <a:cs typeface="Times New Roman"/>
              </a:rPr>
              <a:t> </a:t>
            </a:r>
            <a:r>
              <a:rPr sz="1600" spc="2" dirty="0">
                <a:solidFill>
                  <a:srgbClr val="851E69"/>
                </a:solidFill>
                <a:latin typeface="Arial"/>
                <a:cs typeface="Arial"/>
              </a:rPr>
              <a:t>Coverage</a:t>
            </a:r>
            <a:r>
              <a:rPr sz="1600" spc="11" dirty="0">
                <a:solidFill>
                  <a:srgbClr val="851E69"/>
                </a:solidFill>
                <a:latin typeface="Times New Roman"/>
                <a:cs typeface="Times New Roman"/>
              </a:rPr>
              <a:t> </a:t>
            </a:r>
            <a:r>
              <a:rPr sz="1600" spc="2" dirty="0">
                <a:solidFill>
                  <a:srgbClr val="851E69"/>
                </a:solidFill>
                <a:latin typeface="Arial"/>
                <a:cs typeface="Arial"/>
              </a:rPr>
              <a:t>Effective?</a:t>
            </a:r>
            <a:endParaRPr sz="1600" dirty="0">
              <a:latin typeface="Arial"/>
              <a:cs typeface="Arial"/>
            </a:endParaRPr>
          </a:p>
          <a:p>
            <a:pPr marL="12700" marR="30403">
              <a:lnSpc>
                <a:spcPct val="95825"/>
              </a:lnSpc>
              <a:spcBef>
                <a:spcPts val="208"/>
              </a:spcBef>
            </a:pPr>
            <a:r>
              <a:rPr sz="1000" spc="0" dirty="0">
                <a:latin typeface="Arial"/>
                <a:cs typeface="Arial"/>
              </a:rPr>
              <a:t>The</a:t>
            </a:r>
            <a:r>
              <a:rPr sz="1000" spc="14" dirty="0">
                <a:latin typeface="Times New Roman"/>
                <a:cs typeface="Times New Roman"/>
              </a:rPr>
              <a:t> </a:t>
            </a:r>
            <a:r>
              <a:rPr sz="1000" spc="0" dirty="0">
                <a:latin typeface="Arial"/>
                <a:cs typeface="Arial"/>
              </a:rPr>
              <a:t>effective</a:t>
            </a:r>
            <a:r>
              <a:rPr sz="1000" spc="14" dirty="0">
                <a:latin typeface="Times New Roman"/>
                <a:cs typeface="Times New Roman"/>
              </a:rPr>
              <a:t> </a:t>
            </a:r>
            <a:r>
              <a:rPr sz="1000" spc="0" dirty="0">
                <a:latin typeface="Arial"/>
                <a:cs typeface="Arial"/>
              </a:rPr>
              <a:t>date</a:t>
            </a:r>
            <a:r>
              <a:rPr sz="1000" spc="14" dirty="0">
                <a:latin typeface="Times New Roman"/>
                <a:cs typeface="Times New Roman"/>
              </a:rPr>
              <a:t> </a:t>
            </a:r>
            <a:r>
              <a:rPr sz="1000" spc="0" dirty="0">
                <a:latin typeface="Arial"/>
                <a:cs typeface="Arial"/>
              </a:rPr>
              <a:t>for</a:t>
            </a:r>
            <a:r>
              <a:rPr sz="1000" spc="14" dirty="0">
                <a:latin typeface="Times New Roman"/>
                <a:cs typeface="Times New Roman"/>
              </a:rPr>
              <a:t> </a:t>
            </a:r>
            <a:r>
              <a:rPr sz="1000" spc="0" dirty="0">
                <a:latin typeface="Arial"/>
                <a:cs typeface="Arial"/>
              </a:rPr>
              <a:t>your</a:t>
            </a:r>
            <a:r>
              <a:rPr sz="1000" spc="14" dirty="0">
                <a:latin typeface="Times New Roman"/>
                <a:cs typeface="Times New Roman"/>
              </a:rPr>
              <a:t> </a:t>
            </a:r>
            <a:r>
              <a:rPr sz="1000" spc="0" dirty="0">
                <a:latin typeface="Arial"/>
                <a:cs typeface="Arial"/>
              </a:rPr>
              <a:t>benefits</a:t>
            </a:r>
            <a:r>
              <a:rPr sz="1000" spc="14" dirty="0">
                <a:latin typeface="Times New Roman"/>
                <a:cs typeface="Times New Roman"/>
              </a:rPr>
              <a:t> </a:t>
            </a:r>
            <a:r>
              <a:rPr sz="1000" spc="0" dirty="0">
                <a:latin typeface="Arial"/>
                <a:cs typeface="Arial"/>
              </a:rPr>
              <a:t>is</a:t>
            </a:r>
            <a:r>
              <a:rPr sz="1000" spc="14" dirty="0">
                <a:latin typeface="Times New Roman"/>
                <a:cs typeface="Times New Roman"/>
              </a:rPr>
              <a:t> </a:t>
            </a:r>
            <a:r>
              <a:rPr sz="1000" spc="0" dirty="0">
                <a:latin typeface="Arial"/>
                <a:cs typeface="Arial"/>
              </a:rPr>
              <a:t>07/01/2023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44499" y="5024469"/>
            <a:ext cx="1647644" cy="413281"/>
          </a:xfrm>
          <a:prstGeom prst="rect">
            <a:avLst/>
          </a:prstGeom>
        </p:spPr>
        <p:txBody>
          <a:bodyPr wrap="square" lIns="0" tIns="10985" rIns="0" bIns="0" rtlCol="0">
            <a:noAutofit/>
          </a:bodyPr>
          <a:lstStyle/>
          <a:p>
            <a:pPr marL="12700" marR="18973">
              <a:lnSpc>
                <a:spcPts val="1730"/>
              </a:lnSpc>
            </a:pPr>
            <a:r>
              <a:rPr sz="1600" spc="2" dirty="0">
                <a:solidFill>
                  <a:srgbClr val="851E69"/>
                </a:solidFill>
                <a:latin typeface="Arial"/>
                <a:cs typeface="Arial"/>
              </a:rPr>
              <a:t>Who</a:t>
            </a:r>
            <a:r>
              <a:rPr sz="1600" spc="25" dirty="0">
                <a:solidFill>
                  <a:srgbClr val="851E69"/>
                </a:solidFill>
                <a:latin typeface="Times New Roman"/>
                <a:cs typeface="Times New Roman"/>
              </a:rPr>
              <a:t> </a:t>
            </a:r>
            <a:r>
              <a:rPr sz="1600" spc="2" dirty="0">
                <a:solidFill>
                  <a:srgbClr val="851E69"/>
                </a:solidFill>
                <a:latin typeface="Arial"/>
                <a:cs typeface="Arial"/>
              </a:rPr>
              <a:t>is</a:t>
            </a:r>
            <a:r>
              <a:rPr sz="1600" spc="25" dirty="0">
                <a:solidFill>
                  <a:srgbClr val="851E69"/>
                </a:solidFill>
                <a:latin typeface="Times New Roman"/>
                <a:cs typeface="Times New Roman"/>
              </a:rPr>
              <a:t> </a:t>
            </a:r>
            <a:r>
              <a:rPr sz="1600" spc="2" dirty="0">
                <a:solidFill>
                  <a:srgbClr val="851E69"/>
                </a:solidFill>
                <a:latin typeface="Arial"/>
                <a:cs typeface="Arial"/>
              </a:rPr>
              <a:t>Eligible?</a:t>
            </a:r>
            <a:endParaRPr sz="1600">
              <a:latin typeface="Arial"/>
              <a:cs typeface="Arial"/>
            </a:endParaRPr>
          </a:p>
          <a:p>
            <a:pPr marL="82803">
              <a:lnSpc>
                <a:spcPct val="95825"/>
              </a:lnSpc>
              <a:spcBef>
                <a:spcPts val="208"/>
              </a:spcBef>
            </a:pPr>
            <a:r>
              <a:rPr sz="1000" spc="2" dirty="0">
                <a:latin typeface="Arial"/>
                <a:cs typeface="Arial"/>
              </a:rPr>
              <a:t>employees</a:t>
            </a:r>
            <a:r>
              <a:rPr sz="1000" spc="2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working</a:t>
            </a:r>
            <a:r>
              <a:rPr sz="1000" spc="2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at</a:t>
            </a:r>
            <a:r>
              <a:rPr sz="1000" spc="2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least</a:t>
            </a:r>
            <a:endParaRPr sz="1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293131" y="5285859"/>
            <a:ext cx="969532" cy="151891"/>
          </a:xfrm>
          <a:prstGeom prst="rect">
            <a:avLst/>
          </a:prstGeom>
        </p:spPr>
        <p:txBody>
          <a:bodyPr wrap="square" lIns="0" tIns="7111" rIns="0" bIns="0" rtlCol="0">
            <a:noAutofit/>
          </a:bodyPr>
          <a:lstStyle/>
          <a:p>
            <a:pPr marL="12700">
              <a:lnSpc>
                <a:spcPts val="1120"/>
              </a:lnSpc>
            </a:pPr>
            <a:r>
              <a:rPr sz="1000" spc="1" dirty="0">
                <a:latin typeface="Arial"/>
                <a:cs typeface="Arial"/>
              </a:rPr>
              <a:t>and</a:t>
            </a:r>
            <a:r>
              <a:rPr sz="1000" spc="16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their</a:t>
            </a:r>
            <a:r>
              <a:rPr sz="1000" spc="16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eligible</a:t>
            </a:r>
            <a:endParaRPr sz="1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4499" y="5432163"/>
            <a:ext cx="2997280" cy="1772245"/>
          </a:xfrm>
          <a:prstGeom prst="rect">
            <a:avLst/>
          </a:prstGeom>
        </p:spPr>
        <p:txBody>
          <a:bodyPr wrap="square" lIns="0" tIns="7111" rIns="0" bIns="0" rtlCol="0">
            <a:noAutofit/>
          </a:bodyPr>
          <a:lstStyle/>
          <a:p>
            <a:pPr marL="12700" marR="9205">
              <a:lnSpc>
                <a:spcPts val="1120"/>
              </a:lnSpc>
            </a:pPr>
            <a:r>
              <a:rPr sz="1000" spc="1" dirty="0">
                <a:latin typeface="Arial"/>
                <a:cs typeface="Arial"/>
              </a:rPr>
              <a:t>dependents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may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participate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in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the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Kenyon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College</a:t>
            </a:r>
            <a:endParaRPr sz="1000">
              <a:latin typeface="Arial"/>
              <a:cs typeface="Arial"/>
            </a:endParaRPr>
          </a:p>
          <a:p>
            <a:pPr marL="12700" marR="9205">
              <a:lnSpc>
                <a:spcPct val="95825"/>
              </a:lnSpc>
            </a:pPr>
            <a:r>
              <a:rPr sz="1000" spc="2" dirty="0">
                <a:latin typeface="Arial"/>
                <a:cs typeface="Arial"/>
              </a:rPr>
              <a:t>benefits</a:t>
            </a:r>
            <a:r>
              <a:rPr sz="1000" spc="0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program.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96016"/>
              </a:lnSpc>
              <a:spcBef>
                <a:spcPts val="794"/>
              </a:spcBef>
            </a:pPr>
            <a:r>
              <a:rPr sz="1000" spc="1" dirty="0">
                <a:latin typeface="Arial"/>
                <a:cs typeface="Arial"/>
              </a:rPr>
              <a:t>Generally,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for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the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Kenyon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College</a:t>
            </a:r>
            <a:r>
              <a:rPr sz="1000" spc="4" dirty="0">
                <a:latin typeface="Times New Roman"/>
                <a:cs typeface="Times New Roman"/>
              </a:rPr>
              <a:t>  </a:t>
            </a:r>
            <a:r>
              <a:rPr sz="1000" spc="1" dirty="0">
                <a:latin typeface="Arial"/>
                <a:cs typeface="Arial"/>
              </a:rPr>
              <a:t>benefits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program,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dependents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are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defined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as:</a:t>
            </a:r>
            <a:endParaRPr sz="1000">
              <a:latin typeface="Arial"/>
              <a:cs typeface="Arial"/>
            </a:endParaRPr>
          </a:p>
          <a:p>
            <a:pPr marL="171445" marR="264104" algn="ctr">
              <a:lnSpc>
                <a:spcPct val="95825"/>
              </a:lnSpc>
              <a:spcBef>
                <a:spcPts val="808"/>
              </a:spcBef>
            </a:pPr>
            <a:r>
              <a:rPr sz="1200" spc="0" dirty="0">
                <a:latin typeface="Wingdings"/>
                <a:cs typeface="Wingdings"/>
              </a:rPr>
              <a:t></a:t>
            </a:r>
            <a:r>
              <a:rPr sz="1200" spc="0" dirty="0">
                <a:latin typeface="Times New Roman"/>
                <a:cs typeface="Times New Roman"/>
              </a:rPr>
              <a:t>  </a:t>
            </a:r>
            <a:r>
              <a:rPr sz="1200" spc="165" dirty="0">
                <a:latin typeface="Times New Roman"/>
                <a:cs typeface="Times New Roman"/>
              </a:rPr>
              <a:t> </a:t>
            </a:r>
            <a:r>
              <a:rPr sz="1200" spc="4" dirty="0">
                <a:latin typeface="Arial"/>
                <a:cs typeface="Arial"/>
              </a:rPr>
              <a:t>You</a:t>
            </a:r>
            <a:r>
              <a:rPr sz="1200" spc="0" dirty="0">
                <a:latin typeface="Arial"/>
                <a:cs typeface="Arial"/>
              </a:rPr>
              <a:t>r</a:t>
            </a:r>
            <a:r>
              <a:rPr sz="1200" spc="9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s</a:t>
            </a:r>
            <a:r>
              <a:rPr sz="1200" spc="-4" dirty="0">
                <a:latin typeface="Arial"/>
                <a:cs typeface="Arial"/>
              </a:rPr>
              <a:t>p</a:t>
            </a:r>
            <a:r>
              <a:rPr sz="1200" spc="4" dirty="0">
                <a:latin typeface="Arial"/>
                <a:cs typeface="Arial"/>
              </a:rPr>
              <a:t>ou</a:t>
            </a:r>
            <a:r>
              <a:rPr sz="1200" spc="0" dirty="0">
                <a:latin typeface="Arial"/>
                <a:cs typeface="Arial"/>
              </a:rPr>
              <a:t>se</a:t>
            </a:r>
            <a:r>
              <a:rPr sz="1200" spc="-8" dirty="0">
                <a:latin typeface="Times New Roman"/>
                <a:cs typeface="Times New Roman"/>
              </a:rPr>
              <a:t> </a:t>
            </a:r>
            <a:r>
              <a:rPr sz="1200" spc="4" dirty="0">
                <a:latin typeface="Arial"/>
                <a:cs typeface="Arial"/>
              </a:rPr>
              <a:t>a</a:t>
            </a:r>
            <a:r>
              <a:rPr sz="1200" spc="-4" dirty="0">
                <a:latin typeface="Arial"/>
                <a:cs typeface="Arial"/>
              </a:rPr>
              <a:t>n</a:t>
            </a:r>
            <a:r>
              <a:rPr sz="1200" spc="0" dirty="0">
                <a:latin typeface="Arial"/>
                <a:cs typeface="Arial"/>
              </a:rPr>
              <a:t>d</a:t>
            </a:r>
            <a:r>
              <a:rPr sz="1200" spc="19" dirty="0">
                <a:latin typeface="Times New Roman"/>
                <a:cs typeface="Times New Roman"/>
              </a:rPr>
              <a:t> </a:t>
            </a:r>
            <a:r>
              <a:rPr sz="1200" spc="-4" dirty="0">
                <a:latin typeface="Arial"/>
                <a:cs typeface="Arial"/>
              </a:rPr>
              <a:t>do</a:t>
            </a:r>
            <a:r>
              <a:rPr sz="1200" spc="0" dirty="0">
                <a:latin typeface="Arial"/>
                <a:cs typeface="Arial"/>
              </a:rPr>
              <a:t>m</a:t>
            </a:r>
            <a:r>
              <a:rPr sz="1200" spc="4" dirty="0">
                <a:latin typeface="Arial"/>
                <a:cs typeface="Arial"/>
              </a:rPr>
              <a:t>e</a:t>
            </a:r>
            <a:r>
              <a:rPr sz="1200" spc="0" dirty="0">
                <a:latin typeface="Arial"/>
                <a:cs typeface="Arial"/>
              </a:rPr>
              <a:t>s</a:t>
            </a:r>
            <a:r>
              <a:rPr sz="1200" spc="4" dirty="0">
                <a:latin typeface="Arial"/>
                <a:cs typeface="Arial"/>
              </a:rPr>
              <a:t>t</a:t>
            </a:r>
            <a:r>
              <a:rPr sz="1200" spc="0" dirty="0">
                <a:latin typeface="Arial"/>
                <a:cs typeface="Arial"/>
              </a:rPr>
              <a:t>ic</a:t>
            </a:r>
            <a:r>
              <a:rPr sz="1200" spc="-9" dirty="0">
                <a:latin typeface="Times New Roman"/>
                <a:cs typeface="Times New Roman"/>
              </a:rPr>
              <a:t> </a:t>
            </a:r>
            <a:r>
              <a:rPr sz="1200" spc="-1" dirty="0">
                <a:latin typeface="Arial"/>
                <a:cs typeface="Arial"/>
              </a:rPr>
              <a:t>pa</a:t>
            </a:r>
            <a:r>
              <a:rPr sz="1200" spc="-8" dirty="0">
                <a:latin typeface="Arial"/>
                <a:cs typeface="Arial"/>
              </a:rPr>
              <a:t>r</a:t>
            </a:r>
            <a:r>
              <a:rPr sz="1200" spc="-9" dirty="0">
                <a:latin typeface="Arial"/>
                <a:cs typeface="Arial"/>
              </a:rPr>
              <a:t>t</a:t>
            </a:r>
            <a:r>
              <a:rPr sz="1200" spc="-1" dirty="0">
                <a:latin typeface="Arial"/>
                <a:cs typeface="Arial"/>
              </a:rPr>
              <a:t>ne</a:t>
            </a:r>
            <a:r>
              <a:rPr sz="1200" spc="-3" dirty="0">
                <a:latin typeface="Arial"/>
                <a:cs typeface="Arial"/>
              </a:rPr>
              <a:t>r</a:t>
            </a:r>
            <a:endParaRPr sz="1200">
              <a:latin typeface="Arial"/>
              <a:cs typeface="Arial"/>
            </a:endParaRPr>
          </a:p>
          <a:p>
            <a:pPr marL="378459" marR="16122" indent="-182879">
              <a:lnSpc>
                <a:spcPct val="95825"/>
              </a:lnSpc>
              <a:spcBef>
                <a:spcPts val="804"/>
              </a:spcBef>
              <a:tabLst>
                <a:tab pos="368300" algn="l"/>
              </a:tabLst>
            </a:pPr>
            <a:r>
              <a:rPr sz="1200" dirty="0">
                <a:latin typeface="Wingdings"/>
                <a:cs typeface="Wingdings"/>
              </a:rPr>
              <a:t>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1" dirty="0">
                <a:latin typeface="Arial"/>
                <a:cs typeface="Arial"/>
              </a:rPr>
              <a:t>Dependent</a:t>
            </a:r>
            <a:r>
              <a:rPr sz="1200" spc="7" dirty="0">
                <a:latin typeface="Times New Roman"/>
                <a:cs typeface="Times New Roman"/>
              </a:rPr>
              <a:t> </a:t>
            </a:r>
            <a:r>
              <a:rPr sz="1200" spc="1" dirty="0">
                <a:latin typeface="Arial"/>
                <a:cs typeface="Arial"/>
              </a:rPr>
              <a:t>“child”</a:t>
            </a:r>
            <a:r>
              <a:rPr sz="1200" spc="7" dirty="0">
                <a:latin typeface="Times New Roman"/>
                <a:cs typeface="Times New Roman"/>
              </a:rPr>
              <a:t> </a:t>
            </a:r>
            <a:r>
              <a:rPr sz="1200" spc="1" dirty="0">
                <a:latin typeface="Arial"/>
                <a:cs typeface="Arial"/>
              </a:rPr>
              <a:t>up</a:t>
            </a:r>
            <a:r>
              <a:rPr sz="1200" spc="7" dirty="0">
                <a:latin typeface="Times New Roman"/>
                <a:cs typeface="Times New Roman"/>
              </a:rPr>
              <a:t> </a:t>
            </a:r>
            <a:r>
              <a:rPr sz="1200" spc="1" dirty="0">
                <a:latin typeface="Arial"/>
                <a:cs typeface="Arial"/>
              </a:rPr>
              <a:t>to</a:t>
            </a:r>
            <a:r>
              <a:rPr sz="1200" spc="7" dirty="0">
                <a:latin typeface="Times New Roman"/>
                <a:cs typeface="Times New Roman"/>
              </a:rPr>
              <a:t> </a:t>
            </a:r>
            <a:r>
              <a:rPr sz="1200" spc="1" dirty="0">
                <a:latin typeface="Arial"/>
                <a:cs typeface="Arial"/>
              </a:rPr>
              <a:t>age</a:t>
            </a:r>
            <a:r>
              <a:rPr sz="1200" spc="7" dirty="0">
                <a:latin typeface="Times New Roman"/>
                <a:cs typeface="Times New Roman"/>
              </a:rPr>
              <a:t> </a:t>
            </a:r>
            <a:r>
              <a:rPr sz="1200" spc="1" dirty="0">
                <a:latin typeface="Arial"/>
                <a:cs typeface="Arial"/>
              </a:rPr>
              <a:t>26</a:t>
            </a:r>
            <a:r>
              <a:rPr sz="1200" spc="7" dirty="0">
                <a:latin typeface="Times New Roman"/>
                <a:cs typeface="Times New Roman"/>
              </a:rPr>
              <a:t> </a:t>
            </a:r>
            <a:r>
              <a:rPr sz="1200" spc="1" dirty="0">
                <a:latin typeface="Arial"/>
                <a:cs typeface="Arial"/>
              </a:rPr>
              <a:t>.(Child</a:t>
            </a:r>
            <a:r>
              <a:rPr sz="1200" spc="7" dirty="0">
                <a:latin typeface="Times New Roman"/>
                <a:cs typeface="Times New Roman"/>
              </a:rPr>
              <a:t> </a:t>
            </a:r>
            <a:r>
              <a:rPr sz="1200" spc="1" dirty="0">
                <a:latin typeface="Arial"/>
                <a:cs typeface="Arial"/>
              </a:rPr>
              <a:t>means</a:t>
            </a:r>
            <a:r>
              <a:rPr sz="1200" spc="7" dirty="0">
                <a:latin typeface="Times New Roman"/>
                <a:cs typeface="Times New Roman"/>
              </a:rPr>
              <a:t> </a:t>
            </a:r>
            <a:r>
              <a:rPr sz="1200" spc="1" dirty="0">
                <a:latin typeface="Arial"/>
                <a:cs typeface="Arial"/>
              </a:rPr>
              <a:t>the</a:t>
            </a:r>
            <a:r>
              <a:rPr sz="1200" spc="7" dirty="0">
                <a:latin typeface="Times New Roman"/>
                <a:cs typeface="Times New Roman"/>
              </a:rPr>
              <a:t> </a:t>
            </a:r>
            <a:r>
              <a:rPr sz="1200" spc="1" dirty="0">
                <a:latin typeface="Arial"/>
                <a:cs typeface="Arial"/>
              </a:rPr>
              <a:t>employee’s</a:t>
            </a:r>
            <a:r>
              <a:rPr sz="1200" spc="7" dirty="0">
                <a:latin typeface="Times New Roman"/>
                <a:cs typeface="Times New Roman"/>
              </a:rPr>
              <a:t> </a:t>
            </a:r>
            <a:r>
              <a:rPr sz="1200" spc="1" dirty="0">
                <a:latin typeface="Arial"/>
                <a:cs typeface="Arial"/>
              </a:rPr>
              <a:t>natural</a:t>
            </a:r>
            <a:r>
              <a:rPr sz="1200" spc="7" dirty="0">
                <a:latin typeface="Times New Roman"/>
                <a:cs typeface="Times New Roman"/>
              </a:rPr>
              <a:t> </a:t>
            </a:r>
            <a:r>
              <a:rPr sz="1200" spc="1" dirty="0">
                <a:latin typeface="Arial"/>
                <a:cs typeface="Arial"/>
              </a:rPr>
              <a:t>child</a:t>
            </a:r>
            <a:r>
              <a:rPr sz="1200" spc="7" dirty="0">
                <a:latin typeface="Times New Roman"/>
                <a:cs typeface="Times New Roman"/>
              </a:rPr>
              <a:t> </a:t>
            </a:r>
            <a:r>
              <a:rPr sz="1200" spc="1" dirty="0">
                <a:latin typeface="Arial"/>
                <a:cs typeface="Arial"/>
              </a:rPr>
              <a:t>or</a:t>
            </a:r>
            <a:r>
              <a:rPr sz="1200" spc="7" dirty="0">
                <a:latin typeface="Times New Roman"/>
                <a:cs typeface="Times New Roman"/>
              </a:rPr>
              <a:t> </a:t>
            </a:r>
            <a:r>
              <a:rPr sz="1200" spc="1" dirty="0">
                <a:latin typeface="Arial"/>
                <a:cs typeface="Arial"/>
              </a:rPr>
              <a:t>adopted</a:t>
            </a:r>
            <a:r>
              <a:rPr sz="1200" spc="7" dirty="0">
                <a:latin typeface="Times New Roman"/>
                <a:cs typeface="Times New Roman"/>
              </a:rPr>
              <a:t> </a:t>
            </a:r>
            <a:r>
              <a:rPr sz="1200" spc="1" dirty="0">
                <a:latin typeface="Arial"/>
                <a:cs typeface="Arial"/>
              </a:rPr>
              <a:t>child</a:t>
            </a:r>
            <a:r>
              <a:rPr sz="1200" spc="7" dirty="0">
                <a:latin typeface="Times New Roman"/>
                <a:cs typeface="Times New Roman"/>
              </a:rPr>
              <a:t> </a:t>
            </a:r>
            <a:r>
              <a:rPr sz="1200" spc="1" dirty="0">
                <a:latin typeface="Arial"/>
                <a:cs typeface="Arial"/>
              </a:rPr>
              <a:t>and</a:t>
            </a:r>
            <a:r>
              <a:rPr sz="1200" spc="7" dirty="0">
                <a:latin typeface="Times New Roman"/>
                <a:cs typeface="Times New Roman"/>
              </a:rPr>
              <a:t> </a:t>
            </a:r>
            <a:r>
              <a:rPr sz="1200" spc="1" dirty="0">
                <a:latin typeface="Arial"/>
                <a:cs typeface="Arial"/>
              </a:rPr>
              <a:t>any</a:t>
            </a:r>
            <a:r>
              <a:rPr sz="1200" spc="7" dirty="0">
                <a:latin typeface="Times New Roman"/>
                <a:cs typeface="Times New Roman"/>
              </a:rPr>
              <a:t> </a:t>
            </a:r>
            <a:r>
              <a:rPr sz="1200" spc="1" dirty="0">
                <a:latin typeface="Arial"/>
                <a:cs typeface="Arial"/>
              </a:rPr>
              <a:t>other</a:t>
            </a:r>
            <a:r>
              <a:rPr sz="1200" spc="7" dirty="0">
                <a:latin typeface="Times New Roman"/>
                <a:cs typeface="Times New Roman"/>
              </a:rPr>
              <a:t> </a:t>
            </a:r>
            <a:r>
              <a:rPr sz="1200" spc="1" dirty="0">
                <a:latin typeface="Arial"/>
                <a:cs typeface="Arial"/>
              </a:rPr>
              <a:t>child</a:t>
            </a:r>
            <a:r>
              <a:rPr sz="1200" spc="7" dirty="0">
                <a:latin typeface="Times New Roman"/>
                <a:cs typeface="Times New Roman"/>
              </a:rPr>
              <a:t> </a:t>
            </a:r>
            <a:r>
              <a:rPr sz="1200" spc="1" dirty="0">
                <a:latin typeface="Arial"/>
                <a:cs typeface="Arial"/>
              </a:rPr>
              <a:t>as</a:t>
            </a:r>
            <a:r>
              <a:rPr sz="1200" spc="7" dirty="0">
                <a:latin typeface="Times New Roman"/>
                <a:cs typeface="Times New Roman"/>
              </a:rPr>
              <a:t> </a:t>
            </a:r>
            <a:r>
              <a:rPr sz="1200" spc="1" dirty="0">
                <a:latin typeface="Arial"/>
                <a:cs typeface="Arial"/>
              </a:rPr>
              <a:t>defined</a:t>
            </a:r>
            <a:r>
              <a:rPr sz="1200" spc="7" dirty="0">
                <a:latin typeface="Times New Roman"/>
                <a:cs typeface="Times New Roman"/>
              </a:rPr>
              <a:t> </a:t>
            </a:r>
            <a:r>
              <a:rPr sz="1200" spc="1" dirty="0">
                <a:latin typeface="Arial"/>
                <a:cs typeface="Arial"/>
              </a:rPr>
              <a:t>in</a:t>
            </a:r>
            <a:r>
              <a:rPr sz="1200" spc="7" dirty="0">
                <a:latin typeface="Times New Roman"/>
                <a:cs typeface="Times New Roman"/>
              </a:rPr>
              <a:t> </a:t>
            </a:r>
            <a:r>
              <a:rPr sz="1200" spc="1" dirty="0">
                <a:latin typeface="Arial"/>
                <a:cs typeface="Arial"/>
              </a:rPr>
              <a:t>the</a:t>
            </a:r>
            <a:r>
              <a:rPr sz="1200" spc="7" dirty="0">
                <a:latin typeface="Times New Roman"/>
                <a:cs typeface="Times New Roman"/>
              </a:rPr>
              <a:t> </a:t>
            </a:r>
            <a:r>
              <a:rPr sz="1200" spc="1" dirty="0">
                <a:latin typeface="Arial"/>
                <a:cs typeface="Arial"/>
              </a:rPr>
              <a:t>certificate</a:t>
            </a:r>
            <a:r>
              <a:rPr sz="1200" spc="7" dirty="0">
                <a:latin typeface="Times New Roman"/>
                <a:cs typeface="Times New Roman"/>
              </a:rPr>
              <a:t> </a:t>
            </a:r>
            <a:r>
              <a:rPr sz="1200" spc="1" dirty="0">
                <a:latin typeface="Arial"/>
                <a:cs typeface="Arial"/>
              </a:rPr>
              <a:t>of</a:t>
            </a:r>
            <a:r>
              <a:rPr sz="1200" spc="7" dirty="0">
                <a:latin typeface="Times New Roman"/>
                <a:cs typeface="Times New Roman"/>
              </a:rPr>
              <a:t> </a:t>
            </a:r>
            <a:r>
              <a:rPr sz="1200" spc="1" dirty="0">
                <a:latin typeface="Arial"/>
                <a:cs typeface="Arial"/>
              </a:rPr>
              <a:t>coverage)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093889" y="5231109"/>
            <a:ext cx="3286843" cy="1917469"/>
          </a:xfrm>
          <a:prstGeom prst="rect">
            <a:avLst/>
          </a:prstGeom>
        </p:spPr>
        <p:txBody>
          <a:bodyPr wrap="square" lIns="0" tIns="10985" rIns="0" bIns="0" rtlCol="0">
            <a:noAutofit/>
          </a:bodyPr>
          <a:lstStyle/>
          <a:p>
            <a:pPr marL="12700" marR="9205">
              <a:lnSpc>
                <a:spcPts val="1730"/>
              </a:lnSpc>
            </a:pPr>
            <a:r>
              <a:rPr sz="1600" spc="2" dirty="0">
                <a:solidFill>
                  <a:srgbClr val="851E69"/>
                </a:solidFill>
                <a:latin typeface="Arial"/>
                <a:cs typeface="Arial"/>
              </a:rPr>
              <a:t>Changing</a:t>
            </a:r>
            <a:r>
              <a:rPr sz="1600" spc="-16" dirty="0">
                <a:solidFill>
                  <a:srgbClr val="851E69"/>
                </a:solidFill>
                <a:latin typeface="Times New Roman"/>
                <a:cs typeface="Times New Roman"/>
              </a:rPr>
              <a:t> </a:t>
            </a:r>
            <a:r>
              <a:rPr sz="1600" spc="2" dirty="0">
                <a:solidFill>
                  <a:srgbClr val="851E69"/>
                </a:solidFill>
                <a:latin typeface="Arial"/>
                <a:cs typeface="Arial"/>
              </a:rPr>
              <a:t>Coverage</a:t>
            </a:r>
            <a:r>
              <a:rPr sz="1600" spc="-16" dirty="0">
                <a:solidFill>
                  <a:srgbClr val="851E69"/>
                </a:solidFill>
                <a:latin typeface="Times New Roman"/>
                <a:cs typeface="Times New Roman"/>
              </a:rPr>
              <a:t> </a:t>
            </a:r>
            <a:r>
              <a:rPr sz="1600" spc="2" dirty="0">
                <a:solidFill>
                  <a:srgbClr val="851E69"/>
                </a:solidFill>
                <a:latin typeface="Arial"/>
                <a:cs typeface="Arial"/>
              </a:rPr>
              <a:t>During</a:t>
            </a:r>
            <a:r>
              <a:rPr sz="1600" spc="-16" dirty="0">
                <a:solidFill>
                  <a:srgbClr val="851E69"/>
                </a:solidFill>
                <a:latin typeface="Times New Roman"/>
                <a:cs typeface="Times New Roman"/>
              </a:rPr>
              <a:t> </a:t>
            </a:r>
            <a:r>
              <a:rPr sz="1600" spc="2" dirty="0">
                <a:solidFill>
                  <a:srgbClr val="851E69"/>
                </a:solidFill>
                <a:latin typeface="Arial"/>
                <a:cs typeface="Arial"/>
              </a:rPr>
              <a:t>the</a:t>
            </a:r>
            <a:endParaRPr sz="1600" dirty="0">
              <a:latin typeface="Arial"/>
              <a:cs typeface="Arial"/>
            </a:endParaRPr>
          </a:p>
          <a:p>
            <a:pPr marL="12700" marR="9205">
              <a:lnSpc>
                <a:spcPts val="1835"/>
              </a:lnSpc>
              <a:spcBef>
                <a:spcPts val="5"/>
              </a:spcBef>
            </a:pPr>
            <a:r>
              <a:rPr sz="1600" spc="1" dirty="0">
                <a:solidFill>
                  <a:srgbClr val="851E69"/>
                </a:solidFill>
                <a:latin typeface="Arial"/>
                <a:cs typeface="Arial"/>
              </a:rPr>
              <a:t>Year</a:t>
            </a:r>
            <a:endParaRPr sz="1600" dirty="0">
              <a:latin typeface="Arial"/>
              <a:cs typeface="Arial"/>
            </a:endParaRPr>
          </a:p>
          <a:p>
            <a:pPr marL="12700" marR="33444" indent="0">
              <a:lnSpc>
                <a:spcPct val="96016"/>
              </a:lnSpc>
              <a:spcBef>
                <a:spcPts val="203"/>
              </a:spcBef>
            </a:pPr>
            <a:r>
              <a:rPr sz="1000" spc="2" dirty="0">
                <a:latin typeface="Arial"/>
                <a:cs typeface="Arial"/>
              </a:rPr>
              <a:t>You</a:t>
            </a:r>
            <a:r>
              <a:rPr sz="1000" spc="2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can</a:t>
            </a:r>
            <a:r>
              <a:rPr sz="1000" spc="2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change</a:t>
            </a:r>
            <a:r>
              <a:rPr sz="1000" spc="2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your</a:t>
            </a:r>
            <a:r>
              <a:rPr sz="1000" spc="2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coverage</a:t>
            </a:r>
            <a:r>
              <a:rPr sz="1000" spc="2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during</a:t>
            </a:r>
            <a:r>
              <a:rPr sz="1000" spc="2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the</a:t>
            </a:r>
            <a:r>
              <a:rPr sz="1000" spc="2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year</a:t>
            </a:r>
            <a:r>
              <a:rPr sz="1000" spc="2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when</a:t>
            </a:r>
            <a:r>
              <a:rPr sz="1000" spc="2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you</a:t>
            </a:r>
            <a:r>
              <a:rPr sz="1000" spc="2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experience</a:t>
            </a:r>
            <a:r>
              <a:rPr sz="1000" spc="2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a</a:t>
            </a:r>
            <a:r>
              <a:rPr sz="1000" spc="2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qualified</a:t>
            </a:r>
            <a:r>
              <a:rPr sz="1000" spc="2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change</a:t>
            </a:r>
            <a:r>
              <a:rPr sz="1000" spc="2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in</a:t>
            </a:r>
            <a:r>
              <a:rPr sz="1000" spc="2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status,</a:t>
            </a:r>
            <a:r>
              <a:rPr sz="1000" spc="2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such</a:t>
            </a:r>
            <a:r>
              <a:rPr sz="1000" spc="2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as</a:t>
            </a:r>
            <a:endParaRPr sz="1000" dirty="0">
              <a:latin typeface="Arial"/>
              <a:cs typeface="Arial"/>
            </a:endParaRPr>
          </a:p>
          <a:p>
            <a:pPr marL="12700" indent="0">
              <a:lnSpc>
                <a:spcPct val="96016"/>
              </a:lnSpc>
            </a:pPr>
            <a:r>
              <a:rPr sz="1000" spc="1" dirty="0">
                <a:latin typeface="Arial"/>
                <a:cs typeface="Arial"/>
              </a:rPr>
              <a:t>marriage,</a:t>
            </a:r>
            <a:r>
              <a:rPr sz="1000" spc="-2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divorce,</a:t>
            </a:r>
            <a:r>
              <a:rPr sz="1000" spc="-9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birth,</a:t>
            </a:r>
            <a:r>
              <a:rPr sz="1000" spc="17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adoption,</a:t>
            </a:r>
            <a:r>
              <a:rPr sz="1000" spc="-1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placement</a:t>
            </a:r>
            <a:r>
              <a:rPr sz="1000" spc="-21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for</a:t>
            </a:r>
            <a:r>
              <a:rPr sz="1000" spc="1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adoption,</a:t>
            </a:r>
            <a:r>
              <a:rPr sz="1000" spc="0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or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loss</a:t>
            </a:r>
            <a:r>
              <a:rPr sz="1000" spc="17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of</a:t>
            </a:r>
            <a:r>
              <a:rPr sz="1000" spc="16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coverage.</a:t>
            </a:r>
            <a:r>
              <a:rPr sz="1000" spc="-1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The</a:t>
            </a:r>
            <a:r>
              <a:rPr sz="1000" spc="7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change</a:t>
            </a:r>
            <a:r>
              <a:rPr sz="1000" spc="2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must</a:t>
            </a:r>
            <a:r>
              <a:rPr sz="1000" spc="1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be</a:t>
            </a:r>
            <a:r>
              <a:rPr sz="1000" spc="13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reported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to</a:t>
            </a:r>
            <a:r>
              <a:rPr sz="1000" spc="26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the</a:t>
            </a:r>
            <a:r>
              <a:rPr sz="1000" spc="0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Human</a:t>
            </a:r>
            <a:r>
              <a:rPr sz="1000" spc="-7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Resources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Department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within</a:t>
            </a:r>
            <a:r>
              <a:rPr sz="1000" spc="0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30</a:t>
            </a:r>
            <a:r>
              <a:rPr sz="1000" spc="23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days</a:t>
            </a:r>
            <a:r>
              <a:rPr sz="1000" spc="13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of</a:t>
            </a:r>
            <a:r>
              <a:rPr sz="1000" spc="31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the</a:t>
            </a:r>
            <a:r>
              <a:rPr sz="1000" spc="0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event.</a:t>
            </a:r>
            <a:r>
              <a:rPr sz="1000" spc="-2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The</a:t>
            </a:r>
            <a:r>
              <a:rPr sz="1000" spc="7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change</a:t>
            </a:r>
            <a:r>
              <a:rPr sz="1000" spc="2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must</a:t>
            </a:r>
            <a:r>
              <a:rPr sz="1000" spc="1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be</a:t>
            </a:r>
            <a:r>
              <a:rPr sz="1000" spc="23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consistent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with</a:t>
            </a:r>
            <a:r>
              <a:rPr sz="1000" spc="7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the</a:t>
            </a:r>
            <a:r>
              <a:rPr sz="1000" spc="11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event.</a:t>
            </a:r>
            <a:endParaRPr sz="1000" dirty="0">
              <a:latin typeface="Arial"/>
              <a:cs typeface="Arial"/>
            </a:endParaRPr>
          </a:p>
          <a:p>
            <a:pPr marL="12700" marR="183536" indent="0">
              <a:lnSpc>
                <a:spcPct val="96016"/>
              </a:lnSpc>
              <a:spcBef>
                <a:spcPts val="791"/>
              </a:spcBef>
            </a:pPr>
            <a:r>
              <a:rPr sz="1000" spc="1" dirty="0">
                <a:latin typeface="Arial"/>
                <a:cs typeface="Arial"/>
              </a:rPr>
              <a:t>For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example,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if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your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dependent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child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no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longer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meets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eligibility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requirements,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you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can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drop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coverage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only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for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that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dependent.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6041136" y="4018787"/>
            <a:ext cx="1211701" cy="144780"/>
          </a:xfrm>
          <a:prstGeom prst="rect">
            <a:avLst/>
          </a:prstGeom>
        </p:spPr>
        <p:txBody>
          <a:bodyPr wrap="square" lIns="0" tIns="7207" rIns="0" bIns="0" rtlCol="0">
            <a:noAutofit/>
          </a:bodyPr>
          <a:lstStyle/>
          <a:p>
            <a:pPr>
              <a:lnSpc>
                <a:spcPts val="1135"/>
              </a:lnSpc>
            </a:pPr>
            <a:r>
              <a:rPr sz="1000" spc="2" dirty="0">
                <a:latin typeface="Arial"/>
                <a:cs typeface="Arial"/>
              </a:rPr>
              <a:t>May</a:t>
            </a:r>
            <a:r>
              <a:rPr sz="1000" spc="14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1</a:t>
            </a:r>
            <a:r>
              <a:rPr sz="975" spc="2" baseline="26758" dirty="0">
                <a:latin typeface="Arial"/>
                <a:cs typeface="Arial"/>
              </a:rPr>
              <a:t>st</a:t>
            </a:r>
            <a:r>
              <a:rPr sz="1000" spc="2" dirty="0">
                <a:latin typeface="Arial"/>
                <a:cs typeface="Arial"/>
              </a:rPr>
              <a:t>,</a:t>
            </a:r>
            <a:r>
              <a:rPr sz="1000" spc="14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2023</a:t>
            </a:r>
            <a:r>
              <a:rPr sz="1000" spc="14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–</a:t>
            </a:r>
            <a:r>
              <a:rPr sz="1000" spc="14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June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/>
          <p:nvPr/>
        </p:nvSpPr>
        <p:spPr>
          <a:xfrm>
            <a:off x="457200" y="457200"/>
            <a:ext cx="6923532" cy="487679"/>
          </a:xfrm>
          <a:custGeom>
            <a:avLst/>
            <a:gdLst/>
            <a:ahLst/>
            <a:cxnLst/>
            <a:rect l="l" t="t" r="r" b="b"/>
            <a:pathLst>
              <a:path w="6923532" h="487679">
                <a:moveTo>
                  <a:pt x="187451" y="0"/>
                </a:moveTo>
                <a:lnTo>
                  <a:pt x="172063" y="620"/>
                </a:lnTo>
                <a:lnTo>
                  <a:pt x="157020" y="2450"/>
                </a:lnTo>
                <a:lnTo>
                  <a:pt x="114442" y="14716"/>
                </a:lnTo>
                <a:lnTo>
                  <a:pt x="76699" y="36137"/>
                </a:lnTo>
                <a:lnTo>
                  <a:pt x="45087" y="65417"/>
                </a:lnTo>
                <a:lnTo>
                  <a:pt x="20903" y="101260"/>
                </a:lnTo>
                <a:lnTo>
                  <a:pt x="5441" y="142370"/>
                </a:lnTo>
                <a:lnTo>
                  <a:pt x="0" y="187451"/>
                </a:lnTo>
                <a:lnTo>
                  <a:pt x="0" y="487679"/>
                </a:lnTo>
                <a:lnTo>
                  <a:pt x="6736080" y="487679"/>
                </a:lnTo>
                <a:lnTo>
                  <a:pt x="6751468" y="487059"/>
                </a:lnTo>
                <a:lnTo>
                  <a:pt x="6795369" y="478133"/>
                </a:lnTo>
                <a:lnTo>
                  <a:pt x="6834868" y="459620"/>
                </a:lnTo>
                <a:lnTo>
                  <a:pt x="6868668" y="432816"/>
                </a:lnTo>
                <a:lnTo>
                  <a:pt x="6895472" y="399016"/>
                </a:lnTo>
                <a:lnTo>
                  <a:pt x="6913985" y="359517"/>
                </a:lnTo>
                <a:lnTo>
                  <a:pt x="6922911" y="315616"/>
                </a:lnTo>
                <a:lnTo>
                  <a:pt x="6923532" y="300227"/>
                </a:lnTo>
                <a:lnTo>
                  <a:pt x="6923532" y="0"/>
                </a:lnTo>
                <a:lnTo>
                  <a:pt x="187451" y="0"/>
                </a:lnTo>
                <a:close/>
              </a:path>
            </a:pathLst>
          </a:custGeom>
          <a:solidFill>
            <a:srgbClr val="26405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57200" y="457200"/>
            <a:ext cx="608076" cy="487679"/>
          </a:xfrm>
          <a:custGeom>
            <a:avLst/>
            <a:gdLst/>
            <a:ahLst/>
            <a:cxnLst/>
            <a:rect l="l" t="t" r="r" b="b"/>
            <a:pathLst>
              <a:path w="608076" h="487679">
                <a:moveTo>
                  <a:pt x="158495" y="0"/>
                </a:moveTo>
                <a:lnTo>
                  <a:pt x="148869" y="325"/>
                </a:lnTo>
                <a:lnTo>
                  <a:pt x="135281" y="1909"/>
                </a:lnTo>
                <a:lnTo>
                  <a:pt x="109206" y="8817"/>
                </a:lnTo>
                <a:lnTo>
                  <a:pt x="84942" y="20340"/>
                </a:lnTo>
                <a:lnTo>
                  <a:pt x="62905" y="36029"/>
                </a:lnTo>
                <a:lnTo>
                  <a:pt x="43508" y="55437"/>
                </a:lnTo>
                <a:lnTo>
                  <a:pt x="27165" y="78115"/>
                </a:lnTo>
                <a:lnTo>
                  <a:pt x="14291" y="103617"/>
                </a:lnTo>
                <a:lnTo>
                  <a:pt x="5300" y="131494"/>
                </a:lnTo>
                <a:lnTo>
                  <a:pt x="606" y="161298"/>
                </a:lnTo>
                <a:lnTo>
                  <a:pt x="0" y="176784"/>
                </a:lnTo>
                <a:lnTo>
                  <a:pt x="0" y="486155"/>
                </a:lnTo>
                <a:lnTo>
                  <a:pt x="457200" y="487679"/>
                </a:lnTo>
                <a:lnTo>
                  <a:pt x="473168" y="487660"/>
                </a:lnTo>
                <a:lnTo>
                  <a:pt x="500351" y="487506"/>
                </a:lnTo>
                <a:lnTo>
                  <a:pt x="520027" y="487243"/>
                </a:lnTo>
                <a:lnTo>
                  <a:pt x="542880" y="486761"/>
                </a:lnTo>
                <a:lnTo>
                  <a:pt x="550416" y="486604"/>
                </a:lnTo>
                <a:lnTo>
                  <a:pt x="558617" y="486461"/>
                </a:lnTo>
                <a:lnTo>
                  <a:pt x="567908" y="486337"/>
                </a:lnTo>
                <a:lnTo>
                  <a:pt x="578711" y="486241"/>
                </a:lnTo>
                <a:lnTo>
                  <a:pt x="591451" y="486178"/>
                </a:lnTo>
                <a:lnTo>
                  <a:pt x="606551" y="486155"/>
                </a:lnTo>
                <a:lnTo>
                  <a:pt x="606356" y="460219"/>
                </a:lnTo>
                <a:lnTo>
                  <a:pt x="606224" y="434522"/>
                </a:lnTo>
                <a:lnTo>
                  <a:pt x="606149" y="409054"/>
                </a:lnTo>
                <a:lnTo>
                  <a:pt x="606125" y="383804"/>
                </a:lnTo>
                <a:lnTo>
                  <a:pt x="606147" y="358759"/>
                </a:lnTo>
                <a:lnTo>
                  <a:pt x="606209" y="333908"/>
                </a:lnTo>
                <a:lnTo>
                  <a:pt x="606305" y="309240"/>
                </a:lnTo>
                <a:lnTo>
                  <a:pt x="606430" y="284744"/>
                </a:lnTo>
                <a:lnTo>
                  <a:pt x="606577" y="260407"/>
                </a:lnTo>
                <a:lnTo>
                  <a:pt x="606742" y="236220"/>
                </a:lnTo>
                <a:lnTo>
                  <a:pt x="606918" y="212169"/>
                </a:lnTo>
                <a:lnTo>
                  <a:pt x="607100" y="188244"/>
                </a:lnTo>
                <a:lnTo>
                  <a:pt x="607282" y="164433"/>
                </a:lnTo>
                <a:lnTo>
                  <a:pt x="607458" y="140726"/>
                </a:lnTo>
                <a:lnTo>
                  <a:pt x="607623" y="117109"/>
                </a:lnTo>
                <a:lnTo>
                  <a:pt x="607771" y="93573"/>
                </a:lnTo>
                <a:lnTo>
                  <a:pt x="607895" y="70105"/>
                </a:lnTo>
                <a:lnTo>
                  <a:pt x="607992" y="46695"/>
                </a:lnTo>
                <a:lnTo>
                  <a:pt x="608054" y="23330"/>
                </a:lnTo>
                <a:lnTo>
                  <a:pt x="608076" y="0"/>
                </a:lnTo>
                <a:lnTo>
                  <a:pt x="158495" y="0"/>
                </a:lnTo>
                <a:close/>
              </a:path>
            </a:pathLst>
          </a:custGeom>
          <a:solidFill>
            <a:srgbClr val="2A9FA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70407" y="502025"/>
            <a:ext cx="114586" cy="151891"/>
          </a:xfrm>
          <a:prstGeom prst="rect">
            <a:avLst/>
          </a:prstGeom>
        </p:spPr>
        <p:txBody>
          <a:bodyPr wrap="square" lIns="0" tIns="7111" rIns="0" bIns="0" rtlCol="0">
            <a:noAutofit/>
          </a:bodyPr>
          <a:lstStyle/>
          <a:p>
            <a:pPr marL="12700">
              <a:lnSpc>
                <a:spcPts val="1120"/>
              </a:lnSpc>
            </a:pPr>
            <a:endParaRPr sz="10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50695" y="626240"/>
            <a:ext cx="1756134" cy="203707"/>
          </a:xfrm>
          <a:prstGeom prst="rect">
            <a:avLst/>
          </a:prstGeom>
        </p:spPr>
        <p:txBody>
          <a:bodyPr wrap="square" lIns="0" tIns="9556" rIns="0" bIns="0" rtlCol="0">
            <a:noAutofit/>
          </a:bodyPr>
          <a:lstStyle/>
          <a:p>
            <a:pPr marL="12700">
              <a:lnSpc>
                <a:spcPts val="1505"/>
              </a:lnSpc>
            </a:pPr>
            <a:r>
              <a:rPr sz="1400" spc="0" dirty="0">
                <a:solidFill>
                  <a:srgbClr val="FFFFFF"/>
                </a:solidFill>
                <a:latin typeface="Calibri"/>
                <a:cs typeface="Calibri"/>
              </a:rPr>
              <a:t>Open</a:t>
            </a:r>
            <a:r>
              <a:rPr sz="1400" spc="-3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0" dirty="0">
                <a:solidFill>
                  <a:srgbClr val="FFFFFF"/>
                </a:solidFill>
                <a:latin typeface="Calibri"/>
                <a:cs typeface="Calibri"/>
              </a:rPr>
              <a:t>Enrollment</a:t>
            </a:r>
            <a:r>
              <a:rPr sz="1400" spc="-3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0" dirty="0">
                <a:solidFill>
                  <a:srgbClr val="FFFFFF"/>
                </a:solidFill>
                <a:latin typeface="Calibri"/>
                <a:cs typeface="Calibri"/>
              </a:rPr>
              <a:t>Guide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31011" y="645671"/>
            <a:ext cx="125354" cy="177799"/>
          </a:xfrm>
          <a:prstGeom prst="rect">
            <a:avLst/>
          </a:prstGeom>
        </p:spPr>
        <p:txBody>
          <a:bodyPr wrap="square" lIns="0" tIns="8255" rIns="0" bIns="0" rtlCol="0">
            <a:noAutofit/>
          </a:bodyPr>
          <a:lstStyle/>
          <a:p>
            <a:pPr marL="12700">
              <a:lnSpc>
                <a:spcPts val="1300"/>
              </a:lnSpc>
            </a:pP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444499" y="1163339"/>
            <a:ext cx="6549727" cy="648816"/>
          </a:xfrm>
          <a:prstGeom prst="rect">
            <a:avLst/>
          </a:prstGeom>
        </p:spPr>
        <p:txBody>
          <a:bodyPr wrap="square" lIns="0" tIns="13652" rIns="0" bIns="0" rtlCol="0">
            <a:noAutofit/>
          </a:bodyPr>
          <a:lstStyle/>
          <a:p>
            <a:pPr marL="12700" marR="9205">
              <a:lnSpc>
                <a:spcPts val="2150"/>
              </a:lnSpc>
            </a:pPr>
            <a:r>
              <a:rPr sz="2000" spc="0" dirty="0">
                <a:solidFill>
                  <a:srgbClr val="264052"/>
                </a:solidFill>
                <a:latin typeface="Arial"/>
                <a:cs typeface="Arial"/>
              </a:rPr>
              <a:t>Medical</a:t>
            </a:r>
            <a:r>
              <a:rPr sz="2000" spc="50" dirty="0">
                <a:solidFill>
                  <a:srgbClr val="264052"/>
                </a:solidFill>
                <a:latin typeface="Times New Roman"/>
                <a:cs typeface="Times New Roman"/>
              </a:rPr>
              <a:t> </a:t>
            </a:r>
            <a:r>
              <a:rPr sz="2000" spc="0" dirty="0">
                <a:solidFill>
                  <a:srgbClr val="264052"/>
                </a:solidFill>
                <a:latin typeface="Arial"/>
                <a:cs typeface="Arial"/>
              </a:rPr>
              <a:t>Insurance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96016"/>
              </a:lnSpc>
              <a:spcBef>
                <a:spcPts val="474"/>
              </a:spcBef>
            </a:pPr>
            <a:r>
              <a:rPr sz="1000" spc="1" dirty="0">
                <a:latin typeface="Arial"/>
                <a:cs typeface="Arial"/>
              </a:rPr>
              <a:t>Kenyon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College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will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continue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to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offer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medical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coverage.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The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chart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on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the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following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page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is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a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brief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outline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of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the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plan.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Please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refer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to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the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summary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plan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description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for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complete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plan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details.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object 548"/>
          <p:cNvSpPr/>
          <p:nvPr/>
        </p:nvSpPr>
        <p:spPr>
          <a:xfrm>
            <a:off x="457200" y="457200"/>
            <a:ext cx="6923532" cy="487679"/>
          </a:xfrm>
          <a:custGeom>
            <a:avLst/>
            <a:gdLst/>
            <a:ahLst/>
            <a:cxnLst/>
            <a:rect l="l" t="t" r="r" b="b"/>
            <a:pathLst>
              <a:path w="6923532" h="487679">
                <a:moveTo>
                  <a:pt x="187451" y="0"/>
                </a:moveTo>
                <a:lnTo>
                  <a:pt x="172063" y="620"/>
                </a:lnTo>
                <a:lnTo>
                  <a:pt x="157020" y="2450"/>
                </a:lnTo>
                <a:lnTo>
                  <a:pt x="114442" y="14716"/>
                </a:lnTo>
                <a:lnTo>
                  <a:pt x="76699" y="36137"/>
                </a:lnTo>
                <a:lnTo>
                  <a:pt x="45087" y="65417"/>
                </a:lnTo>
                <a:lnTo>
                  <a:pt x="20903" y="101260"/>
                </a:lnTo>
                <a:lnTo>
                  <a:pt x="5441" y="142370"/>
                </a:lnTo>
                <a:lnTo>
                  <a:pt x="0" y="187451"/>
                </a:lnTo>
                <a:lnTo>
                  <a:pt x="0" y="487679"/>
                </a:lnTo>
                <a:lnTo>
                  <a:pt x="6736080" y="487679"/>
                </a:lnTo>
                <a:lnTo>
                  <a:pt x="6751468" y="487059"/>
                </a:lnTo>
                <a:lnTo>
                  <a:pt x="6795369" y="478133"/>
                </a:lnTo>
                <a:lnTo>
                  <a:pt x="6834868" y="459620"/>
                </a:lnTo>
                <a:lnTo>
                  <a:pt x="6868668" y="432816"/>
                </a:lnTo>
                <a:lnTo>
                  <a:pt x="6895472" y="399016"/>
                </a:lnTo>
                <a:lnTo>
                  <a:pt x="6913985" y="359517"/>
                </a:lnTo>
                <a:lnTo>
                  <a:pt x="6922911" y="315616"/>
                </a:lnTo>
                <a:lnTo>
                  <a:pt x="6923532" y="300227"/>
                </a:lnTo>
                <a:lnTo>
                  <a:pt x="6923532" y="0"/>
                </a:lnTo>
                <a:lnTo>
                  <a:pt x="187451" y="0"/>
                </a:lnTo>
                <a:close/>
              </a:path>
            </a:pathLst>
          </a:custGeom>
          <a:solidFill>
            <a:srgbClr val="26405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9" name="object 549"/>
          <p:cNvSpPr/>
          <p:nvPr/>
        </p:nvSpPr>
        <p:spPr>
          <a:xfrm>
            <a:off x="457200" y="457200"/>
            <a:ext cx="608076" cy="487679"/>
          </a:xfrm>
          <a:custGeom>
            <a:avLst/>
            <a:gdLst/>
            <a:ahLst/>
            <a:cxnLst/>
            <a:rect l="l" t="t" r="r" b="b"/>
            <a:pathLst>
              <a:path w="608076" h="487679">
                <a:moveTo>
                  <a:pt x="158495" y="0"/>
                </a:moveTo>
                <a:lnTo>
                  <a:pt x="148869" y="325"/>
                </a:lnTo>
                <a:lnTo>
                  <a:pt x="135281" y="1909"/>
                </a:lnTo>
                <a:lnTo>
                  <a:pt x="109206" y="8817"/>
                </a:lnTo>
                <a:lnTo>
                  <a:pt x="84942" y="20340"/>
                </a:lnTo>
                <a:lnTo>
                  <a:pt x="62905" y="36029"/>
                </a:lnTo>
                <a:lnTo>
                  <a:pt x="43508" y="55437"/>
                </a:lnTo>
                <a:lnTo>
                  <a:pt x="27165" y="78115"/>
                </a:lnTo>
                <a:lnTo>
                  <a:pt x="14291" y="103617"/>
                </a:lnTo>
                <a:lnTo>
                  <a:pt x="5300" y="131494"/>
                </a:lnTo>
                <a:lnTo>
                  <a:pt x="606" y="161298"/>
                </a:lnTo>
                <a:lnTo>
                  <a:pt x="0" y="176784"/>
                </a:lnTo>
                <a:lnTo>
                  <a:pt x="0" y="486155"/>
                </a:lnTo>
                <a:lnTo>
                  <a:pt x="457200" y="487679"/>
                </a:lnTo>
                <a:lnTo>
                  <a:pt x="473168" y="487660"/>
                </a:lnTo>
                <a:lnTo>
                  <a:pt x="500351" y="487506"/>
                </a:lnTo>
                <a:lnTo>
                  <a:pt x="520027" y="487243"/>
                </a:lnTo>
                <a:lnTo>
                  <a:pt x="542880" y="486761"/>
                </a:lnTo>
                <a:lnTo>
                  <a:pt x="550416" y="486604"/>
                </a:lnTo>
                <a:lnTo>
                  <a:pt x="558617" y="486461"/>
                </a:lnTo>
                <a:lnTo>
                  <a:pt x="567908" y="486337"/>
                </a:lnTo>
                <a:lnTo>
                  <a:pt x="578711" y="486241"/>
                </a:lnTo>
                <a:lnTo>
                  <a:pt x="591451" y="486178"/>
                </a:lnTo>
                <a:lnTo>
                  <a:pt x="606551" y="486155"/>
                </a:lnTo>
                <a:lnTo>
                  <a:pt x="606356" y="460219"/>
                </a:lnTo>
                <a:lnTo>
                  <a:pt x="606224" y="434522"/>
                </a:lnTo>
                <a:lnTo>
                  <a:pt x="606149" y="409054"/>
                </a:lnTo>
                <a:lnTo>
                  <a:pt x="606125" y="383804"/>
                </a:lnTo>
                <a:lnTo>
                  <a:pt x="606147" y="358759"/>
                </a:lnTo>
                <a:lnTo>
                  <a:pt x="606209" y="333908"/>
                </a:lnTo>
                <a:lnTo>
                  <a:pt x="606305" y="309240"/>
                </a:lnTo>
                <a:lnTo>
                  <a:pt x="606430" y="284744"/>
                </a:lnTo>
                <a:lnTo>
                  <a:pt x="606577" y="260407"/>
                </a:lnTo>
                <a:lnTo>
                  <a:pt x="606742" y="236220"/>
                </a:lnTo>
                <a:lnTo>
                  <a:pt x="606918" y="212169"/>
                </a:lnTo>
                <a:lnTo>
                  <a:pt x="607100" y="188244"/>
                </a:lnTo>
                <a:lnTo>
                  <a:pt x="607282" y="164433"/>
                </a:lnTo>
                <a:lnTo>
                  <a:pt x="607458" y="140726"/>
                </a:lnTo>
                <a:lnTo>
                  <a:pt x="607623" y="117109"/>
                </a:lnTo>
                <a:lnTo>
                  <a:pt x="607771" y="93573"/>
                </a:lnTo>
                <a:lnTo>
                  <a:pt x="607895" y="70105"/>
                </a:lnTo>
                <a:lnTo>
                  <a:pt x="607992" y="46695"/>
                </a:lnTo>
                <a:lnTo>
                  <a:pt x="608054" y="23330"/>
                </a:lnTo>
                <a:lnTo>
                  <a:pt x="608076" y="0"/>
                </a:lnTo>
                <a:lnTo>
                  <a:pt x="158495" y="0"/>
                </a:lnTo>
                <a:close/>
              </a:path>
            </a:pathLst>
          </a:custGeom>
          <a:solidFill>
            <a:srgbClr val="2A9FA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2357628" y="2281427"/>
            <a:ext cx="0" cy="184404"/>
          </a:xfrm>
          <a:custGeom>
            <a:avLst/>
            <a:gdLst/>
            <a:ahLst/>
            <a:cxnLst/>
            <a:rect l="l" t="t" r="r" b="b"/>
            <a:pathLst>
              <a:path h="184404">
                <a:moveTo>
                  <a:pt x="0" y="184404"/>
                </a:moveTo>
                <a:lnTo>
                  <a:pt x="0" y="0"/>
                </a:lnTo>
                <a:lnTo>
                  <a:pt x="0" y="184404"/>
                </a:lnTo>
                <a:close/>
              </a:path>
            </a:pathLst>
          </a:custGeom>
          <a:solidFill>
            <a:srgbClr val="26405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2357628" y="1911096"/>
            <a:ext cx="2206752" cy="184403"/>
          </a:xfrm>
          <a:custGeom>
            <a:avLst/>
            <a:gdLst/>
            <a:ahLst/>
            <a:cxnLst/>
            <a:rect l="l" t="t" r="r" b="b"/>
            <a:pathLst>
              <a:path w="2206752" h="184403">
                <a:moveTo>
                  <a:pt x="0" y="184403"/>
                </a:moveTo>
                <a:lnTo>
                  <a:pt x="2206752" y="184403"/>
                </a:lnTo>
                <a:lnTo>
                  <a:pt x="2206752" y="0"/>
                </a:lnTo>
                <a:lnTo>
                  <a:pt x="0" y="0"/>
                </a:lnTo>
                <a:lnTo>
                  <a:pt x="0" y="184403"/>
                </a:lnTo>
                <a:close/>
              </a:path>
            </a:pathLst>
          </a:custGeom>
          <a:solidFill>
            <a:srgbClr val="26405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2357628" y="2095500"/>
            <a:ext cx="2206752" cy="185927"/>
          </a:xfrm>
          <a:custGeom>
            <a:avLst/>
            <a:gdLst/>
            <a:ahLst/>
            <a:cxnLst/>
            <a:rect l="l" t="t" r="r" b="b"/>
            <a:pathLst>
              <a:path w="2206752" h="185927">
                <a:moveTo>
                  <a:pt x="0" y="185927"/>
                </a:moveTo>
                <a:lnTo>
                  <a:pt x="2206752" y="185927"/>
                </a:lnTo>
                <a:lnTo>
                  <a:pt x="2206752" y="0"/>
                </a:lnTo>
                <a:lnTo>
                  <a:pt x="0" y="0"/>
                </a:lnTo>
                <a:lnTo>
                  <a:pt x="0" y="185927"/>
                </a:lnTo>
                <a:close/>
              </a:path>
            </a:pathLst>
          </a:custGeom>
          <a:solidFill>
            <a:srgbClr val="26405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2357628" y="2281428"/>
            <a:ext cx="2206752" cy="184403"/>
          </a:xfrm>
          <a:custGeom>
            <a:avLst/>
            <a:gdLst/>
            <a:ahLst/>
            <a:cxnLst/>
            <a:rect l="l" t="t" r="r" b="b"/>
            <a:pathLst>
              <a:path w="2206752" h="184403">
                <a:moveTo>
                  <a:pt x="0" y="184403"/>
                </a:moveTo>
                <a:lnTo>
                  <a:pt x="2206752" y="184403"/>
                </a:lnTo>
                <a:lnTo>
                  <a:pt x="2206752" y="0"/>
                </a:lnTo>
                <a:lnTo>
                  <a:pt x="0" y="0"/>
                </a:lnTo>
                <a:lnTo>
                  <a:pt x="0" y="184403"/>
                </a:lnTo>
                <a:close/>
              </a:path>
            </a:pathLst>
          </a:custGeom>
          <a:solidFill>
            <a:srgbClr val="26405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4572000" y="2281427"/>
            <a:ext cx="0" cy="184404"/>
          </a:xfrm>
          <a:custGeom>
            <a:avLst/>
            <a:gdLst/>
            <a:ahLst/>
            <a:cxnLst/>
            <a:rect l="l" t="t" r="r" b="b"/>
            <a:pathLst>
              <a:path h="184404">
                <a:moveTo>
                  <a:pt x="0" y="184404"/>
                </a:moveTo>
                <a:lnTo>
                  <a:pt x="0" y="0"/>
                </a:lnTo>
                <a:lnTo>
                  <a:pt x="0" y="184404"/>
                </a:lnTo>
                <a:close/>
              </a:path>
            </a:pathLst>
          </a:custGeom>
          <a:solidFill>
            <a:srgbClr val="851E6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4572000" y="1911096"/>
            <a:ext cx="2692907" cy="184403"/>
          </a:xfrm>
          <a:custGeom>
            <a:avLst/>
            <a:gdLst/>
            <a:ahLst/>
            <a:cxnLst/>
            <a:rect l="l" t="t" r="r" b="b"/>
            <a:pathLst>
              <a:path w="2692907" h="184403">
                <a:moveTo>
                  <a:pt x="0" y="184403"/>
                </a:moveTo>
                <a:lnTo>
                  <a:pt x="2692907" y="184403"/>
                </a:lnTo>
                <a:lnTo>
                  <a:pt x="2692907" y="0"/>
                </a:lnTo>
                <a:lnTo>
                  <a:pt x="0" y="0"/>
                </a:lnTo>
                <a:lnTo>
                  <a:pt x="0" y="184403"/>
                </a:lnTo>
                <a:close/>
              </a:path>
            </a:pathLst>
          </a:custGeom>
          <a:solidFill>
            <a:srgbClr val="851E6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4572000" y="2095500"/>
            <a:ext cx="2692907" cy="185927"/>
          </a:xfrm>
          <a:custGeom>
            <a:avLst/>
            <a:gdLst/>
            <a:ahLst/>
            <a:cxnLst/>
            <a:rect l="l" t="t" r="r" b="b"/>
            <a:pathLst>
              <a:path w="2692907" h="185927">
                <a:moveTo>
                  <a:pt x="0" y="185927"/>
                </a:moveTo>
                <a:lnTo>
                  <a:pt x="2692907" y="185927"/>
                </a:lnTo>
                <a:lnTo>
                  <a:pt x="2692907" y="0"/>
                </a:lnTo>
                <a:lnTo>
                  <a:pt x="0" y="0"/>
                </a:lnTo>
                <a:lnTo>
                  <a:pt x="0" y="185927"/>
                </a:lnTo>
                <a:close/>
              </a:path>
            </a:pathLst>
          </a:custGeom>
          <a:solidFill>
            <a:srgbClr val="851E6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4572000" y="2281428"/>
            <a:ext cx="2692907" cy="184403"/>
          </a:xfrm>
          <a:custGeom>
            <a:avLst/>
            <a:gdLst/>
            <a:ahLst/>
            <a:cxnLst/>
            <a:rect l="l" t="t" r="r" b="b"/>
            <a:pathLst>
              <a:path w="2692907" h="184403">
                <a:moveTo>
                  <a:pt x="0" y="184403"/>
                </a:moveTo>
                <a:lnTo>
                  <a:pt x="2692907" y="184403"/>
                </a:lnTo>
                <a:lnTo>
                  <a:pt x="2692907" y="0"/>
                </a:lnTo>
                <a:lnTo>
                  <a:pt x="0" y="0"/>
                </a:lnTo>
                <a:lnTo>
                  <a:pt x="0" y="184403"/>
                </a:lnTo>
                <a:close/>
              </a:path>
            </a:pathLst>
          </a:custGeom>
          <a:solidFill>
            <a:srgbClr val="851E6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507492" y="1908048"/>
            <a:ext cx="1844039" cy="0"/>
          </a:xfrm>
          <a:custGeom>
            <a:avLst/>
            <a:gdLst/>
            <a:ahLst/>
            <a:cxnLst/>
            <a:rect l="l" t="t" r="r" b="b"/>
            <a:pathLst>
              <a:path w="1844039">
                <a:moveTo>
                  <a:pt x="0" y="0"/>
                </a:moveTo>
                <a:lnTo>
                  <a:pt x="1844039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2357628" y="1908048"/>
            <a:ext cx="2206752" cy="0"/>
          </a:xfrm>
          <a:custGeom>
            <a:avLst/>
            <a:gdLst/>
            <a:ahLst/>
            <a:cxnLst/>
            <a:rect l="l" t="t" r="r" b="b"/>
            <a:pathLst>
              <a:path w="2206752">
                <a:moveTo>
                  <a:pt x="0" y="0"/>
                </a:moveTo>
                <a:lnTo>
                  <a:pt x="2206752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4570476" y="1908048"/>
            <a:ext cx="2694431" cy="0"/>
          </a:xfrm>
          <a:custGeom>
            <a:avLst/>
            <a:gdLst/>
            <a:ahLst/>
            <a:cxnLst/>
            <a:rect l="l" t="t" r="r" b="b"/>
            <a:pathLst>
              <a:path w="2694431">
                <a:moveTo>
                  <a:pt x="0" y="0"/>
                </a:moveTo>
                <a:lnTo>
                  <a:pt x="2694431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2357628" y="2471928"/>
            <a:ext cx="1040891" cy="32003"/>
          </a:xfrm>
          <a:custGeom>
            <a:avLst/>
            <a:gdLst/>
            <a:ahLst/>
            <a:cxnLst/>
            <a:rect l="l" t="t" r="r" b="b"/>
            <a:pathLst>
              <a:path w="1040891" h="32003">
                <a:moveTo>
                  <a:pt x="0" y="32003"/>
                </a:moveTo>
                <a:lnTo>
                  <a:pt x="1040891" y="32003"/>
                </a:lnTo>
                <a:lnTo>
                  <a:pt x="1040891" y="0"/>
                </a:lnTo>
                <a:lnTo>
                  <a:pt x="0" y="0"/>
                </a:lnTo>
                <a:lnTo>
                  <a:pt x="0" y="3200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2357628" y="2650236"/>
            <a:ext cx="1040891" cy="32003"/>
          </a:xfrm>
          <a:custGeom>
            <a:avLst/>
            <a:gdLst/>
            <a:ahLst/>
            <a:cxnLst/>
            <a:rect l="l" t="t" r="r" b="b"/>
            <a:pathLst>
              <a:path w="1040891" h="32003">
                <a:moveTo>
                  <a:pt x="0" y="32003"/>
                </a:moveTo>
                <a:lnTo>
                  <a:pt x="1040891" y="32003"/>
                </a:lnTo>
                <a:lnTo>
                  <a:pt x="1040891" y="0"/>
                </a:lnTo>
                <a:lnTo>
                  <a:pt x="0" y="0"/>
                </a:lnTo>
                <a:lnTo>
                  <a:pt x="0" y="3200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2357628" y="2503931"/>
            <a:ext cx="1040891" cy="146304"/>
          </a:xfrm>
          <a:custGeom>
            <a:avLst/>
            <a:gdLst/>
            <a:ahLst/>
            <a:cxnLst/>
            <a:rect l="l" t="t" r="r" b="b"/>
            <a:pathLst>
              <a:path w="1040891" h="146304">
                <a:moveTo>
                  <a:pt x="0" y="146304"/>
                </a:moveTo>
                <a:lnTo>
                  <a:pt x="1040891" y="146304"/>
                </a:lnTo>
                <a:lnTo>
                  <a:pt x="1040891" y="0"/>
                </a:lnTo>
                <a:lnTo>
                  <a:pt x="0" y="0"/>
                </a:lnTo>
                <a:lnTo>
                  <a:pt x="0" y="146304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3406140" y="2471928"/>
            <a:ext cx="1158239" cy="32003"/>
          </a:xfrm>
          <a:custGeom>
            <a:avLst/>
            <a:gdLst/>
            <a:ahLst/>
            <a:cxnLst/>
            <a:rect l="l" t="t" r="r" b="b"/>
            <a:pathLst>
              <a:path w="1158239" h="32003">
                <a:moveTo>
                  <a:pt x="0" y="32003"/>
                </a:moveTo>
                <a:lnTo>
                  <a:pt x="1158239" y="32003"/>
                </a:lnTo>
                <a:lnTo>
                  <a:pt x="1158239" y="0"/>
                </a:lnTo>
                <a:lnTo>
                  <a:pt x="0" y="0"/>
                </a:lnTo>
                <a:lnTo>
                  <a:pt x="0" y="3200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3406140" y="2650236"/>
            <a:ext cx="1158239" cy="32003"/>
          </a:xfrm>
          <a:custGeom>
            <a:avLst/>
            <a:gdLst/>
            <a:ahLst/>
            <a:cxnLst/>
            <a:rect l="l" t="t" r="r" b="b"/>
            <a:pathLst>
              <a:path w="1158239" h="32003">
                <a:moveTo>
                  <a:pt x="0" y="32003"/>
                </a:moveTo>
                <a:lnTo>
                  <a:pt x="1158239" y="32003"/>
                </a:lnTo>
                <a:lnTo>
                  <a:pt x="1158239" y="0"/>
                </a:lnTo>
                <a:lnTo>
                  <a:pt x="0" y="0"/>
                </a:lnTo>
                <a:lnTo>
                  <a:pt x="0" y="3200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3406140" y="2503931"/>
            <a:ext cx="1158239" cy="146304"/>
          </a:xfrm>
          <a:custGeom>
            <a:avLst/>
            <a:gdLst/>
            <a:ahLst/>
            <a:cxnLst/>
            <a:rect l="l" t="t" r="r" b="b"/>
            <a:pathLst>
              <a:path w="1158239" h="146304">
                <a:moveTo>
                  <a:pt x="0" y="146304"/>
                </a:moveTo>
                <a:lnTo>
                  <a:pt x="1158239" y="146304"/>
                </a:lnTo>
                <a:lnTo>
                  <a:pt x="1158239" y="0"/>
                </a:lnTo>
                <a:lnTo>
                  <a:pt x="0" y="0"/>
                </a:lnTo>
                <a:lnTo>
                  <a:pt x="0" y="146304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4572000" y="2471928"/>
            <a:ext cx="1527048" cy="32003"/>
          </a:xfrm>
          <a:custGeom>
            <a:avLst/>
            <a:gdLst/>
            <a:ahLst/>
            <a:cxnLst/>
            <a:rect l="l" t="t" r="r" b="b"/>
            <a:pathLst>
              <a:path w="1527048" h="32003">
                <a:moveTo>
                  <a:pt x="0" y="32003"/>
                </a:moveTo>
                <a:lnTo>
                  <a:pt x="1527048" y="32003"/>
                </a:lnTo>
                <a:lnTo>
                  <a:pt x="1527048" y="0"/>
                </a:lnTo>
                <a:lnTo>
                  <a:pt x="0" y="0"/>
                </a:lnTo>
                <a:lnTo>
                  <a:pt x="0" y="32003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4572000" y="2650236"/>
            <a:ext cx="1527048" cy="32003"/>
          </a:xfrm>
          <a:custGeom>
            <a:avLst/>
            <a:gdLst/>
            <a:ahLst/>
            <a:cxnLst/>
            <a:rect l="l" t="t" r="r" b="b"/>
            <a:pathLst>
              <a:path w="1527048" h="32003">
                <a:moveTo>
                  <a:pt x="0" y="32003"/>
                </a:moveTo>
                <a:lnTo>
                  <a:pt x="1527048" y="32003"/>
                </a:lnTo>
                <a:lnTo>
                  <a:pt x="1527048" y="0"/>
                </a:lnTo>
                <a:lnTo>
                  <a:pt x="0" y="0"/>
                </a:lnTo>
                <a:lnTo>
                  <a:pt x="0" y="32003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4572000" y="2503931"/>
            <a:ext cx="1527048" cy="146304"/>
          </a:xfrm>
          <a:custGeom>
            <a:avLst/>
            <a:gdLst/>
            <a:ahLst/>
            <a:cxnLst/>
            <a:rect l="l" t="t" r="r" b="b"/>
            <a:pathLst>
              <a:path w="1527048" h="146304">
                <a:moveTo>
                  <a:pt x="0" y="146304"/>
                </a:moveTo>
                <a:lnTo>
                  <a:pt x="1527048" y="146304"/>
                </a:lnTo>
                <a:lnTo>
                  <a:pt x="1527048" y="0"/>
                </a:lnTo>
                <a:lnTo>
                  <a:pt x="0" y="0"/>
                </a:lnTo>
                <a:lnTo>
                  <a:pt x="0" y="146304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6105144" y="2471928"/>
            <a:ext cx="1159764" cy="32003"/>
          </a:xfrm>
          <a:custGeom>
            <a:avLst/>
            <a:gdLst/>
            <a:ahLst/>
            <a:cxnLst/>
            <a:rect l="l" t="t" r="r" b="b"/>
            <a:pathLst>
              <a:path w="1159764" h="32003">
                <a:moveTo>
                  <a:pt x="0" y="32003"/>
                </a:moveTo>
                <a:lnTo>
                  <a:pt x="1159764" y="32003"/>
                </a:lnTo>
                <a:lnTo>
                  <a:pt x="1159764" y="0"/>
                </a:lnTo>
                <a:lnTo>
                  <a:pt x="0" y="0"/>
                </a:lnTo>
                <a:lnTo>
                  <a:pt x="0" y="32003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6105144" y="2650236"/>
            <a:ext cx="1159764" cy="32003"/>
          </a:xfrm>
          <a:custGeom>
            <a:avLst/>
            <a:gdLst/>
            <a:ahLst/>
            <a:cxnLst/>
            <a:rect l="l" t="t" r="r" b="b"/>
            <a:pathLst>
              <a:path w="1159764" h="32003">
                <a:moveTo>
                  <a:pt x="0" y="32003"/>
                </a:moveTo>
                <a:lnTo>
                  <a:pt x="1159764" y="32003"/>
                </a:lnTo>
                <a:lnTo>
                  <a:pt x="1159764" y="0"/>
                </a:lnTo>
                <a:lnTo>
                  <a:pt x="0" y="0"/>
                </a:lnTo>
                <a:lnTo>
                  <a:pt x="0" y="32003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6105144" y="2503931"/>
            <a:ext cx="1159764" cy="146304"/>
          </a:xfrm>
          <a:custGeom>
            <a:avLst/>
            <a:gdLst/>
            <a:ahLst/>
            <a:cxnLst/>
            <a:rect l="l" t="t" r="r" b="b"/>
            <a:pathLst>
              <a:path w="1159764" h="146304">
                <a:moveTo>
                  <a:pt x="0" y="146304"/>
                </a:moveTo>
                <a:lnTo>
                  <a:pt x="1159764" y="146304"/>
                </a:lnTo>
                <a:lnTo>
                  <a:pt x="1159764" y="0"/>
                </a:lnTo>
                <a:lnTo>
                  <a:pt x="0" y="0"/>
                </a:lnTo>
                <a:lnTo>
                  <a:pt x="0" y="146304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2357628" y="2468879"/>
            <a:ext cx="1040891" cy="0"/>
          </a:xfrm>
          <a:custGeom>
            <a:avLst/>
            <a:gdLst/>
            <a:ahLst/>
            <a:cxnLst/>
            <a:rect l="l" t="t" r="r" b="b"/>
            <a:pathLst>
              <a:path w="1040891">
                <a:moveTo>
                  <a:pt x="0" y="0"/>
                </a:moveTo>
                <a:lnTo>
                  <a:pt x="1040891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3404616" y="2468879"/>
            <a:ext cx="1159764" cy="0"/>
          </a:xfrm>
          <a:custGeom>
            <a:avLst/>
            <a:gdLst/>
            <a:ahLst/>
            <a:cxnLst/>
            <a:rect l="l" t="t" r="r" b="b"/>
            <a:pathLst>
              <a:path w="1159764">
                <a:moveTo>
                  <a:pt x="0" y="0"/>
                </a:moveTo>
                <a:lnTo>
                  <a:pt x="1159764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4570476" y="2468879"/>
            <a:ext cx="1528572" cy="0"/>
          </a:xfrm>
          <a:custGeom>
            <a:avLst/>
            <a:gdLst/>
            <a:ahLst/>
            <a:cxnLst/>
            <a:rect l="l" t="t" r="r" b="b"/>
            <a:pathLst>
              <a:path w="1528572">
                <a:moveTo>
                  <a:pt x="0" y="0"/>
                </a:moveTo>
                <a:lnTo>
                  <a:pt x="1528572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6105144" y="2468879"/>
            <a:ext cx="1159764" cy="0"/>
          </a:xfrm>
          <a:custGeom>
            <a:avLst/>
            <a:gdLst/>
            <a:ahLst/>
            <a:cxnLst/>
            <a:rect l="l" t="t" r="r" b="b"/>
            <a:pathLst>
              <a:path w="1159764">
                <a:moveTo>
                  <a:pt x="0" y="0"/>
                </a:moveTo>
                <a:lnTo>
                  <a:pt x="1159764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2354580" y="1905000"/>
            <a:ext cx="0" cy="783336"/>
          </a:xfrm>
          <a:custGeom>
            <a:avLst/>
            <a:gdLst/>
            <a:ahLst/>
            <a:cxnLst/>
            <a:rect l="l" t="t" r="r" b="b"/>
            <a:pathLst>
              <a:path h="783336">
                <a:moveTo>
                  <a:pt x="0" y="0"/>
                </a:moveTo>
                <a:lnTo>
                  <a:pt x="0" y="783336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3401567" y="2465831"/>
            <a:ext cx="0" cy="222504"/>
          </a:xfrm>
          <a:custGeom>
            <a:avLst/>
            <a:gdLst/>
            <a:ahLst/>
            <a:cxnLst/>
            <a:rect l="l" t="t" r="r" b="b"/>
            <a:pathLst>
              <a:path h="222504">
                <a:moveTo>
                  <a:pt x="0" y="0"/>
                </a:moveTo>
                <a:lnTo>
                  <a:pt x="0" y="222504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4567428" y="1905000"/>
            <a:ext cx="0" cy="783336"/>
          </a:xfrm>
          <a:custGeom>
            <a:avLst/>
            <a:gdLst/>
            <a:ahLst/>
            <a:cxnLst/>
            <a:rect l="l" t="t" r="r" b="b"/>
            <a:pathLst>
              <a:path h="783336">
                <a:moveTo>
                  <a:pt x="0" y="0"/>
                </a:moveTo>
                <a:lnTo>
                  <a:pt x="0" y="783336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6102096" y="2465831"/>
            <a:ext cx="0" cy="222504"/>
          </a:xfrm>
          <a:custGeom>
            <a:avLst/>
            <a:gdLst/>
            <a:ahLst/>
            <a:cxnLst/>
            <a:rect l="l" t="t" r="r" b="b"/>
            <a:pathLst>
              <a:path h="222504">
                <a:moveTo>
                  <a:pt x="0" y="0"/>
                </a:moveTo>
                <a:lnTo>
                  <a:pt x="0" y="222504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507492" y="2688336"/>
            <a:ext cx="6757415" cy="24383"/>
          </a:xfrm>
          <a:custGeom>
            <a:avLst/>
            <a:gdLst/>
            <a:ahLst/>
            <a:cxnLst/>
            <a:rect l="l" t="t" r="r" b="b"/>
            <a:pathLst>
              <a:path w="6757415" h="24383">
                <a:moveTo>
                  <a:pt x="0" y="24383"/>
                </a:moveTo>
                <a:lnTo>
                  <a:pt x="6757415" y="24383"/>
                </a:lnTo>
                <a:lnTo>
                  <a:pt x="6757415" y="0"/>
                </a:lnTo>
                <a:lnTo>
                  <a:pt x="0" y="0"/>
                </a:lnTo>
                <a:lnTo>
                  <a:pt x="0" y="24383"/>
                </a:lnTo>
                <a:close/>
              </a:path>
            </a:pathLst>
          </a:custGeom>
          <a:solidFill>
            <a:srgbClr val="C1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507492" y="2874264"/>
            <a:ext cx="6757415" cy="24383"/>
          </a:xfrm>
          <a:custGeom>
            <a:avLst/>
            <a:gdLst/>
            <a:ahLst/>
            <a:cxnLst/>
            <a:rect l="l" t="t" r="r" b="b"/>
            <a:pathLst>
              <a:path w="6757415" h="24383">
                <a:moveTo>
                  <a:pt x="0" y="24383"/>
                </a:moveTo>
                <a:lnTo>
                  <a:pt x="6757415" y="24383"/>
                </a:lnTo>
                <a:lnTo>
                  <a:pt x="6757415" y="0"/>
                </a:lnTo>
                <a:lnTo>
                  <a:pt x="0" y="0"/>
                </a:lnTo>
                <a:lnTo>
                  <a:pt x="0" y="24383"/>
                </a:lnTo>
                <a:close/>
              </a:path>
            </a:pathLst>
          </a:custGeom>
          <a:solidFill>
            <a:srgbClr val="C1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507492" y="2712720"/>
            <a:ext cx="6757415" cy="161544"/>
          </a:xfrm>
          <a:custGeom>
            <a:avLst/>
            <a:gdLst/>
            <a:ahLst/>
            <a:cxnLst/>
            <a:rect l="l" t="t" r="r" b="b"/>
            <a:pathLst>
              <a:path w="6757415" h="161544">
                <a:moveTo>
                  <a:pt x="0" y="161544"/>
                </a:moveTo>
                <a:lnTo>
                  <a:pt x="6757415" y="161544"/>
                </a:lnTo>
                <a:lnTo>
                  <a:pt x="6757415" y="0"/>
                </a:lnTo>
                <a:lnTo>
                  <a:pt x="0" y="0"/>
                </a:lnTo>
                <a:lnTo>
                  <a:pt x="0" y="161544"/>
                </a:lnTo>
                <a:close/>
              </a:path>
            </a:pathLst>
          </a:custGeom>
          <a:solidFill>
            <a:srgbClr val="C1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507492" y="2685288"/>
            <a:ext cx="1844039" cy="0"/>
          </a:xfrm>
          <a:custGeom>
            <a:avLst/>
            <a:gdLst/>
            <a:ahLst/>
            <a:cxnLst/>
            <a:rect l="l" t="t" r="r" b="b"/>
            <a:pathLst>
              <a:path w="1844039">
                <a:moveTo>
                  <a:pt x="0" y="0"/>
                </a:moveTo>
                <a:lnTo>
                  <a:pt x="1844039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2357628" y="2681604"/>
            <a:ext cx="1040891" cy="7366"/>
          </a:xfrm>
          <a:custGeom>
            <a:avLst/>
            <a:gdLst/>
            <a:ahLst/>
            <a:cxnLst/>
            <a:rect l="l" t="t" r="r" b="b"/>
            <a:pathLst>
              <a:path w="1040891" h="7366">
                <a:moveTo>
                  <a:pt x="0" y="7366"/>
                </a:moveTo>
                <a:lnTo>
                  <a:pt x="1040891" y="7366"/>
                </a:lnTo>
                <a:lnTo>
                  <a:pt x="1040891" y="0"/>
                </a:lnTo>
                <a:lnTo>
                  <a:pt x="0" y="0"/>
                </a:lnTo>
                <a:lnTo>
                  <a:pt x="0" y="7366"/>
                </a:lnTo>
                <a:close/>
              </a:path>
            </a:pathLst>
          </a:custGeom>
          <a:solidFill>
            <a:srgbClr val="8484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3404616" y="2681604"/>
            <a:ext cx="1159764" cy="7366"/>
          </a:xfrm>
          <a:custGeom>
            <a:avLst/>
            <a:gdLst/>
            <a:ahLst/>
            <a:cxnLst/>
            <a:rect l="l" t="t" r="r" b="b"/>
            <a:pathLst>
              <a:path w="1159764" h="7366">
                <a:moveTo>
                  <a:pt x="0" y="7366"/>
                </a:moveTo>
                <a:lnTo>
                  <a:pt x="1159764" y="7366"/>
                </a:lnTo>
                <a:lnTo>
                  <a:pt x="1159764" y="0"/>
                </a:lnTo>
                <a:lnTo>
                  <a:pt x="0" y="0"/>
                </a:lnTo>
                <a:lnTo>
                  <a:pt x="0" y="7366"/>
                </a:lnTo>
                <a:close/>
              </a:path>
            </a:pathLst>
          </a:custGeom>
          <a:solidFill>
            <a:srgbClr val="8484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4570476" y="2681604"/>
            <a:ext cx="1528572" cy="7366"/>
          </a:xfrm>
          <a:custGeom>
            <a:avLst/>
            <a:gdLst/>
            <a:ahLst/>
            <a:cxnLst/>
            <a:rect l="l" t="t" r="r" b="b"/>
            <a:pathLst>
              <a:path w="1528572" h="7366">
                <a:moveTo>
                  <a:pt x="0" y="7366"/>
                </a:moveTo>
                <a:lnTo>
                  <a:pt x="1528572" y="7366"/>
                </a:lnTo>
                <a:lnTo>
                  <a:pt x="1528572" y="0"/>
                </a:lnTo>
                <a:lnTo>
                  <a:pt x="0" y="0"/>
                </a:lnTo>
                <a:lnTo>
                  <a:pt x="0" y="7366"/>
                </a:lnTo>
                <a:close/>
              </a:path>
            </a:pathLst>
          </a:custGeom>
          <a:solidFill>
            <a:srgbClr val="8484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6105144" y="2681604"/>
            <a:ext cx="1159764" cy="7366"/>
          </a:xfrm>
          <a:custGeom>
            <a:avLst/>
            <a:gdLst/>
            <a:ahLst/>
            <a:cxnLst/>
            <a:rect l="l" t="t" r="r" b="b"/>
            <a:pathLst>
              <a:path w="1159764" h="7366">
                <a:moveTo>
                  <a:pt x="0" y="7366"/>
                </a:moveTo>
                <a:lnTo>
                  <a:pt x="1159764" y="7366"/>
                </a:lnTo>
                <a:lnTo>
                  <a:pt x="1159764" y="0"/>
                </a:lnTo>
                <a:lnTo>
                  <a:pt x="0" y="0"/>
                </a:lnTo>
                <a:lnTo>
                  <a:pt x="0" y="7366"/>
                </a:lnTo>
                <a:close/>
              </a:path>
            </a:pathLst>
          </a:custGeom>
          <a:solidFill>
            <a:srgbClr val="8484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2357628" y="2904744"/>
            <a:ext cx="1040891" cy="39624"/>
          </a:xfrm>
          <a:custGeom>
            <a:avLst/>
            <a:gdLst/>
            <a:ahLst/>
            <a:cxnLst/>
            <a:rect l="l" t="t" r="r" b="b"/>
            <a:pathLst>
              <a:path w="1040891" h="39624">
                <a:moveTo>
                  <a:pt x="0" y="39624"/>
                </a:moveTo>
                <a:lnTo>
                  <a:pt x="1040891" y="39624"/>
                </a:lnTo>
                <a:lnTo>
                  <a:pt x="1040891" y="0"/>
                </a:lnTo>
                <a:lnTo>
                  <a:pt x="0" y="0"/>
                </a:lnTo>
                <a:lnTo>
                  <a:pt x="0" y="39624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2357628" y="3075431"/>
            <a:ext cx="1040891" cy="39624"/>
          </a:xfrm>
          <a:custGeom>
            <a:avLst/>
            <a:gdLst/>
            <a:ahLst/>
            <a:cxnLst/>
            <a:rect l="l" t="t" r="r" b="b"/>
            <a:pathLst>
              <a:path w="1040891" h="39624">
                <a:moveTo>
                  <a:pt x="0" y="39624"/>
                </a:moveTo>
                <a:lnTo>
                  <a:pt x="1040891" y="39624"/>
                </a:lnTo>
                <a:lnTo>
                  <a:pt x="1040891" y="0"/>
                </a:lnTo>
                <a:lnTo>
                  <a:pt x="0" y="0"/>
                </a:lnTo>
                <a:lnTo>
                  <a:pt x="0" y="39624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2357628" y="2944368"/>
            <a:ext cx="1040891" cy="131063"/>
          </a:xfrm>
          <a:custGeom>
            <a:avLst/>
            <a:gdLst/>
            <a:ahLst/>
            <a:cxnLst/>
            <a:rect l="l" t="t" r="r" b="b"/>
            <a:pathLst>
              <a:path w="1040891" h="131063">
                <a:moveTo>
                  <a:pt x="0" y="131063"/>
                </a:moveTo>
                <a:lnTo>
                  <a:pt x="1040891" y="131063"/>
                </a:lnTo>
                <a:lnTo>
                  <a:pt x="1040891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3406140" y="2904744"/>
            <a:ext cx="1158239" cy="39624"/>
          </a:xfrm>
          <a:custGeom>
            <a:avLst/>
            <a:gdLst/>
            <a:ahLst/>
            <a:cxnLst/>
            <a:rect l="l" t="t" r="r" b="b"/>
            <a:pathLst>
              <a:path w="1158239" h="39624">
                <a:moveTo>
                  <a:pt x="0" y="39624"/>
                </a:moveTo>
                <a:lnTo>
                  <a:pt x="1158239" y="39624"/>
                </a:lnTo>
                <a:lnTo>
                  <a:pt x="1158239" y="0"/>
                </a:lnTo>
                <a:lnTo>
                  <a:pt x="0" y="0"/>
                </a:lnTo>
                <a:lnTo>
                  <a:pt x="0" y="39624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3406140" y="3075431"/>
            <a:ext cx="1158239" cy="39624"/>
          </a:xfrm>
          <a:custGeom>
            <a:avLst/>
            <a:gdLst/>
            <a:ahLst/>
            <a:cxnLst/>
            <a:rect l="l" t="t" r="r" b="b"/>
            <a:pathLst>
              <a:path w="1158239" h="39624">
                <a:moveTo>
                  <a:pt x="0" y="39624"/>
                </a:moveTo>
                <a:lnTo>
                  <a:pt x="1158239" y="39624"/>
                </a:lnTo>
                <a:lnTo>
                  <a:pt x="1158239" y="0"/>
                </a:lnTo>
                <a:lnTo>
                  <a:pt x="0" y="0"/>
                </a:lnTo>
                <a:lnTo>
                  <a:pt x="0" y="39624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3406140" y="2944368"/>
            <a:ext cx="1158239" cy="131063"/>
          </a:xfrm>
          <a:custGeom>
            <a:avLst/>
            <a:gdLst/>
            <a:ahLst/>
            <a:cxnLst/>
            <a:rect l="l" t="t" r="r" b="b"/>
            <a:pathLst>
              <a:path w="1158239" h="131063">
                <a:moveTo>
                  <a:pt x="0" y="131063"/>
                </a:moveTo>
                <a:lnTo>
                  <a:pt x="1158239" y="131063"/>
                </a:lnTo>
                <a:lnTo>
                  <a:pt x="1158239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4572000" y="2904744"/>
            <a:ext cx="1527048" cy="39624"/>
          </a:xfrm>
          <a:custGeom>
            <a:avLst/>
            <a:gdLst/>
            <a:ahLst/>
            <a:cxnLst/>
            <a:rect l="l" t="t" r="r" b="b"/>
            <a:pathLst>
              <a:path w="1527048" h="39624">
                <a:moveTo>
                  <a:pt x="0" y="39624"/>
                </a:moveTo>
                <a:lnTo>
                  <a:pt x="1527048" y="39624"/>
                </a:lnTo>
                <a:lnTo>
                  <a:pt x="1527048" y="0"/>
                </a:lnTo>
                <a:lnTo>
                  <a:pt x="0" y="0"/>
                </a:lnTo>
                <a:lnTo>
                  <a:pt x="0" y="39624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4572000" y="3075431"/>
            <a:ext cx="1527048" cy="39624"/>
          </a:xfrm>
          <a:custGeom>
            <a:avLst/>
            <a:gdLst/>
            <a:ahLst/>
            <a:cxnLst/>
            <a:rect l="l" t="t" r="r" b="b"/>
            <a:pathLst>
              <a:path w="1527048" h="39624">
                <a:moveTo>
                  <a:pt x="0" y="39624"/>
                </a:moveTo>
                <a:lnTo>
                  <a:pt x="1527048" y="39624"/>
                </a:lnTo>
                <a:lnTo>
                  <a:pt x="1527048" y="0"/>
                </a:lnTo>
                <a:lnTo>
                  <a:pt x="0" y="0"/>
                </a:lnTo>
                <a:lnTo>
                  <a:pt x="0" y="39624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4572000" y="2944368"/>
            <a:ext cx="1527048" cy="131063"/>
          </a:xfrm>
          <a:custGeom>
            <a:avLst/>
            <a:gdLst/>
            <a:ahLst/>
            <a:cxnLst/>
            <a:rect l="l" t="t" r="r" b="b"/>
            <a:pathLst>
              <a:path w="1527048" h="131063">
                <a:moveTo>
                  <a:pt x="0" y="131063"/>
                </a:moveTo>
                <a:lnTo>
                  <a:pt x="1527048" y="131063"/>
                </a:lnTo>
                <a:lnTo>
                  <a:pt x="1527048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6105144" y="2904744"/>
            <a:ext cx="1159764" cy="39624"/>
          </a:xfrm>
          <a:custGeom>
            <a:avLst/>
            <a:gdLst/>
            <a:ahLst/>
            <a:cxnLst/>
            <a:rect l="l" t="t" r="r" b="b"/>
            <a:pathLst>
              <a:path w="1159764" h="39624">
                <a:moveTo>
                  <a:pt x="0" y="39624"/>
                </a:moveTo>
                <a:lnTo>
                  <a:pt x="1159764" y="39624"/>
                </a:lnTo>
                <a:lnTo>
                  <a:pt x="1159764" y="0"/>
                </a:lnTo>
                <a:lnTo>
                  <a:pt x="0" y="0"/>
                </a:lnTo>
                <a:lnTo>
                  <a:pt x="0" y="39624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6105144" y="3075431"/>
            <a:ext cx="1159764" cy="39624"/>
          </a:xfrm>
          <a:custGeom>
            <a:avLst/>
            <a:gdLst/>
            <a:ahLst/>
            <a:cxnLst/>
            <a:rect l="l" t="t" r="r" b="b"/>
            <a:pathLst>
              <a:path w="1159764" h="39624">
                <a:moveTo>
                  <a:pt x="0" y="39624"/>
                </a:moveTo>
                <a:lnTo>
                  <a:pt x="1159764" y="39624"/>
                </a:lnTo>
                <a:lnTo>
                  <a:pt x="1159764" y="0"/>
                </a:lnTo>
                <a:lnTo>
                  <a:pt x="0" y="0"/>
                </a:lnTo>
                <a:lnTo>
                  <a:pt x="0" y="39624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6105144" y="2944368"/>
            <a:ext cx="1159764" cy="131063"/>
          </a:xfrm>
          <a:custGeom>
            <a:avLst/>
            <a:gdLst/>
            <a:ahLst/>
            <a:cxnLst/>
            <a:rect l="l" t="t" r="r" b="b"/>
            <a:pathLst>
              <a:path w="1159764" h="131063">
                <a:moveTo>
                  <a:pt x="0" y="131063"/>
                </a:moveTo>
                <a:lnTo>
                  <a:pt x="1159764" y="131063"/>
                </a:lnTo>
                <a:lnTo>
                  <a:pt x="1159764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507492" y="2901696"/>
            <a:ext cx="1844039" cy="0"/>
          </a:xfrm>
          <a:custGeom>
            <a:avLst/>
            <a:gdLst/>
            <a:ahLst/>
            <a:cxnLst/>
            <a:rect l="l" t="t" r="r" b="b"/>
            <a:pathLst>
              <a:path w="1844039">
                <a:moveTo>
                  <a:pt x="0" y="0"/>
                </a:moveTo>
                <a:lnTo>
                  <a:pt x="1844039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2357628" y="2901696"/>
            <a:ext cx="1040891" cy="0"/>
          </a:xfrm>
          <a:custGeom>
            <a:avLst/>
            <a:gdLst/>
            <a:ahLst/>
            <a:cxnLst/>
            <a:rect l="l" t="t" r="r" b="b"/>
            <a:pathLst>
              <a:path w="1040891">
                <a:moveTo>
                  <a:pt x="0" y="0"/>
                </a:moveTo>
                <a:lnTo>
                  <a:pt x="1040891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3404616" y="2901696"/>
            <a:ext cx="1159764" cy="0"/>
          </a:xfrm>
          <a:custGeom>
            <a:avLst/>
            <a:gdLst/>
            <a:ahLst/>
            <a:cxnLst/>
            <a:rect l="l" t="t" r="r" b="b"/>
            <a:pathLst>
              <a:path w="1159764">
                <a:moveTo>
                  <a:pt x="0" y="0"/>
                </a:moveTo>
                <a:lnTo>
                  <a:pt x="1159764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4570476" y="2901696"/>
            <a:ext cx="1528572" cy="0"/>
          </a:xfrm>
          <a:custGeom>
            <a:avLst/>
            <a:gdLst/>
            <a:ahLst/>
            <a:cxnLst/>
            <a:rect l="l" t="t" r="r" b="b"/>
            <a:pathLst>
              <a:path w="1528572">
                <a:moveTo>
                  <a:pt x="0" y="0"/>
                </a:moveTo>
                <a:lnTo>
                  <a:pt x="1528572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6105144" y="2901696"/>
            <a:ext cx="1159764" cy="0"/>
          </a:xfrm>
          <a:custGeom>
            <a:avLst/>
            <a:gdLst/>
            <a:ahLst/>
            <a:cxnLst/>
            <a:rect l="l" t="t" r="r" b="b"/>
            <a:pathLst>
              <a:path w="1159764">
                <a:moveTo>
                  <a:pt x="0" y="0"/>
                </a:moveTo>
                <a:lnTo>
                  <a:pt x="1159764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2357628" y="3121152"/>
            <a:ext cx="1040891" cy="39624"/>
          </a:xfrm>
          <a:custGeom>
            <a:avLst/>
            <a:gdLst/>
            <a:ahLst/>
            <a:cxnLst/>
            <a:rect l="l" t="t" r="r" b="b"/>
            <a:pathLst>
              <a:path w="1040891" h="39624">
                <a:moveTo>
                  <a:pt x="0" y="39624"/>
                </a:moveTo>
                <a:lnTo>
                  <a:pt x="1040891" y="39624"/>
                </a:lnTo>
                <a:lnTo>
                  <a:pt x="1040891" y="0"/>
                </a:lnTo>
                <a:lnTo>
                  <a:pt x="0" y="0"/>
                </a:lnTo>
                <a:lnTo>
                  <a:pt x="0" y="39624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2357628" y="3291840"/>
            <a:ext cx="1040891" cy="39623"/>
          </a:xfrm>
          <a:custGeom>
            <a:avLst/>
            <a:gdLst/>
            <a:ahLst/>
            <a:cxnLst/>
            <a:rect l="l" t="t" r="r" b="b"/>
            <a:pathLst>
              <a:path w="1040891" h="39623">
                <a:moveTo>
                  <a:pt x="0" y="39623"/>
                </a:moveTo>
                <a:lnTo>
                  <a:pt x="1040891" y="39623"/>
                </a:lnTo>
                <a:lnTo>
                  <a:pt x="1040891" y="0"/>
                </a:lnTo>
                <a:lnTo>
                  <a:pt x="0" y="0"/>
                </a:lnTo>
                <a:lnTo>
                  <a:pt x="0" y="3962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2357628" y="3160776"/>
            <a:ext cx="1040891" cy="131064"/>
          </a:xfrm>
          <a:custGeom>
            <a:avLst/>
            <a:gdLst/>
            <a:ahLst/>
            <a:cxnLst/>
            <a:rect l="l" t="t" r="r" b="b"/>
            <a:pathLst>
              <a:path w="1040891" h="131064">
                <a:moveTo>
                  <a:pt x="0" y="131064"/>
                </a:moveTo>
                <a:lnTo>
                  <a:pt x="1040891" y="131064"/>
                </a:lnTo>
                <a:lnTo>
                  <a:pt x="1040891" y="0"/>
                </a:lnTo>
                <a:lnTo>
                  <a:pt x="0" y="0"/>
                </a:lnTo>
                <a:lnTo>
                  <a:pt x="0" y="131064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3406140" y="3121152"/>
            <a:ext cx="1158239" cy="39624"/>
          </a:xfrm>
          <a:custGeom>
            <a:avLst/>
            <a:gdLst/>
            <a:ahLst/>
            <a:cxnLst/>
            <a:rect l="l" t="t" r="r" b="b"/>
            <a:pathLst>
              <a:path w="1158239" h="39624">
                <a:moveTo>
                  <a:pt x="0" y="39624"/>
                </a:moveTo>
                <a:lnTo>
                  <a:pt x="1158239" y="39624"/>
                </a:lnTo>
                <a:lnTo>
                  <a:pt x="1158239" y="0"/>
                </a:lnTo>
                <a:lnTo>
                  <a:pt x="0" y="0"/>
                </a:lnTo>
                <a:lnTo>
                  <a:pt x="0" y="39624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3406140" y="3291840"/>
            <a:ext cx="1158239" cy="39623"/>
          </a:xfrm>
          <a:custGeom>
            <a:avLst/>
            <a:gdLst/>
            <a:ahLst/>
            <a:cxnLst/>
            <a:rect l="l" t="t" r="r" b="b"/>
            <a:pathLst>
              <a:path w="1158239" h="39623">
                <a:moveTo>
                  <a:pt x="0" y="39623"/>
                </a:moveTo>
                <a:lnTo>
                  <a:pt x="1158239" y="39623"/>
                </a:lnTo>
                <a:lnTo>
                  <a:pt x="1158239" y="0"/>
                </a:lnTo>
                <a:lnTo>
                  <a:pt x="0" y="0"/>
                </a:lnTo>
                <a:lnTo>
                  <a:pt x="0" y="3962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3406140" y="3160776"/>
            <a:ext cx="1158239" cy="131064"/>
          </a:xfrm>
          <a:custGeom>
            <a:avLst/>
            <a:gdLst/>
            <a:ahLst/>
            <a:cxnLst/>
            <a:rect l="l" t="t" r="r" b="b"/>
            <a:pathLst>
              <a:path w="1158239" h="131064">
                <a:moveTo>
                  <a:pt x="0" y="131064"/>
                </a:moveTo>
                <a:lnTo>
                  <a:pt x="1158239" y="131064"/>
                </a:lnTo>
                <a:lnTo>
                  <a:pt x="1158239" y="0"/>
                </a:lnTo>
                <a:lnTo>
                  <a:pt x="0" y="0"/>
                </a:lnTo>
                <a:lnTo>
                  <a:pt x="0" y="131064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4572000" y="3121152"/>
            <a:ext cx="1527048" cy="39624"/>
          </a:xfrm>
          <a:custGeom>
            <a:avLst/>
            <a:gdLst/>
            <a:ahLst/>
            <a:cxnLst/>
            <a:rect l="l" t="t" r="r" b="b"/>
            <a:pathLst>
              <a:path w="1527048" h="39624">
                <a:moveTo>
                  <a:pt x="0" y="39624"/>
                </a:moveTo>
                <a:lnTo>
                  <a:pt x="1527048" y="39624"/>
                </a:lnTo>
                <a:lnTo>
                  <a:pt x="1527048" y="0"/>
                </a:lnTo>
                <a:lnTo>
                  <a:pt x="0" y="0"/>
                </a:lnTo>
                <a:lnTo>
                  <a:pt x="0" y="39624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4572000" y="3291840"/>
            <a:ext cx="1527048" cy="39623"/>
          </a:xfrm>
          <a:custGeom>
            <a:avLst/>
            <a:gdLst/>
            <a:ahLst/>
            <a:cxnLst/>
            <a:rect l="l" t="t" r="r" b="b"/>
            <a:pathLst>
              <a:path w="1527048" h="39623">
                <a:moveTo>
                  <a:pt x="0" y="39623"/>
                </a:moveTo>
                <a:lnTo>
                  <a:pt x="1527048" y="39623"/>
                </a:lnTo>
                <a:lnTo>
                  <a:pt x="1527048" y="0"/>
                </a:lnTo>
                <a:lnTo>
                  <a:pt x="0" y="0"/>
                </a:lnTo>
                <a:lnTo>
                  <a:pt x="0" y="39623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4572000" y="3160776"/>
            <a:ext cx="1527048" cy="131064"/>
          </a:xfrm>
          <a:custGeom>
            <a:avLst/>
            <a:gdLst/>
            <a:ahLst/>
            <a:cxnLst/>
            <a:rect l="l" t="t" r="r" b="b"/>
            <a:pathLst>
              <a:path w="1527048" h="131064">
                <a:moveTo>
                  <a:pt x="0" y="131064"/>
                </a:moveTo>
                <a:lnTo>
                  <a:pt x="1527048" y="131064"/>
                </a:lnTo>
                <a:lnTo>
                  <a:pt x="1527048" y="0"/>
                </a:lnTo>
                <a:lnTo>
                  <a:pt x="0" y="0"/>
                </a:lnTo>
                <a:lnTo>
                  <a:pt x="0" y="131064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6105144" y="3121152"/>
            <a:ext cx="1159764" cy="39624"/>
          </a:xfrm>
          <a:custGeom>
            <a:avLst/>
            <a:gdLst/>
            <a:ahLst/>
            <a:cxnLst/>
            <a:rect l="l" t="t" r="r" b="b"/>
            <a:pathLst>
              <a:path w="1159764" h="39624">
                <a:moveTo>
                  <a:pt x="0" y="39624"/>
                </a:moveTo>
                <a:lnTo>
                  <a:pt x="1159764" y="39624"/>
                </a:lnTo>
                <a:lnTo>
                  <a:pt x="1159764" y="0"/>
                </a:lnTo>
                <a:lnTo>
                  <a:pt x="0" y="0"/>
                </a:lnTo>
                <a:lnTo>
                  <a:pt x="0" y="39624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6105144" y="3291840"/>
            <a:ext cx="1159764" cy="39623"/>
          </a:xfrm>
          <a:custGeom>
            <a:avLst/>
            <a:gdLst/>
            <a:ahLst/>
            <a:cxnLst/>
            <a:rect l="l" t="t" r="r" b="b"/>
            <a:pathLst>
              <a:path w="1159764" h="39623">
                <a:moveTo>
                  <a:pt x="0" y="39623"/>
                </a:moveTo>
                <a:lnTo>
                  <a:pt x="1159764" y="39623"/>
                </a:lnTo>
                <a:lnTo>
                  <a:pt x="1159764" y="0"/>
                </a:lnTo>
                <a:lnTo>
                  <a:pt x="0" y="0"/>
                </a:lnTo>
                <a:lnTo>
                  <a:pt x="0" y="39623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6105144" y="3160776"/>
            <a:ext cx="1159764" cy="131064"/>
          </a:xfrm>
          <a:custGeom>
            <a:avLst/>
            <a:gdLst/>
            <a:ahLst/>
            <a:cxnLst/>
            <a:rect l="l" t="t" r="r" b="b"/>
            <a:pathLst>
              <a:path w="1159764" h="131064">
                <a:moveTo>
                  <a:pt x="0" y="131064"/>
                </a:moveTo>
                <a:lnTo>
                  <a:pt x="1159764" y="131064"/>
                </a:lnTo>
                <a:lnTo>
                  <a:pt x="1159764" y="0"/>
                </a:lnTo>
                <a:lnTo>
                  <a:pt x="0" y="0"/>
                </a:lnTo>
                <a:lnTo>
                  <a:pt x="0" y="131064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507492" y="3118104"/>
            <a:ext cx="1844039" cy="0"/>
          </a:xfrm>
          <a:custGeom>
            <a:avLst/>
            <a:gdLst/>
            <a:ahLst/>
            <a:cxnLst/>
            <a:rect l="l" t="t" r="r" b="b"/>
            <a:pathLst>
              <a:path w="1844039">
                <a:moveTo>
                  <a:pt x="0" y="0"/>
                </a:moveTo>
                <a:lnTo>
                  <a:pt x="1844039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2357628" y="3114421"/>
            <a:ext cx="1040891" cy="7366"/>
          </a:xfrm>
          <a:custGeom>
            <a:avLst/>
            <a:gdLst/>
            <a:ahLst/>
            <a:cxnLst/>
            <a:rect l="l" t="t" r="r" b="b"/>
            <a:pathLst>
              <a:path w="1040891" h="7366">
                <a:moveTo>
                  <a:pt x="0" y="7366"/>
                </a:moveTo>
                <a:lnTo>
                  <a:pt x="1040891" y="7366"/>
                </a:lnTo>
                <a:lnTo>
                  <a:pt x="1040891" y="0"/>
                </a:lnTo>
                <a:lnTo>
                  <a:pt x="0" y="0"/>
                </a:lnTo>
                <a:lnTo>
                  <a:pt x="0" y="7366"/>
                </a:lnTo>
                <a:close/>
              </a:path>
            </a:pathLst>
          </a:custGeom>
          <a:solidFill>
            <a:srgbClr val="8484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3404616" y="3114421"/>
            <a:ext cx="1159764" cy="7366"/>
          </a:xfrm>
          <a:custGeom>
            <a:avLst/>
            <a:gdLst/>
            <a:ahLst/>
            <a:cxnLst/>
            <a:rect l="l" t="t" r="r" b="b"/>
            <a:pathLst>
              <a:path w="1159764" h="7366">
                <a:moveTo>
                  <a:pt x="0" y="7366"/>
                </a:moveTo>
                <a:lnTo>
                  <a:pt x="1159764" y="7366"/>
                </a:lnTo>
                <a:lnTo>
                  <a:pt x="1159764" y="0"/>
                </a:lnTo>
                <a:lnTo>
                  <a:pt x="0" y="0"/>
                </a:lnTo>
                <a:lnTo>
                  <a:pt x="0" y="7366"/>
                </a:lnTo>
                <a:close/>
              </a:path>
            </a:pathLst>
          </a:custGeom>
          <a:solidFill>
            <a:srgbClr val="8484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4570476" y="3114421"/>
            <a:ext cx="1528572" cy="7366"/>
          </a:xfrm>
          <a:custGeom>
            <a:avLst/>
            <a:gdLst/>
            <a:ahLst/>
            <a:cxnLst/>
            <a:rect l="l" t="t" r="r" b="b"/>
            <a:pathLst>
              <a:path w="1528572" h="7366">
                <a:moveTo>
                  <a:pt x="0" y="7366"/>
                </a:moveTo>
                <a:lnTo>
                  <a:pt x="1528572" y="7366"/>
                </a:lnTo>
                <a:lnTo>
                  <a:pt x="1528572" y="0"/>
                </a:lnTo>
                <a:lnTo>
                  <a:pt x="0" y="0"/>
                </a:lnTo>
                <a:lnTo>
                  <a:pt x="0" y="7366"/>
                </a:lnTo>
                <a:close/>
              </a:path>
            </a:pathLst>
          </a:custGeom>
          <a:solidFill>
            <a:srgbClr val="8484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6105144" y="3114421"/>
            <a:ext cx="1159764" cy="7366"/>
          </a:xfrm>
          <a:custGeom>
            <a:avLst/>
            <a:gdLst/>
            <a:ahLst/>
            <a:cxnLst/>
            <a:rect l="l" t="t" r="r" b="b"/>
            <a:pathLst>
              <a:path w="1159764" h="7366">
                <a:moveTo>
                  <a:pt x="0" y="7366"/>
                </a:moveTo>
                <a:lnTo>
                  <a:pt x="1159764" y="7366"/>
                </a:lnTo>
                <a:lnTo>
                  <a:pt x="1159764" y="0"/>
                </a:lnTo>
                <a:lnTo>
                  <a:pt x="0" y="0"/>
                </a:lnTo>
                <a:lnTo>
                  <a:pt x="0" y="7366"/>
                </a:lnTo>
                <a:close/>
              </a:path>
            </a:pathLst>
          </a:custGeom>
          <a:solidFill>
            <a:srgbClr val="8484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2357628" y="3337560"/>
            <a:ext cx="1040891" cy="39624"/>
          </a:xfrm>
          <a:custGeom>
            <a:avLst/>
            <a:gdLst/>
            <a:ahLst/>
            <a:cxnLst/>
            <a:rect l="l" t="t" r="r" b="b"/>
            <a:pathLst>
              <a:path w="1040891" h="39624">
                <a:moveTo>
                  <a:pt x="0" y="39624"/>
                </a:moveTo>
                <a:lnTo>
                  <a:pt x="1040891" y="39624"/>
                </a:lnTo>
                <a:lnTo>
                  <a:pt x="1040891" y="0"/>
                </a:lnTo>
                <a:lnTo>
                  <a:pt x="0" y="0"/>
                </a:lnTo>
                <a:lnTo>
                  <a:pt x="0" y="39624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2357628" y="3508248"/>
            <a:ext cx="1040891" cy="39624"/>
          </a:xfrm>
          <a:custGeom>
            <a:avLst/>
            <a:gdLst/>
            <a:ahLst/>
            <a:cxnLst/>
            <a:rect l="l" t="t" r="r" b="b"/>
            <a:pathLst>
              <a:path w="1040891" h="39624">
                <a:moveTo>
                  <a:pt x="0" y="39624"/>
                </a:moveTo>
                <a:lnTo>
                  <a:pt x="1040891" y="39624"/>
                </a:lnTo>
                <a:lnTo>
                  <a:pt x="1040891" y="0"/>
                </a:lnTo>
                <a:lnTo>
                  <a:pt x="0" y="0"/>
                </a:lnTo>
                <a:lnTo>
                  <a:pt x="0" y="39624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2357628" y="3377184"/>
            <a:ext cx="1040891" cy="131063"/>
          </a:xfrm>
          <a:custGeom>
            <a:avLst/>
            <a:gdLst/>
            <a:ahLst/>
            <a:cxnLst/>
            <a:rect l="l" t="t" r="r" b="b"/>
            <a:pathLst>
              <a:path w="1040891" h="131063">
                <a:moveTo>
                  <a:pt x="0" y="131063"/>
                </a:moveTo>
                <a:lnTo>
                  <a:pt x="1040891" y="131063"/>
                </a:lnTo>
                <a:lnTo>
                  <a:pt x="1040891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3406140" y="3337560"/>
            <a:ext cx="1158239" cy="39624"/>
          </a:xfrm>
          <a:custGeom>
            <a:avLst/>
            <a:gdLst/>
            <a:ahLst/>
            <a:cxnLst/>
            <a:rect l="l" t="t" r="r" b="b"/>
            <a:pathLst>
              <a:path w="1158239" h="39624">
                <a:moveTo>
                  <a:pt x="0" y="39624"/>
                </a:moveTo>
                <a:lnTo>
                  <a:pt x="1158239" y="39624"/>
                </a:lnTo>
                <a:lnTo>
                  <a:pt x="1158239" y="0"/>
                </a:lnTo>
                <a:lnTo>
                  <a:pt x="0" y="0"/>
                </a:lnTo>
                <a:lnTo>
                  <a:pt x="0" y="39624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3406140" y="3508248"/>
            <a:ext cx="1158239" cy="39624"/>
          </a:xfrm>
          <a:custGeom>
            <a:avLst/>
            <a:gdLst/>
            <a:ahLst/>
            <a:cxnLst/>
            <a:rect l="l" t="t" r="r" b="b"/>
            <a:pathLst>
              <a:path w="1158239" h="39624">
                <a:moveTo>
                  <a:pt x="0" y="39624"/>
                </a:moveTo>
                <a:lnTo>
                  <a:pt x="1158239" y="39624"/>
                </a:lnTo>
                <a:lnTo>
                  <a:pt x="1158239" y="0"/>
                </a:lnTo>
                <a:lnTo>
                  <a:pt x="0" y="0"/>
                </a:lnTo>
                <a:lnTo>
                  <a:pt x="0" y="39624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3406140" y="3377184"/>
            <a:ext cx="1158239" cy="131063"/>
          </a:xfrm>
          <a:custGeom>
            <a:avLst/>
            <a:gdLst/>
            <a:ahLst/>
            <a:cxnLst/>
            <a:rect l="l" t="t" r="r" b="b"/>
            <a:pathLst>
              <a:path w="1158239" h="131063">
                <a:moveTo>
                  <a:pt x="0" y="131063"/>
                </a:moveTo>
                <a:lnTo>
                  <a:pt x="1158239" y="131063"/>
                </a:lnTo>
                <a:lnTo>
                  <a:pt x="1158239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4572000" y="3337560"/>
            <a:ext cx="1527048" cy="39624"/>
          </a:xfrm>
          <a:custGeom>
            <a:avLst/>
            <a:gdLst/>
            <a:ahLst/>
            <a:cxnLst/>
            <a:rect l="l" t="t" r="r" b="b"/>
            <a:pathLst>
              <a:path w="1527048" h="39624">
                <a:moveTo>
                  <a:pt x="0" y="39624"/>
                </a:moveTo>
                <a:lnTo>
                  <a:pt x="1527048" y="39624"/>
                </a:lnTo>
                <a:lnTo>
                  <a:pt x="1527048" y="0"/>
                </a:lnTo>
                <a:lnTo>
                  <a:pt x="0" y="0"/>
                </a:lnTo>
                <a:lnTo>
                  <a:pt x="0" y="39624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4572000" y="3508248"/>
            <a:ext cx="1527048" cy="39624"/>
          </a:xfrm>
          <a:custGeom>
            <a:avLst/>
            <a:gdLst/>
            <a:ahLst/>
            <a:cxnLst/>
            <a:rect l="l" t="t" r="r" b="b"/>
            <a:pathLst>
              <a:path w="1527048" h="39624">
                <a:moveTo>
                  <a:pt x="0" y="39624"/>
                </a:moveTo>
                <a:lnTo>
                  <a:pt x="1527048" y="39624"/>
                </a:lnTo>
                <a:lnTo>
                  <a:pt x="1527048" y="0"/>
                </a:lnTo>
                <a:lnTo>
                  <a:pt x="0" y="0"/>
                </a:lnTo>
                <a:lnTo>
                  <a:pt x="0" y="39624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4572000" y="3377184"/>
            <a:ext cx="1527048" cy="131063"/>
          </a:xfrm>
          <a:custGeom>
            <a:avLst/>
            <a:gdLst/>
            <a:ahLst/>
            <a:cxnLst/>
            <a:rect l="l" t="t" r="r" b="b"/>
            <a:pathLst>
              <a:path w="1527048" h="131063">
                <a:moveTo>
                  <a:pt x="0" y="131063"/>
                </a:moveTo>
                <a:lnTo>
                  <a:pt x="1527048" y="131063"/>
                </a:lnTo>
                <a:lnTo>
                  <a:pt x="1527048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6105144" y="3337560"/>
            <a:ext cx="1159764" cy="39624"/>
          </a:xfrm>
          <a:custGeom>
            <a:avLst/>
            <a:gdLst/>
            <a:ahLst/>
            <a:cxnLst/>
            <a:rect l="l" t="t" r="r" b="b"/>
            <a:pathLst>
              <a:path w="1159764" h="39624">
                <a:moveTo>
                  <a:pt x="0" y="39624"/>
                </a:moveTo>
                <a:lnTo>
                  <a:pt x="1159764" y="39624"/>
                </a:lnTo>
                <a:lnTo>
                  <a:pt x="1159764" y="0"/>
                </a:lnTo>
                <a:lnTo>
                  <a:pt x="0" y="0"/>
                </a:lnTo>
                <a:lnTo>
                  <a:pt x="0" y="39624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6105144" y="3508248"/>
            <a:ext cx="1159764" cy="39624"/>
          </a:xfrm>
          <a:custGeom>
            <a:avLst/>
            <a:gdLst/>
            <a:ahLst/>
            <a:cxnLst/>
            <a:rect l="l" t="t" r="r" b="b"/>
            <a:pathLst>
              <a:path w="1159764" h="39624">
                <a:moveTo>
                  <a:pt x="0" y="39624"/>
                </a:moveTo>
                <a:lnTo>
                  <a:pt x="1159764" y="39624"/>
                </a:lnTo>
                <a:lnTo>
                  <a:pt x="1159764" y="0"/>
                </a:lnTo>
                <a:lnTo>
                  <a:pt x="0" y="0"/>
                </a:lnTo>
                <a:lnTo>
                  <a:pt x="0" y="39624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6105144" y="3377184"/>
            <a:ext cx="1159764" cy="131063"/>
          </a:xfrm>
          <a:custGeom>
            <a:avLst/>
            <a:gdLst/>
            <a:ahLst/>
            <a:cxnLst/>
            <a:rect l="l" t="t" r="r" b="b"/>
            <a:pathLst>
              <a:path w="1159764" h="131063">
                <a:moveTo>
                  <a:pt x="0" y="131063"/>
                </a:moveTo>
                <a:lnTo>
                  <a:pt x="1159764" y="131063"/>
                </a:lnTo>
                <a:lnTo>
                  <a:pt x="1159764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507492" y="3334512"/>
            <a:ext cx="1844039" cy="0"/>
          </a:xfrm>
          <a:custGeom>
            <a:avLst/>
            <a:gdLst/>
            <a:ahLst/>
            <a:cxnLst/>
            <a:rect l="l" t="t" r="r" b="b"/>
            <a:pathLst>
              <a:path w="1844039">
                <a:moveTo>
                  <a:pt x="0" y="0"/>
                </a:moveTo>
                <a:lnTo>
                  <a:pt x="1844039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2357628" y="3330829"/>
            <a:ext cx="1040891" cy="7366"/>
          </a:xfrm>
          <a:custGeom>
            <a:avLst/>
            <a:gdLst/>
            <a:ahLst/>
            <a:cxnLst/>
            <a:rect l="l" t="t" r="r" b="b"/>
            <a:pathLst>
              <a:path w="1040891" h="7366">
                <a:moveTo>
                  <a:pt x="0" y="7366"/>
                </a:moveTo>
                <a:lnTo>
                  <a:pt x="1040891" y="7366"/>
                </a:lnTo>
                <a:lnTo>
                  <a:pt x="1040891" y="0"/>
                </a:lnTo>
                <a:lnTo>
                  <a:pt x="0" y="0"/>
                </a:lnTo>
                <a:lnTo>
                  <a:pt x="0" y="7366"/>
                </a:lnTo>
                <a:close/>
              </a:path>
            </a:pathLst>
          </a:custGeom>
          <a:solidFill>
            <a:srgbClr val="8484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3404616" y="3330829"/>
            <a:ext cx="1159764" cy="7366"/>
          </a:xfrm>
          <a:custGeom>
            <a:avLst/>
            <a:gdLst/>
            <a:ahLst/>
            <a:cxnLst/>
            <a:rect l="l" t="t" r="r" b="b"/>
            <a:pathLst>
              <a:path w="1159764" h="7366">
                <a:moveTo>
                  <a:pt x="0" y="7366"/>
                </a:moveTo>
                <a:lnTo>
                  <a:pt x="1159764" y="7366"/>
                </a:lnTo>
                <a:lnTo>
                  <a:pt x="1159764" y="0"/>
                </a:lnTo>
                <a:lnTo>
                  <a:pt x="0" y="0"/>
                </a:lnTo>
                <a:lnTo>
                  <a:pt x="0" y="7366"/>
                </a:lnTo>
                <a:close/>
              </a:path>
            </a:pathLst>
          </a:custGeom>
          <a:solidFill>
            <a:srgbClr val="8484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4570476" y="3330829"/>
            <a:ext cx="1528572" cy="7366"/>
          </a:xfrm>
          <a:custGeom>
            <a:avLst/>
            <a:gdLst/>
            <a:ahLst/>
            <a:cxnLst/>
            <a:rect l="l" t="t" r="r" b="b"/>
            <a:pathLst>
              <a:path w="1528572" h="7366">
                <a:moveTo>
                  <a:pt x="0" y="7366"/>
                </a:moveTo>
                <a:lnTo>
                  <a:pt x="1528572" y="7366"/>
                </a:lnTo>
                <a:lnTo>
                  <a:pt x="1528572" y="0"/>
                </a:lnTo>
                <a:lnTo>
                  <a:pt x="0" y="0"/>
                </a:lnTo>
                <a:lnTo>
                  <a:pt x="0" y="7366"/>
                </a:lnTo>
                <a:close/>
              </a:path>
            </a:pathLst>
          </a:custGeom>
          <a:solidFill>
            <a:srgbClr val="8484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6105144" y="3330829"/>
            <a:ext cx="1159764" cy="7366"/>
          </a:xfrm>
          <a:custGeom>
            <a:avLst/>
            <a:gdLst/>
            <a:ahLst/>
            <a:cxnLst/>
            <a:rect l="l" t="t" r="r" b="b"/>
            <a:pathLst>
              <a:path w="1159764" h="7366">
                <a:moveTo>
                  <a:pt x="0" y="7366"/>
                </a:moveTo>
                <a:lnTo>
                  <a:pt x="1159764" y="7366"/>
                </a:lnTo>
                <a:lnTo>
                  <a:pt x="1159764" y="0"/>
                </a:lnTo>
                <a:lnTo>
                  <a:pt x="0" y="0"/>
                </a:lnTo>
                <a:lnTo>
                  <a:pt x="0" y="7366"/>
                </a:lnTo>
                <a:close/>
              </a:path>
            </a:pathLst>
          </a:custGeom>
          <a:solidFill>
            <a:srgbClr val="8484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2354580" y="2898648"/>
            <a:ext cx="0" cy="655320"/>
          </a:xfrm>
          <a:custGeom>
            <a:avLst/>
            <a:gdLst/>
            <a:ahLst/>
            <a:cxnLst/>
            <a:rect l="l" t="t" r="r" b="b"/>
            <a:pathLst>
              <a:path h="655320">
                <a:moveTo>
                  <a:pt x="0" y="0"/>
                </a:moveTo>
                <a:lnTo>
                  <a:pt x="0" y="65532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3401567" y="2898648"/>
            <a:ext cx="0" cy="655320"/>
          </a:xfrm>
          <a:custGeom>
            <a:avLst/>
            <a:gdLst/>
            <a:ahLst/>
            <a:cxnLst/>
            <a:rect l="l" t="t" r="r" b="b"/>
            <a:pathLst>
              <a:path h="655320">
                <a:moveTo>
                  <a:pt x="0" y="0"/>
                </a:moveTo>
                <a:lnTo>
                  <a:pt x="0" y="65532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4567428" y="2898648"/>
            <a:ext cx="0" cy="655320"/>
          </a:xfrm>
          <a:custGeom>
            <a:avLst/>
            <a:gdLst/>
            <a:ahLst/>
            <a:cxnLst/>
            <a:rect l="l" t="t" r="r" b="b"/>
            <a:pathLst>
              <a:path h="655320">
                <a:moveTo>
                  <a:pt x="0" y="0"/>
                </a:moveTo>
                <a:lnTo>
                  <a:pt x="0" y="65532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6102096" y="2898648"/>
            <a:ext cx="0" cy="655320"/>
          </a:xfrm>
          <a:custGeom>
            <a:avLst/>
            <a:gdLst/>
            <a:ahLst/>
            <a:cxnLst/>
            <a:rect l="l" t="t" r="r" b="b"/>
            <a:pathLst>
              <a:path h="655320">
                <a:moveTo>
                  <a:pt x="0" y="0"/>
                </a:moveTo>
                <a:lnTo>
                  <a:pt x="0" y="65532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507492" y="3553968"/>
            <a:ext cx="6757415" cy="25907"/>
          </a:xfrm>
          <a:custGeom>
            <a:avLst/>
            <a:gdLst/>
            <a:ahLst/>
            <a:cxnLst/>
            <a:rect l="l" t="t" r="r" b="b"/>
            <a:pathLst>
              <a:path w="6757415" h="25907">
                <a:moveTo>
                  <a:pt x="0" y="25907"/>
                </a:moveTo>
                <a:lnTo>
                  <a:pt x="6757415" y="25907"/>
                </a:lnTo>
                <a:lnTo>
                  <a:pt x="6757415" y="0"/>
                </a:lnTo>
                <a:lnTo>
                  <a:pt x="0" y="0"/>
                </a:lnTo>
                <a:lnTo>
                  <a:pt x="0" y="25907"/>
                </a:lnTo>
                <a:close/>
              </a:path>
            </a:pathLst>
          </a:custGeom>
          <a:solidFill>
            <a:srgbClr val="C1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507492" y="3739896"/>
            <a:ext cx="6757415" cy="24383"/>
          </a:xfrm>
          <a:custGeom>
            <a:avLst/>
            <a:gdLst/>
            <a:ahLst/>
            <a:cxnLst/>
            <a:rect l="l" t="t" r="r" b="b"/>
            <a:pathLst>
              <a:path w="6757415" h="24383">
                <a:moveTo>
                  <a:pt x="0" y="24383"/>
                </a:moveTo>
                <a:lnTo>
                  <a:pt x="6757415" y="24383"/>
                </a:lnTo>
                <a:lnTo>
                  <a:pt x="6757415" y="0"/>
                </a:lnTo>
                <a:lnTo>
                  <a:pt x="0" y="0"/>
                </a:lnTo>
                <a:lnTo>
                  <a:pt x="0" y="24383"/>
                </a:lnTo>
                <a:close/>
              </a:path>
            </a:pathLst>
          </a:custGeom>
          <a:solidFill>
            <a:srgbClr val="C1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507492" y="3579876"/>
            <a:ext cx="6757415" cy="160020"/>
          </a:xfrm>
          <a:custGeom>
            <a:avLst/>
            <a:gdLst/>
            <a:ahLst/>
            <a:cxnLst/>
            <a:rect l="l" t="t" r="r" b="b"/>
            <a:pathLst>
              <a:path w="6757415" h="160020">
                <a:moveTo>
                  <a:pt x="0" y="160020"/>
                </a:moveTo>
                <a:lnTo>
                  <a:pt x="6757415" y="160020"/>
                </a:lnTo>
                <a:lnTo>
                  <a:pt x="6757415" y="0"/>
                </a:lnTo>
                <a:lnTo>
                  <a:pt x="0" y="0"/>
                </a:lnTo>
                <a:lnTo>
                  <a:pt x="0" y="160020"/>
                </a:lnTo>
                <a:close/>
              </a:path>
            </a:pathLst>
          </a:custGeom>
          <a:solidFill>
            <a:srgbClr val="C1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507492" y="3550920"/>
            <a:ext cx="1844039" cy="0"/>
          </a:xfrm>
          <a:custGeom>
            <a:avLst/>
            <a:gdLst/>
            <a:ahLst/>
            <a:cxnLst/>
            <a:rect l="l" t="t" r="r" b="b"/>
            <a:pathLst>
              <a:path w="1844039">
                <a:moveTo>
                  <a:pt x="0" y="0"/>
                </a:moveTo>
                <a:lnTo>
                  <a:pt x="1844039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2357628" y="3547236"/>
            <a:ext cx="1040891" cy="7366"/>
          </a:xfrm>
          <a:custGeom>
            <a:avLst/>
            <a:gdLst/>
            <a:ahLst/>
            <a:cxnLst/>
            <a:rect l="l" t="t" r="r" b="b"/>
            <a:pathLst>
              <a:path w="1040891" h="7366">
                <a:moveTo>
                  <a:pt x="0" y="7366"/>
                </a:moveTo>
                <a:lnTo>
                  <a:pt x="1040891" y="7366"/>
                </a:lnTo>
                <a:lnTo>
                  <a:pt x="1040891" y="0"/>
                </a:lnTo>
                <a:lnTo>
                  <a:pt x="0" y="0"/>
                </a:lnTo>
                <a:lnTo>
                  <a:pt x="0" y="7366"/>
                </a:lnTo>
                <a:close/>
              </a:path>
            </a:pathLst>
          </a:custGeom>
          <a:solidFill>
            <a:srgbClr val="8484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3404616" y="3547236"/>
            <a:ext cx="1159764" cy="7366"/>
          </a:xfrm>
          <a:custGeom>
            <a:avLst/>
            <a:gdLst/>
            <a:ahLst/>
            <a:cxnLst/>
            <a:rect l="l" t="t" r="r" b="b"/>
            <a:pathLst>
              <a:path w="1159764" h="7366">
                <a:moveTo>
                  <a:pt x="0" y="7366"/>
                </a:moveTo>
                <a:lnTo>
                  <a:pt x="1159764" y="7366"/>
                </a:lnTo>
                <a:lnTo>
                  <a:pt x="1159764" y="0"/>
                </a:lnTo>
                <a:lnTo>
                  <a:pt x="0" y="0"/>
                </a:lnTo>
                <a:lnTo>
                  <a:pt x="0" y="7366"/>
                </a:lnTo>
                <a:close/>
              </a:path>
            </a:pathLst>
          </a:custGeom>
          <a:solidFill>
            <a:srgbClr val="8484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4570476" y="3547236"/>
            <a:ext cx="1528572" cy="7366"/>
          </a:xfrm>
          <a:custGeom>
            <a:avLst/>
            <a:gdLst/>
            <a:ahLst/>
            <a:cxnLst/>
            <a:rect l="l" t="t" r="r" b="b"/>
            <a:pathLst>
              <a:path w="1528572" h="7366">
                <a:moveTo>
                  <a:pt x="0" y="7366"/>
                </a:moveTo>
                <a:lnTo>
                  <a:pt x="1528572" y="7366"/>
                </a:lnTo>
                <a:lnTo>
                  <a:pt x="1528572" y="0"/>
                </a:lnTo>
                <a:lnTo>
                  <a:pt x="0" y="0"/>
                </a:lnTo>
                <a:lnTo>
                  <a:pt x="0" y="7366"/>
                </a:lnTo>
                <a:close/>
              </a:path>
            </a:pathLst>
          </a:custGeom>
          <a:solidFill>
            <a:srgbClr val="8484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6105144" y="3547236"/>
            <a:ext cx="1159764" cy="7366"/>
          </a:xfrm>
          <a:custGeom>
            <a:avLst/>
            <a:gdLst/>
            <a:ahLst/>
            <a:cxnLst/>
            <a:rect l="l" t="t" r="r" b="b"/>
            <a:pathLst>
              <a:path w="1159764" h="7366">
                <a:moveTo>
                  <a:pt x="0" y="7366"/>
                </a:moveTo>
                <a:lnTo>
                  <a:pt x="1159764" y="7366"/>
                </a:lnTo>
                <a:lnTo>
                  <a:pt x="1159764" y="0"/>
                </a:lnTo>
                <a:lnTo>
                  <a:pt x="0" y="0"/>
                </a:lnTo>
                <a:lnTo>
                  <a:pt x="0" y="7366"/>
                </a:lnTo>
                <a:close/>
              </a:path>
            </a:pathLst>
          </a:custGeom>
          <a:solidFill>
            <a:srgbClr val="8484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2357628" y="3770376"/>
            <a:ext cx="1040891" cy="39624"/>
          </a:xfrm>
          <a:custGeom>
            <a:avLst/>
            <a:gdLst/>
            <a:ahLst/>
            <a:cxnLst/>
            <a:rect l="l" t="t" r="r" b="b"/>
            <a:pathLst>
              <a:path w="1040891" h="39624">
                <a:moveTo>
                  <a:pt x="0" y="39624"/>
                </a:moveTo>
                <a:lnTo>
                  <a:pt x="1040891" y="39624"/>
                </a:lnTo>
                <a:lnTo>
                  <a:pt x="1040891" y="0"/>
                </a:lnTo>
                <a:lnTo>
                  <a:pt x="0" y="0"/>
                </a:lnTo>
                <a:lnTo>
                  <a:pt x="0" y="39624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2357628" y="3942587"/>
            <a:ext cx="1040891" cy="38099"/>
          </a:xfrm>
          <a:custGeom>
            <a:avLst/>
            <a:gdLst/>
            <a:ahLst/>
            <a:cxnLst/>
            <a:rect l="l" t="t" r="r" b="b"/>
            <a:pathLst>
              <a:path w="1040891" h="38099">
                <a:moveTo>
                  <a:pt x="0" y="38099"/>
                </a:moveTo>
                <a:lnTo>
                  <a:pt x="1040891" y="38099"/>
                </a:lnTo>
                <a:lnTo>
                  <a:pt x="1040891" y="0"/>
                </a:lnTo>
                <a:lnTo>
                  <a:pt x="0" y="0"/>
                </a:lnTo>
                <a:lnTo>
                  <a:pt x="0" y="38099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2357628" y="3810000"/>
            <a:ext cx="1040891" cy="132587"/>
          </a:xfrm>
          <a:custGeom>
            <a:avLst/>
            <a:gdLst/>
            <a:ahLst/>
            <a:cxnLst/>
            <a:rect l="l" t="t" r="r" b="b"/>
            <a:pathLst>
              <a:path w="1040891" h="132587">
                <a:moveTo>
                  <a:pt x="0" y="132587"/>
                </a:moveTo>
                <a:lnTo>
                  <a:pt x="1040891" y="132587"/>
                </a:lnTo>
                <a:lnTo>
                  <a:pt x="1040891" y="0"/>
                </a:lnTo>
                <a:lnTo>
                  <a:pt x="0" y="0"/>
                </a:lnTo>
                <a:lnTo>
                  <a:pt x="0" y="132587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3406140" y="3770376"/>
            <a:ext cx="1158239" cy="39624"/>
          </a:xfrm>
          <a:custGeom>
            <a:avLst/>
            <a:gdLst/>
            <a:ahLst/>
            <a:cxnLst/>
            <a:rect l="l" t="t" r="r" b="b"/>
            <a:pathLst>
              <a:path w="1158239" h="39624">
                <a:moveTo>
                  <a:pt x="0" y="39624"/>
                </a:moveTo>
                <a:lnTo>
                  <a:pt x="1158239" y="39624"/>
                </a:lnTo>
                <a:lnTo>
                  <a:pt x="1158239" y="0"/>
                </a:lnTo>
                <a:lnTo>
                  <a:pt x="0" y="0"/>
                </a:lnTo>
                <a:lnTo>
                  <a:pt x="0" y="39624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3406140" y="3942587"/>
            <a:ext cx="1158239" cy="38099"/>
          </a:xfrm>
          <a:custGeom>
            <a:avLst/>
            <a:gdLst/>
            <a:ahLst/>
            <a:cxnLst/>
            <a:rect l="l" t="t" r="r" b="b"/>
            <a:pathLst>
              <a:path w="1158239" h="38099">
                <a:moveTo>
                  <a:pt x="0" y="38099"/>
                </a:moveTo>
                <a:lnTo>
                  <a:pt x="1158239" y="38099"/>
                </a:lnTo>
                <a:lnTo>
                  <a:pt x="1158239" y="0"/>
                </a:lnTo>
                <a:lnTo>
                  <a:pt x="0" y="0"/>
                </a:lnTo>
                <a:lnTo>
                  <a:pt x="0" y="38099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3406140" y="3810000"/>
            <a:ext cx="1158239" cy="132587"/>
          </a:xfrm>
          <a:custGeom>
            <a:avLst/>
            <a:gdLst/>
            <a:ahLst/>
            <a:cxnLst/>
            <a:rect l="l" t="t" r="r" b="b"/>
            <a:pathLst>
              <a:path w="1158239" h="132587">
                <a:moveTo>
                  <a:pt x="0" y="132587"/>
                </a:moveTo>
                <a:lnTo>
                  <a:pt x="1158239" y="132587"/>
                </a:lnTo>
                <a:lnTo>
                  <a:pt x="1158239" y="0"/>
                </a:lnTo>
                <a:lnTo>
                  <a:pt x="0" y="0"/>
                </a:lnTo>
                <a:lnTo>
                  <a:pt x="0" y="132587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4572000" y="3770376"/>
            <a:ext cx="1527048" cy="39624"/>
          </a:xfrm>
          <a:custGeom>
            <a:avLst/>
            <a:gdLst/>
            <a:ahLst/>
            <a:cxnLst/>
            <a:rect l="l" t="t" r="r" b="b"/>
            <a:pathLst>
              <a:path w="1527048" h="39624">
                <a:moveTo>
                  <a:pt x="0" y="39624"/>
                </a:moveTo>
                <a:lnTo>
                  <a:pt x="1527048" y="39624"/>
                </a:lnTo>
                <a:lnTo>
                  <a:pt x="1527048" y="0"/>
                </a:lnTo>
                <a:lnTo>
                  <a:pt x="0" y="0"/>
                </a:lnTo>
                <a:lnTo>
                  <a:pt x="0" y="39624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4572000" y="3942587"/>
            <a:ext cx="1527048" cy="38099"/>
          </a:xfrm>
          <a:custGeom>
            <a:avLst/>
            <a:gdLst/>
            <a:ahLst/>
            <a:cxnLst/>
            <a:rect l="l" t="t" r="r" b="b"/>
            <a:pathLst>
              <a:path w="1527048" h="38099">
                <a:moveTo>
                  <a:pt x="0" y="38099"/>
                </a:moveTo>
                <a:lnTo>
                  <a:pt x="1527048" y="38099"/>
                </a:lnTo>
                <a:lnTo>
                  <a:pt x="1527048" y="0"/>
                </a:lnTo>
                <a:lnTo>
                  <a:pt x="0" y="0"/>
                </a:lnTo>
                <a:lnTo>
                  <a:pt x="0" y="38099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4572000" y="3810000"/>
            <a:ext cx="1527048" cy="132587"/>
          </a:xfrm>
          <a:custGeom>
            <a:avLst/>
            <a:gdLst/>
            <a:ahLst/>
            <a:cxnLst/>
            <a:rect l="l" t="t" r="r" b="b"/>
            <a:pathLst>
              <a:path w="1527048" h="132587">
                <a:moveTo>
                  <a:pt x="0" y="132587"/>
                </a:moveTo>
                <a:lnTo>
                  <a:pt x="1527048" y="132587"/>
                </a:lnTo>
                <a:lnTo>
                  <a:pt x="1527048" y="0"/>
                </a:lnTo>
                <a:lnTo>
                  <a:pt x="0" y="0"/>
                </a:lnTo>
                <a:lnTo>
                  <a:pt x="0" y="132587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6105144" y="3770376"/>
            <a:ext cx="1159764" cy="39624"/>
          </a:xfrm>
          <a:custGeom>
            <a:avLst/>
            <a:gdLst/>
            <a:ahLst/>
            <a:cxnLst/>
            <a:rect l="l" t="t" r="r" b="b"/>
            <a:pathLst>
              <a:path w="1159764" h="39624">
                <a:moveTo>
                  <a:pt x="0" y="39624"/>
                </a:moveTo>
                <a:lnTo>
                  <a:pt x="1159764" y="39624"/>
                </a:lnTo>
                <a:lnTo>
                  <a:pt x="1159764" y="0"/>
                </a:lnTo>
                <a:lnTo>
                  <a:pt x="0" y="0"/>
                </a:lnTo>
                <a:lnTo>
                  <a:pt x="0" y="39624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6105144" y="3942587"/>
            <a:ext cx="1159764" cy="38099"/>
          </a:xfrm>
          <a:custGeom>
            <a:avLst/>
            <a:gdLst/>
            <a:ahLst/>
            <a:cxnLst/>
            <a:rect l="l" t="t" r="r" b="b"/>
            <a:pathLst>
              <a:path w="1159764" h="38099">
                <a:moveTo>
                  <a:pt x="0" y="38099"/>
                </a:moveTo>
                <a:lnTo>
                  <a:pt x="1159764" y="38099"/>
                </a:lnTo>
                <a:lnTo>
                  <a:pt x="1159764" y="0"/>
                </a:lnTo>
                <a:lnTo>
                  <a:pt x="0" y="0"/>
                </a:lnTo>
                <a:lnTo>
                  <a:pt x="0" y="38099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6105144" y="3810000"/>
            <a:ext cx="1159764" cy="132587"/>
          </a:xfrm>
          <a:custGeom>
            <a:avLst/>
            <a:gdLst/>
            <a:ahLst/>
            <a:cxnLst/>
            <a:rect l="l" t="t" r="r" b="b"/>
            <a:pathLst>
              <a:path w="1159764" h="132587">
                <a:moveTo>
                  <a:pt x="0" y="132587"/>
                </a:moveTo>
                <a:lnTo>
                  <a:pt x="1159764" y="132587"/>
                </a:lnTo>
                <a:lnTo>
                  <a:pt x="1159764" y="0"/>
                </a:lnTo>
                <a:lnTo>
                  <a:pt x="0" y="0"/>
                </a:lnTo>
                <a:lnTo>
                  <a:pt x="0" y="132587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507492" y="3767328"/>
            <a:ext cx="1844039" cy="0"/>
          </a:xfrm>
          <a:custGeom>
            <a:avLst/>
            <a:gdLst/>
            <a:ahLst/>
            <a:cxnLst/>
            <a:rect l="l" t="t" r="r" b="b"/>
            <a:pathLst>
              <a:path w="1844039">
                <a:moveTo>
                  <a:pt x="0" y="0"/>
                </a:moveTo>
                <a:lnTo>
                  <a:pt x="1844039" y="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2357628" y="3767328"/>
            <a:ext cx="1040891" cy="0"/>
          </a:xfrm>
          <a:custGeom>
            <a:avLst/>
            <a:gdLst/>
            <a:ahLst/>
            <a:cxnLst/>
            <a:rect l="l" t="t" r="r" b="b"/>
            <a:pathLst>
              <a:path w="1040891">
                <a:moveTo>
                  <a:pt x="0" y="0"/>
                </a:moveTo>
                <a:lnTo>
                  <a:pt x="1040891" y="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3404616" y="3767328"/>
            <a:ext cx="1159764" cy="0"/>
          </a:xfrm>
          <a:custGeom>
            <a:avLst/>
            <a:gdLst/>
            <a:ahLst/>
            <a:cxnLst/>
            <a:rect l="l" t="t" r="r" b="b"/>
            <a:pathLst>
              <a:path w="1159764">
                <a:moveTo>
                  <a:pt x="0" y="0"/>
                </a:moveTo>
                <a:lnTo>
                  <a:pt x="1159764" y="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4570476" y="3767328"/>
            <a:ext cx="1528572" cy="0"/>
          </a:xfrm>
          <a:custGeom>
            <a:avLst/>
            <a:gdLst/>
            <a:ahLst/>
            <a:cxnLst/>
            <a:rect l="l" t="t" r="r" b="b"/>
            <a:pathLst>
              <a:path w="1528572">
                <a:moveTo>
                  <a:pt x="0" y="0"/>
                </a:moveTo>
                <a:lnTo>
                  <a:pt x="1528572" y="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6105144" y="3767328"/>
            <a:ext cx="1159764" cy="0"/>
          </a:xfrm>
          <a:custGeom>
            <a:avLst/>
            <a:gdLst/>
            <a:ahLst/>
            <a:cxnLst/>
            <a:rect l="l" t="t" r="r" b="b"/>
            <a:pathLst>
              <a:path w="1159764">
                <a:moveTo>
                  <a:pt x="0" y="0"/>
                </a:moveTo>
                <a:lnTo>
                  <a:pt x="1159764" y="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2357628" y="3988307"/>
            <a:ext cx="1040891" cy="38100"/>
          </a:xfrm>
          <a:custGeom>
            <a:avLst/>
            <a:gdLst/>
            <a:ahLst/>
            <a:cxnLst/>
            <a:rect l="l" t="t" r="r" b="b"/>
            <a:pathLst>
              <a:path w="1040891" h="38100">
                <a:moveTo>
                  <a:pt x="0" y="38100"/>
                </a:moveTo>
                <a:lnTo>
                  <a:pt x="1040891" y="38100"/>
                </a:lnTo>
                <a:lnTo>
                  <a:pt x="1040891" y="0"/>
                </a:lnTo>
                <a:lnTo>
                  <a:pt x="0" y="0"/>
                </a:lnTo>
                <a:lnTo>
                  <a:pt x="0" y="38100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2357628" y="4158996"/>
            <a:ext cx="1040891" cy="38100"/>
          </a:xfrm>
          <a:custGeom>
            <a:avLst/>
            <a:gdLst/>
            <a:ahLst/>
            <a:cxnLst/>
            <a:rect l="l" t="t" r="r" b="b"/>
            <a:pathLst>
              <a:path w="1040891" h="38100">
                <a:moveTo>
                  <a:pt x="0" y="38100"/>
                </a:moveTo>
                <a:lnTo>
                  <a:pt x="1040891" y="38100"/>
                </a:lnTo>
                <a:lnTo>
                  <a:pt x="1040891" y="0"/>
                </a:lnTo>
                <a:lnTo>
                  <a:pt x="0" y="0"/>
                </a:lnTo>
                <a:lnTo>
                  <a:pt x="0" y="38100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2357628" y="4026408"/>
            <a:ext cx="1040891" cy="132587"/>
          </a:xfrm>
          <a:custGeom>
            <a:avLst/>
            <a:gdLst/>
            <a:ahLst/>
            <a:cxnLst/>
            <a:rect l="l" t="t" r="r" b="b"/>
            <a:pathLst>
              <a:path w="1040891" h="132587">
                <a:moveTo>
                  <a:pt x="0" y="132587"/>
                </a:moveTo>
                <a:lnTo>
                  <a:pt x="1040891" y="132587"/>
                </a:lnTo>
                <a:lnTo>
                  <a:pt x="1040891" y="0"/>
                </a:lnTo>
                <a:lnTo>
                  <a:pt x="0" y="0"/>
                </a:lnTo>
                <a:lnTo>
                  <a:pt x="0" y="132587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3406140" y="3988307"/>
            <a:ext cx="1158239" cy="38100"/>
          </a:xfrm>
          <a:custGeom>
            <a:avLst/>
            <a:gdLst/>
            <a:ahLst/>
            <a:cxnLst/>
            <a:rect l="l" t="t" r="r" b="b"/>
            <a:pathLst>
              <a:path w="1158239" h="38100">
                <a:moveTo>
                  <a:pt x="0" y="38100"/>
                </a:moveTo>
                <a:lnTo>
                  <a:pt x="1158239" y="38100"/>
                </a:lnTo>
                <a:lnTo>
                  <a:pt x="1158239" y="0"/>
                </a:lnTo>
                <a:lnTo>
                  <a:pt x="0" y="0"/>
                </a:lnTo>
                <a:lnTo>
                  <a:pt x="0" y="38100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3406140" y="4158996"/>
            <a:ext cx="1158239" cy="38100"/>
          </a:xfrm>
          <a:custGeom>
            <a:avLst/>
            <a:gdLst/>
            <a:ahLst/>
            <a:cxnLst/>
            <a:rect l="l" t="t" r="r" b="b"/>
            <a:pathLst>
              <a:path w="1158239" h="38100">
                <a:moveTo>
                  <a:pt x="0" y="38100"/>
                </a:moveTo>
                <a:lnTo>
                  <a:pt x="1158239" y="38100"/>
                </a:lnTo>
                <a:lnTo>
                  <a:pt x="1158239" y="0"/>
                </a:lnTo>
                <a:lnTo>
                  <a:pt x="0" y="0"/>
                </a:lnTo>
                <a:lnTo>
                  <a:pt x="0" y="38100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3406140" y="4026408"/>
            <a:ext cx="1158239" cy="132587"/>
          </a:xfrm>
          <a:custGeom>
            <a:avLst/>
            <a:gdLst/>
            <a:ahLst/>
            <a:cxnLst/>
            <a:rect l="l" t="t" r="r" b="b"/>
            <a:pathLst>
              <a:path w="1158239" h="132587">
                <a:moveTo>
                  <a:pt x="0" y="132587"/>
                </a:moveTo>
                <a:lnTo>
                  <a:pt x="1158239" y="132587"/>
                </a:lnTo>
                <a:lnTo>
                  <a:pt x="1158239" y="0"/>
                </a:lnTo>
                <a:lnTo>
                  <a:pt x="0" y="0"/>
                </a:lnTo>
                <a:lnTo>
                  <a:pt x="0" y="132587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4572000" y="3988307"/>
            <a:ext cx="1527048" cy="38100"/>
          </a:xfrm>
          <a:custGeom>
            <a:avLst/>
            <a:gdLst/>
            <a:ahLst/>
            <a:cxnLst/>
            <a:rect l="l" t="t" r="r" b="b"/>
            <a:pathLst>
              <a:path w="1527048" h="38100">
                <a:moveTo>
                  <a:pt x="0" y="38100"/>
                </a:moveTo>
                <a:lnTo>
                  <a:pt x="1527048" y="38100"/>
                </a:lnTo>
                <a:lnTo>
                  <a:pt x="1527048" y="0"/>
                </a:lnTo>
                <a:lnTo>
                  <a:pt x="0" y="0"/>
                </a:lnTo>
                <a:lnTo>
                  <a:pt x="0" y="38100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4572000" y="4158996"/>
            <a:ext cx="1527048" cy="38100"/>
          </a:xfrm>
          <a:custGeom>
            <a:avLst/>
            <a:gdLst/>
            <a:ahLst/>
            <a:cxnLst/>
            <a:rect l="l" t="t" r="r" b="b"/>
            <a:pathLst>
              <a:path w="1527048" h="38100">
                <a:moveTo>
                  <a:pt x="0" y="38100"/>
                </a:moveTo>
                <a:lnTo>
                  <a:pt x="1527048" y="38100"/>
                </a:lnTo>
                <a:lnTo>
                  <a:pt x="1527048" y="0"/>
                </a:lnTo>
                <a:lnTo>
                  <a:pt x="0" y="0"/>
                </a:lnTo>
                <a:lnTo>
                  <a:pt x="0" y="38100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4572000" y="4026408"/>
            <a:ext cx="1527048" cy="132587"/>
          </a:xfrm>
          <a:custGeom>
            <a:avLst/>
            <a:gdLst/>
            <a:ahLst/>
            <a:cxnLst/>
            <a:rect l="l" t="t" r="r" b="b"/>
            <a:pathLst>
              <a:path w="1527048" h="132587">
                <a:moveTo>
                  <a:pt x="0" y="132587"/>
                </a:moveTo>
                <a:lnTo>
                  <a:pt x="1527048" y="132587"/>
                </a:lnTo>
                <a:lnTo>
                  <a:pt x="1527048" y="0"/>
                </a:lnTo>
                <a:lnTo>
                  <a:pt x="0" y="0"/>
                </a:lnTo>
                <a:lnTo>
                  <a:pt x="0" y="132587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6105144" y="3988307"/>
            <a:ext cx="1159764" cy="38100"/>
          </a:xfrm>
          <a:custGeom>
            <a:avLst/>
            <a:gdLst/>
            <a:ahLst/>
            <a:cxnLst/>
            <a:rect l="l" t="t" r="r" b="b"/>
            <a:pathLst>
              <a:path w="1159764" h="38100">
                <a:moveTo>
                  <a:pt x="0" y="38100"/>
                </a:moveTo>
                <a:lnTo>
                  <a:pt x="1159764" y="38100"/>
                </a:lnTo>
                <a:lnTo>
                  <a:pt x="1159764" y="0"/>
                </a:lnTo>
                <a:lnTo>
                  <a:pt x="0" y="0"/>
                </a:lnTo>
                <a:lnTo>
                  <a:pt x="0" y="38100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6105144" y="4158996"/>
            <a:ext cx="1159764" cy="38100"/>
          </a:xfrm>
          <a:custGeom>
            <a:avLst/>
            <a:gdLst/>
            <a:ahLst/>
            <a:cxnLst/>
            <a:rect l="l" t="t" r="r" b="b"/>
            <a:pathLst>
              <a:path w="1159764" h="38100">
                <a:moveTo>
                  <a:pt x="0" y="38100"/>
                </a:moveTo>
                <a:lnTo>
                  <a:pt x="1159764" y="38100"/>
                </a:lnTo>
                <a:lnTo>
                  <a:pt x="1159764" y="0"/>
                </a:lnTo>
                <a:lnTo>
                  <a:pt x="0" y="0"/>
                </a:lnTo>
                <a:lnTo>
                  <a:pt x="0" y="38100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6105144" y="4026408"/>
            <a:ext cx="1159764" cy="132587"/>
          </a:xfrm>
          <a:custGeom>
            <a:avLst/>
            <a:gdLst/>
            <a:ahLst/>
            <a:cxnLst/>
            <a:rect l="l" t="t" r="r" b="b"/>
            <a:pathLst>
              <a:path w="1159764" h="132587">
                <a:moveTo>
                  <a:pt x="0" y="132587"/>
                </a:moveTo>
                <a:lnTo>
                  <a:pt x="1159764" y="132587"/>
                </a:lnTo>
                <a:lnTo>
                  <a:pt x="1159764" y="0"/>
                </a:lnTo>
                <a:lnTo>
                  <a:pt x="0" y="0"/>
                </a:lnTo>
                <a:lnTo>
                  <a:pt x="0" y="132587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507492" y="3983736"/>
            <a:ext cx="1844039" cy="0"/>
          </a:xfrm>
          <a:custGeom>
            <a:avLst/>
            <a:gdLst/>
            <a:ahLst/>
            <a:cxnLst/>
            <a:rect l="l" t="t" r="r" b="b"/>
            <a:pathLst>
              <a:path w="1844039">
                <a:moveTo>
                  <a:pt x="0" y="0"/>
                </a:moveTo>
                <a:lnTo>
                  <a:pt x="1844039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2357628" y="3980053"/>
            <a:ext cx="1040891" cy="7366"/>
          </a:xfrm>
          <a:custGeom>
            <a:avLst/>
            <a:gdLst/>
            <a:ahLst/>
            <a:cxnLst/>
            <a:rect l="l" t="t" r="r" b="b"/>
            <a:pathLst>
              <a:path w="1040891" h="7366">
                <a:moveTo>
                  <a:pt x="0" y="7366"/>
                </a:moveTo>
                <a:lnTo>
                  <a:pt x="1040891" y="7366"/>
                </a:lnTo>
                <a:lnTo>
                  <a:pt x="1040891" y="0"/>
                </a:lnTo>
                <a:lnTo>
                  <a:pt x="0" y="0"/>
                </a:lnTo>
                <a:lnTo>
                  <a:pt x="0" y="7366"/>
                </a:lnTo>
                <a:close/>
              </a:path>
            </a:pathLst>
          </a:custGeom>
          <a:solidFill>
            <a:srgbClr val="8484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3404616" y="3980053"/>
            <a:ext cx="1159764" cy="7366"/>
          </a:xfrm>
          <a:custGeom>
            <a:avLst/>
            <a:gdLst/>
            <a:ahLst/>
            <a:cxnLst/>
            <a:rect l="l" t="t" r="r" b="b"/>
            <a:pathLst>
              <a:path w="1159764" h="7366">
                <a:moveTo>
                  <a:pt x="0" y="7366"/>
                </a:moveTo>
                <a:lnTo>
                  <a:pt x="1159764" y="7366"/>
                </a:lnTo>
                <a:lnTo>
                  <a:pt x="1159764" y="0"/>
                </a:lnTo>
                <a:lnTo>
                  <a:pt x="0" y="0"/>
                </a:lnTo>
                <a:lnTo>
                  <a:pt x="0" y="7366"/>
                </a:lnTo>
                <a:close/>
              </a:path>
            </a:pathLst>
          </a:custGeom>
          <a:solidFill>
            <a:srgbClr val="8484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4570476" y="3980053"/>
            <a:ext cx="1528572" cy="7366"/>
          </a:xfrm>
          <a:custGeom>
            <a:avLst/>
            <a:gdLst/>
            <a:ahLst/>
            <a:cxnLst/>
            <a:rect l="l" t="t" r="r" b="b"/>
            <a:pathLst>
              <a:path w="1528572" h="7366">
                <a:moveTo>
                  <a:pt x="0" y="7366"/>
                </a:moveTo>
                <a:lnTo>
                  <a:pt x="1528572" y="7366"/>
                </a:lnTo>
                <a:lnTo>
                  <a:pt x="1528572" y="0"/>
                </a:lnTo>
                <a:lnTo>
                  <a:pt x="0" y="0"/>
                </a:lnTo>
                <a:lnTo>
                  <a:pt x="0" y="7366"/>
                </a:lnTo>
                <a:close/>
              </a:path>
            </a:pathLst>
          </a:custGeom>
          <a:solidFill>
            <a:srgbClr val="8484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6105144" y="3980053"/>
            <a:ext cx="1159764" cy="7366"/>
          </a:xfrm>
          <a:custGeom>
            <a:avLst/>
            <a:gdLst/>
            <a:ahLst/>
            <a:cxnLst/>
            <a:rect l="l" t="t" r="r" b="b"/>
            <a:pathLst>
              <a:path w="1159764" h="7366">
                <a:moveTo>
                  <a:pt x="0" y="7366"/>
                </a:moveTo>
                <a:lnTo>
                  <a:pt x="1159764" y="7366"/>
                </a:lnTo>
                <a:lnTo>
                  <a:pt x="1159764" y="0"/>
                </a:lnTo>
                <a:lnTo>
                  <a:pt x="0" y="0"/>
                </a:lnTo>
                <a:lnTo>
                  <a:pt x="0" y="7366"/>
                </a:lnTo>
                <a:close/>
              </a:path>
            </a:pathLst>
          </a:custGeom>
          <a:solidFill>
            <a:srgbClr val="8484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2354580" y="3764280"/>
            <a:ext cx="0" cy="438911"/>
          </a:xfrm>
          <a:custGeom>
            <a:avLst/>
            <a:gdLst/>
            <a:ahLst/>
            <a:cxnLst/>
            <a:rect l="l" t="t" r="r" b="b"/>
            <a:pathLst>
              <a:path h="438911">
                <a:moveTo>
                  <a:pt x="0" y="0"/>
                </a:moveTo>
                <a:lnTo>
                  <a:pt x="0" y="438911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3401567" y="3764280"/>
            <a:ext cx="0" cy="438912"/>
          </a:xfrm>
          <a:custGeom>
            <a:avLst/>
            <a:gdLst/>
            <a:ahLst/>
            <a:cxnLst/>
            <a:rect l="l" t="t" r="r" b="b"/>
            <a:pathLst>
              <a:path h="438912">
                <a:moveTo>
                  <a:pt x="0" y="0"/>
                </a:moveTo>
                <a:lnTo>
                  <a:pt x="0" y="438912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4567428" y="3764280"/>
            <a:ext cx="0" cy="438912"/>
          </a:xfrm>
          <a:custGeom>
            <a:avLst/>
            <a:gdLst/>
            <a:ahLst/>
            <a:cxnLst/>
            <a:rect l="l" t="t" r="r" b="b"/>
            <a:pathLst>
              <a:path h="438912">
                <a:moveTo>
                  <a:pt x="0" y="0"/>
                </a:moveTo>
                <a:lnTo>
                  <a:pt x="0" y="438912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6102096" y="3764280"/>
            <a:ext cx="0" cy="438912"/>
          </a:xfrm>
          <a:custGeom>
            <a:avLst/>
            <a:gdLst/>
            <a:ahLst/>
            <a:cxnLst/>
            <a:rect l="l" t="t" r="r" b="b"/>
            <a:pathLst>
              <a:path h="438912">
                <a:moveTo>
                  <a:pt x="0" y="0"/>
                </a:moveTo>
                <a:lnTo>
                  <a:pt x="0" y="438912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507492" y="4204716"/>
            <a:ext cx="6757415" cy="24383"/>
          </a:xfrm>
          <a:custGeom>
            <a:avLst/>
            <a:gdLst/>
            <a:ahLst/>
            <a:cxnLst/>
            <a:rect l="l" t="t" r="r" b="b"/>
            <a:pathLst>
              <a:path w="6757415" h="24383">
                <a:moveTo>
                  <a:pt x="0" y="24383"/>
                </a:moveTo>
                <a:lnTo>
                  <a:pt x="6757415" y="24383"/>
                </a:lnTo>
                <a:lnTo>
                  <a:pt x="6757415" y="0"/>
                </a:lnTo>
                <a:lnTo>
                  <a:pt x="0" y="0"/>
                </a:lnTo>
                <a:lnTo>
                  <a:pt x="0" y="24383"/>
                </a:lnTo>
                <a:close/>
              </a:path>
            </a:pathLst>
          </a:custGeom>
          <a:solidFill>
            <a:srgbClr val="C1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507492" y="4389120"/>
            <a:ext cx="6757415" cy="25907"/>
          </a:xfrm>
          <a:custGeom>
            <a:avLst/>
            <a:gdLst/>
            <a:ahLst/>
            <a:cxnLst/>
            <a:rect l="l" t="t" r="r" b="b"/>
            <a:pathLst>
              <a:path w="6757415" h="25907">
                <a:moveTo>
                  <a:pt x="0" y="25907"/>
                </a:moveTo>
                <a:lnTo>
                  <a:pt x="6757415" y="25907"/>
                </a:lnTo>
                <a:lnTo>
                  <a:pt x="6757415" y="0"/>
                </a:lnTo>
                <a:lnTo>
                  <a:pt x="0" y="0"/>
                </a:lnTo>
                <a:lnTo>
                  <a:pt x="0" y="25907"/>
                </a:lnTo>
                <a:close/>
              </a:path>
            </a:pathLst>
          </a:custGeom>
          <a:solidFill>
            <a:srgbClr val="C1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507492" y="4229100"/>
            <a:ext cx="6757415" cy="160020"/>
          </a:xfrm>
          <a:custGeom>
            <a:avLst/>
            <a:gdLst/>
            <a:ahLst/>
            <a:cxnLst/>
            <a:rect l="l" t="t" r="r" b="b"/>
            <a:pathLst>
              <a:path w="6757415" h="160020">
                <a:moveTo>
                  <a:pt x="0" y="160020"/>
                </a:moveTo>
                <a:lnTo>
                  <a:pt x="6757415" y="160020"/>
                </a:lnTo>
                <a:lnTo>
                  <a:pt x="6757415" y="0"/>
                </a:lnTo>
                <a:lnTo>
                  <a:pt x="0" y="0"/>
                </a:lnTo>
                <a:lnTo>
                  <a:pt x="0" y="160020"/>
                </a:lnTo>
                <a:close/>
              </a:path>
            </a:pathLst>
          </a:custGeom>
          <a:solidFill>
            <a:srgbClr val="C1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507492" y="4200144"/>
            <a:ext cx="1844039" cy="0"/>
          </a:xfrm>
          <a:custGeom>
            <a:avLst/>
            <a:gdLst/>
            <a:ahLst/>
            <a:cxnLst/>
            <a:rect l="l" t="t" r="r" b="b"/>
            <a:pathLst>
              <a:path w="1844039">
                <a:moveTo>
                  <a:pt x="0" y="0"/>
                </a:moveTo>
                <a:lnTo>
                  <a:pt x="1844039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2357628" y="4196461"/>
            <a:ext cx="1040891" cy="7366"/>
          </a:xfrm>
          <a:custGeom>
            <a:avLst/>
            <a:gdLst/>
            <a:ahLst/>
            <a:cxnLst/>
            <a:rect l="l" t="t" r="r" b="b"/>
            <a:pathLst>
              <a:path w="1040891" h="7366">
                <a:moveTo>
                  <a:pt x="0" y="7366"/>
                </a:moveTo>
                <a:lnTo>
                  <a:pt x="1040891" y="7366"/>
                </a:lnTo>
                <a:lnTo>
                  <a:pt x="1040891" y="0"/>
                </a:lnTo>
                <a:lnTo>
                  <a:pt x="0" y="0"/>
                </a:lnTo>
                <a:lnTo>
                  <a:pt x="0" y="7366"/>
                </a:lnTo>
                <a:close/>
              </a:path>
            </a:pathLst>
          </a:custGeom>
          <a:solidFill>
            <a:srgbClr val="8484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3404616" y="4196461"/>
            <a:ext cx="1159764" cy="7366"/>
          </a:xfrm>
          <a:custGeom>
            <a:avLst/>
            <a:gdLst/>
            <a:ahLst/>
            <a:cxnLst/>
            <a:rect l="l" t="t" r="r" b="b"/>
            <a:pathLst>
              <a:path w="1159764" h="7366">
                <a:moveTo>
                  <a:pt x="0" y="7366"/>
                </a:moveTo>
                <a:lnTo>
                  <a:pt x="1159764" y="7366"/>
                </a:lnTo>
                <a:lnTo>
                  <a:pt x="1159764" y="0"/>
                </a:lnTo>
                <a:lnTo>
                  <a:pt x="0" y="0"/>
                </a:lnTo>
                <a:lnTo>
                  <a:pt x="0" y="7366"/>
                </a:lnTo>
                <a:close/>
              </a:path>
            </a:pathLst>
          </a:custGeom>
          <a:solidFill>
            <a:srgbClr val="8484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4570476" y="4196461"/>
            <a:ext cx="1528572" cy="7366"/>
          </a:xfrm>
          <a:custGeom>
            <a:avLst/>
            <a:gdLst/>
            <a:ahLst/>
            <a:cxnLst/>
            <a:rect l="l" t="t" r="r" b="b"/>
            <a:pathLst>
              <a:path w="1528572" h="7366">
                <a:moveTo>
                  <a:pt x="0" y="7366"/>
                </a:moveTo>
                <a:lnTo>
                  <a:pt x="1528572" y="7366"/>
                </a:lnTo>
                <a:lnTo>
                  <a:pt x="1528572" y="0"/>
                </a:lnTo>
                <a:lnTo>
                  <a:pt x="0" y="0"/>
                </a:lnTo>
                <a:lnTo>
                  <a:pt x="0" y="7366"/>
                </a:lnTo>
                <a:close/>
              </a:path>
            </a:pathLst>
          </a:custGeom>
          <a:solidFill>
            <a:srgbClr val="8484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6105144" y="4196461"/>
            <a:ext cx="1159764" cy="7366"/>
          </a:xfrm>
          <a:custGeom>
            <a:avLst/>
            <a:gdLst/>
            <a:ahLst/>
            <a:cxnLst/>
            <a:rect l="l" t="t" r="r" b="b"/>
            <a:pathLst>
              <a:path w="1159764" h="7366">
                <a:moveTo>
                  <a:pt x="0" y="7366"/>
                </a:moveTo>
                <a:lnTo>
                  <a:pt x="1159764" y="7366"/>
                </a:lnTo>
                <a:lnTo>
                  <a:pt x="1159764" y="0"/>
                </a:lnTo>
                <a:lnTo>
                  <a:pt x="0" y="0"/>
                </a:lnTo>
                <a:lnTo>
                  <a:pt x="0" y="7366"/>
                </a:lnTo>
                <a:close/>
              </a:path>
            </a:pathLst>
          </a:custGeom>
          <a:solidFill>
            <a:srgbClr val="8484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2357628" y="4421124"/>
            <a:ext cx="1040891" cy="39624"/>
          </a:xfrm>
          <a:custGeom>
            <a:avLst/>
            <a:gdLst/>
            <a:ahLst/>
            <a:cxnLst/>
            <a:rect l="l" t="t" r="r" b="b"/>
            <a:pathLst>
              <a:path w="1040891" h="39624">
                <a:moveTo>
                  <a:pt x="0" y="39624"/>
                </a:moveTo>
                <a:lnTo>
                  <a:pt x="1040891" y="39624"/>
                </a:lnTo>
                <a:lnTo>
                  <a:pt x="1040891" y="0"/>
                </a:lnTo>
                <a:lnTo>
                  <a:pt x="0" y="0"/>
                </a:lnTo>
                <a:lnTo>
                  <a:pt x="0" y="39624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2357628" y="4591811"/>
            <a:ext cx="1040891" cy="39624"/>
          </a:xfrm>
          <a:custGeom>
            <a:avLst/>
            <a:gdLst/>
            <a:ahLst/>
            <a:cxnLst/>
            <a:rect l="l" t="t" r="r" b="b"/>
            <a:pathLst>
              <a:path w="1040891" h="39624">
                <a:moveTo>
                  <a:pt x="0" y="39624"/>
                </a:moveTo>
                <a:lnTo>
                  <a:pt x="1040891" y="39624"/>
                </a:lnTo>
                <a:lnTo>
                  <a:pt x="1040891" y="0"/>
                </a:lnTo>
                <a:lnTo>
                  <a:pt x="0" y="0"/>
                </a:lnTo>
                <a:lnTo>
                  <a:pt x="0" y="39624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2357628" y="4460748"/>
            <a:ext cx="1040891" cy="131063"/>
          </a:xfrm>
          <a:custGeom>
            <a:avLst/>
            <a:gdLst/>
            <a:ahLst/>
            <a:cxnLst/>
            <a:rect l="l" t="t" r="r" b="b"/>
            <a:pathLst>
              <a:path w="1040891" h="131063">
                <a:moveTo>
                  <a:pt x="0" y="131063"/>
                </a:moveTo>
                <a:lnTo>
                  <a:pt x="1040891" y="131063"/>
                </a:lnTo>
                <a:lnTo>
                  <a:pt x="1040891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3406140" y="4421124"/>
            <a:ext cx="1158239" cy="39624"/>
          </a:xfrm>
          <a:custGeom>
            <a:avLst/>
            <a:gdLst/>
            <a:ahLst/>
            <a:cxnLst/>
            <a:rect l="l" t="t" r="r" b="b"/>
            <a:pathLst>
              <a:path w="1158239" h="39624">
                <a:moveTo>
                  <a:pt x="0" y="39624"/>
                </a:moveTo>
                <a:lnTo>
                  <a:pt x="1158239" y="39624"/>
                </a:lnTo>
                <a:lnTo>
                  <a:pt x="1158239" y="0"/>
                </a:lnTo>
                <a:lnTo>
                  <a:pt x="0" y="0"/>
                </a:lnTo>
                <a:lnTo>
                  <a:pt x="0" y="39624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3406140" y="4591811"/>
            <a:ext cx="1158239" cy="39624"/>
          </a:xfrm>
          <a:custGeom>
            <a:avLst/>
            <a:gdLst/>
            <a:ahLst/>
            <a:cxnLst/>
            <a:rect l="l" t="t" r="r" b="b"/>
            <a:pathLst>
              <a:path w="1158239" h="39624">
                <a:moveTo>
                  <a:pt x="0" y="39624"/>
                </a:moveTo>
                <a:lnTo>
                  <a:pt x="1158239" y="39624"/>
                </a:lnTo>
                <a:lnTo>
                  <a:pt x="1158239" y="0"/>
                </a:lnTo>
                <a:lnTo>
                  <a:pt x="0" y="0"/>
                </a:lnTo>
                <a:lnTo>
                  <a:pt x="0" y="39624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3406140" y="4460748"/>
            <a:ext cx="1158239" cy="131063"/>
          </a:xfrm>
          <a:custGeom>
            <a:avLst/>
            <a:gdLst/>
            <a:ahLst/>
            <a:cxnLst/>
            <a:rect l="l" t="t" r="r" b="b"/>
            <a:pathLst>
              <a:path w="1158239" h="131063">
                <a:moveTo>
                  <a:pt x="0" y="131063"/>
                </a:moveTo>
                <a:lnTo>
                  <a:pt x="1158239" y="131063"/>
                </a:lnTo>
                <a:lnTo>
                  <a:pt x="1158239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4572000" y="4421124"/>
            <a:ext cx="1527048" cy="39624"/>
          </a:xfrm>
          <a:custGeom>
            <a:avLst/>
            <a:gdLst/>
            <a:ahLst/>
            <a:cxnLst/>
            <a:rect l="l" t="t" r="r" b="b"/>
            <a:pathLst>
              <a:path w="1527048" h="39624">
                <a:moveTo>
                  <a:pt x="0" y="39624"/>
                </a:moveTo>
                <a:lnTo>
                  <a:pt x="1527048" y="39624"/>
                </a:lnTo>
                <a:lnTo>
                  <a:pt x="1527048" y="0"/>
                </a:lnTo>
                <a:lnTo>
                  <a:pt x="0" y="0"/>
                </a:lnTo>
                <a:lnTo>
                  <a:pt x="0" y="39624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4572000" y="4591811"/>
            <a:ext cx="1527048" cy="39624"/>
          </a:xfrm>
          <a:custGeom>
            <a:avLst/>
            <a:gdLst/>
            <a:ahLst/>
            <a:cxnLst/>
            <a:rect l="l" t="t" r="r" b="b"/>
            <a:pathLst>
              <a:path w="1527048" h="39624">
                <a:moveTo>
                  <a:pt x="0" y="39624"/>
                </a:moveTo>
                <a:lnTo>
                  <a:pt x="1527048" y="39624"/>
                </a:lnTo>
                <a:lnTo>
                  <a:pt x="1527048" y="0"/>
                </a:lnTo>
                <a:lnTo>
                  <a:pt x="0" y="0"/>
                </a:lnTo>
                <a:lnTo>
                  <a:pt x="0" y="39624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4572000" y="4460748"/>
            <a:ext cx="1527048" cy="131063"/>
          </a:xfrm>
          <a:custGeom>
            <a:avLst/>
            <a:gdLst/>
            <a:ahLst/>
            <a:cxnLst/>
            <a:rect l="l" t="t" r="r" b="b"/>
            <a:pathLst>
              <a:path w="1527048" h="131063">
                <a:moveTo>
                  <a:pt x="0" y="131063"/>
                </a:moveTo>
                <a:lnTo>
                  <a:pt x="1527048" y="131063"/>
                </a:lnTo>
                <a:lnTo>
                  <a:pt x="1527048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6105144" y="4421124"/>
            <a:ext cx="1159764" cy="39624"/>
          </a:xfrm>
          <a:custGeom>
            <a:avLst/>
            <a:gdLst/>
            <a:ahLst/>
            <a:cxnLst/>
            <a:rect l="l" t="t" r="r" b="b"/>
            <a:pathLst>
              <a:path w="1159764" h="39624">
                <a:moveTo>
                  <a:pt x="0" y="39624"/>
                </a:moveTo>
                <a:lnTo>
                  <a:pt x="1159764" y="39624"/>
                </a:lnTo>
                <a:lnTo>
                  <a:pt x="1159764" y="0"/>
                </a:lnTo>
                <a:lnTo>
                  <a:pt x="0" y="0"/>
                </a:lnTo>
                <a:lnTo>
                  <a:pt x="0" y="39624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6105144" y="4591811"/>
            <a:ext cx="1159764" cy="39624"/>
          </a:xfrm>
          <a:custGeom>
            <a:avLst/>
            <a:gdLst/>
            <a:ahLst/>
            <a:cxnLst/>
            <a:rect l="l" t="t" r="r" b="b"/>
            <a:pathLst>
              <a:path w="1159764" h="39624">
                <a:moveTo>
                  <a:pt x="0" y="39624"/>
                </a:moveTo>
                <a:lnTo>
                  <a:pt x="1159764" y="39624"/>
                </a:lnTo>
                <a:lnTo>
                  <a:pt x="1159764" y="0"/>
                </a:lnTo>
                <a:lnTo>
                  <a:pt x="0" y="0"/>
                </a:lnTo>
                <a:lnTo>
                  <a:pt x="0" y="39624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6105144" y="4460748"/>
            <a:ext cx="1159764" cy="131063"/>
          </a:xfrm>
          <a:custGeom>
            <a:avLst/>
            <a:gdLst/>
            <a:ahLst/>
            <a:cxnLst/>
            <a:rect l="l" t="t" r="r" b="b"/>
            <a:pathLst>
              <a:path w="1159764" h="131063">
                <a:moveTo>
                  <a:pt x="0" y="131063"/>
                </a:moveTo>
                <a:lnTo>
                  <a:pt x="1159764" y="131063"/>
                </a:lnTo>
                <a:lnTo>
                  <a:pt x="1159764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507492" y="4418076"/>
            <a:ext cx="1844039" cy="0"/>
          </a:xfrm>
          <a:custGeom>
            <a:avLst/>
            <a:gdLst/>
            <a:ahLst/>
            <a:cxnLst/>
            <a:rect l="l" t="t" r="r" b="b"/>
            <a:pathLst>
              <a:path w="1844039">
                <a:moveTo>
                  <a:pt x="0" y="0"/>
                </a:moveTo>
                <a:lnTo>
                  <a:pt x="1844039" y="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2357628" y="4418076"/>
            <a:ext cx="1040891" cy="0"/>
          </a:xfrm>
          <a:custGeom>
            <a:avLst/>
            <a:gdLst/>
            <a:ahLst/>
            <a:cxnLst/>
            <a:rect l="l" t="t" r="r" b="b"/>
            <a:pathLst>
              <a:path w="1040891">
                <a:moveTo>
                  <a:pt x="0" y="0"/>
                </a:moveTo>
                <a:lnTo>
                  <a:pt x="1040891" y="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3404616" y="4418076"/>
            <a:ext cx="1159764" cy="0"/>
          </a:xfrm>
          <a:custGeom>
            <a:avLst/>
            <a:gdLst/>
            <a:ahLst/>
            <a:cxnLst/>
            <a:rect l="l" t="t" r="r" b="b"/>
            <a:pathLst>
              <a:path w="1159764">
                <a:moveTo>
                  <a:pt x="0" y="0"/>
                </a:moveTo>
                <a:lnTo>
                  <a:pt x="1159764" y="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4570476" y="4418076"/>
            <a:ext cx="1528572" cy="0"/>
          </a:xfrm>
          <a:custGeom>
            <a:avLst/>
            <a:gdLst/>
            <a:ahLst/>
            <a:cxnLst/>
            <a:rect l="l" t="t" r="r" b="b"/>
            <a:pathLst>
              <a:path w="1528572">
                <a:moveTo>
                  <a:pt x="0" y="0"/>
                </a:moveTo>
                <a:lnTo>
                  <a:pt x="1528572" y="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6105144" y="4418076"/>
            <a:ext cx="1159764" cy="0"/>
          </a:xfrm>
          <a:custGeom>
            <a:avLst/>
            <a:gdLst/>
            <a:ahLst/>
            <a:cxnLst/>
            <a:rect l="l" t="t" r="r" b="b"/>
            <a:pathLst>
              <a:path w="1159764">
                <a:moveTo>
                  <a:pt x="0" y="0"/>
                </a:moveTo>
                <a:lnTo>
                  <a:pt x="1159764" y="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2357628" y="4637532"/>
            <a:ext cx="1040891" cy="39623"/>
          </a:xfrm>
          <a:custGeom>
            <a:avLst/>
            <a:gdLst/>
            <a:ahLst/>
            <a:cxnLst/>
            <a:rect l="l" t="t" r="r" b="b"/>
            <a:pathLst>
              <a:path w="1040891" h="39623">
                <a:moveTo>
                  <a:pt x="0" y="39623"/>
                </a:moveTo>
                <a:lnTo>
                  <a:pt x="1040891" y="39623"/>
                </a:lnTo>
                <a:lnTo>
                  <a:pt x="1040891" y="0"/>
                </a:lnTo>
                <a:lnTo>
                  <a:pt x="0" y="0"/>
                </a:lnTo>
                <a:lnTo>
                  <a:pt x="0" y="3962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2357628" y="4808220"/>
            <a:ext cx="1040891" cy="39624"/>
          </a:xfrm>
          <a:custGeom>
            <a:avLst/>
            <a:gdLst/>
            <a:ahLst/>
            <a:cxnLst/>
            <a:rect l="l" t="t" r="r" b="b"/>
            <a:pathLst>
              <a:path w="1040891" h="39624">
                <a:moveTo>
                  <a:pt x="0" y="39624"/>
                </a:moveTo>
                <a:lnTo>
                  <a:pt x="1040891" y="39624"/>
                </a:lnTo>
                <a:lnTo>
                  <a:pt x="1040891" y="0"/>
                </a:lnTo>
                <a:lnTo>
                  <a:pt x="0" y="0"/>
                </a:lnTo>
                <a:lnTo>
                  <a:pt x="0" y="39624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2357628" y="4677156"/>
            <a:ext cx="1040891" cy="131063"/>
          </a:xfrm>
          <a:custGeom>
            <a:avLst/>
            <a:gdLst/>
            <a:ahLst/>
            <a:cxnLst/>
            <a:rect l="l" t="t" r="r" b="b"/>
            <a:pathLst>
              <a:path w="1040891" h="131063">
                <a:moveTo>
                  <a:pt x="0" y="131063"/>
                </a:moveTo>
                <a:lnTo>
                  <a:pt x="1040891" y="131063"/>
                </a:lnTo>
                <a:lnTo>
                  <a:pt x="1040891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3406140" y="4637532"/>
            <a:ext cx="1158239" cy="39623"/>
          </a:xfrm>
          <a:custGeom>
            <a:avLst/>
            <a:gdLst/>
            <a:ahLst/>
            <a:cxnLst/>
            <a:rect l="l" t="t" r="r" b="b"/>
            <a:pathLst>
              <a:path w="1158239" h="39623">
                <a:moveTo>
                  <a:pt x="0" y="39623"/>
                </a:moveTo>
                <a:lnTo>
                  <a:pt x="1158239" y="39623"/>
                </a:lnTo>
                <a:lnTo>
                  <a:pt x="1158239" y="0"/>
                </a:lnTo>
                <a:lnTo>
                  <a:pt x="0" y="0"/>
                </a:lnTo>
                <a:lnTo>
                  <a:pt x="0" y="3962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3406140" y="4808220"/>
            <a:ext cx="1158239" cy="39624"/>
          </a:xfrm>
          <a:custGeom>
            <a:avLst/>
            <a:gdLst/>
            <a:ahLst/>
            <a:cxnLst/>
            <a:rect l="l" t="t" r="r" b="b"/>
            <a:pathLst>
              <a:path w="1158239" h="39624">
                <a:moveTo>
                  <a:pt x="0" y="39624"/>
                </a:moveTo>
                <a:lnTo>
                  <a:pt x="1158239" y="39624"/>
                </a:lnTo>
                <a:lnTo>
                  <a:pt x="1158239" y="0"/>
                </a:lnTo>
                <a:lnTo>
                  <a:pt x="0" y="0"/>
                </a:lnTo>
                <a:lnTo>
                  <a:pt x="0" y="39624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3406140" y="4677156"/>
            <a:ext cx="1158239" cy="131063"/>
          </a:xfrm>
          <a:custGeom>
            <a:avLst/>
            <a:gdLst/>
            <a:ahLst/>
            <a:cxnLst/>
            <a:rect l="l" t="t" r="r" b="b"/>
            <a:pathLst>
              <a:path w="1158239" h="131063">
                <a:moveTo>
                  <a:pt x="0" y="131063"/>
                </a:moveTo>
                <a:lnTo>
                  <a:pt x="1158239" y="131063"/>
                </a:lnTo>
                <a:lnTo>
                  <a:pt x="1158239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4572000" y="4637532"/>
            <a:ext cx="1527048" cy="39623"/>
          </a:xfrm>
          <a:custGeom>
            <a:avLst/>
            <a:gdLst/>
            <a:ahLst/>
            <a:cxnLst/>
            <a:rect l="l" t="t" r="r" b="b"/>
            <a:pathLst>
              <a:path w="1527048" h="39623">
                <a:moveTo>
                  <a:pt x="0" y="39623"/>
                </a:moveTo>
                <a:lnTo>
                  <a:pt x="1527048" y="39623"/>
                </a:lnTo>
                <a:lnTo>
                  <a:pt x="1527048" y="0"/>
                </a:lnTo>
                <a:lnTo>
                  <a:pt x="0" y="0"/>
                </a:lnTo>
                <a:lnTo>
                  <a:pt x="0" y="39623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4572000" y="4808220"/>
            <a:ext cx="1527048" cy="39624"/>
          </a:xfrm>
          <a:custGeom>
            <a:avLst/>
            <a:gdLst/>
            <a:ahLst/>
            <a:cxnLst/>
            <a:rect l="l" t="t" r="r" b="b"/>
            <a:pathLst>
              <a:path w="1527048" h="39624">
                <a:moveTo>
                  <a:pt x="0" y="39624"/>
                </a:moveTo>
                <a:lnTo>
                  <a:pt x="1527048" y="39624"/>
                </a:lnTo>
                <a:lnTo>
                  <a:pt x="1527048" y="0"/>
                </a:lnTo>
                <a:lnTo>
                  <a:pt x="0" y="0"/>
                </a:lnTo>
                <a:lnTo>
                  <a:pt x="0" y="39624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4572000" y="4677156"/>
            <a:ext cx="1527048" cy="131063"/>
          </a:xfrm>
          <a:custGeom>
            <a:avLst/>
            <a:gdLst/>
            <a:ahLst/>
            <a:cxnLst/>
            <a:rect l="l" t="t" r="r" b="b"/>
            <a:pathLst>
              <a:path w="1527048" h="131063">
                <a:moveTo>
                  <a:pt x="0" y="131063"/>
                </a:moveTo>
                <a:lnTo>
                  <a:pt x="1527048" y="131063"/>
                </a:lnTo>
                <a:lnTo>
                  <a:pt x="1527048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6105144" y="4637532"/>
            <a:ext cx="1159764" cy="39623"/>
          </a:xfrm>
          <a:custGeom>
            <a:avLst/>
            <a:gdLst/>
            <a:ahLst/>
            <a:cxnLst/>
            <a:rect l="l" t="t" r="r" b="b"/>
            <a:pathLst>
              <a:path w="1159764" h="39623">
                <a:moveTo>
                  <a:pt x="0" y="39623"/>
                </a:moveTo>
                <a:lnTo>
                  <a:pt x="1159764" y="39623"/>
                </a:lnTo>
                <a:lnTo>
                  <a:pt x="1159764" y="0"/>
                </a:lnTo>
                <a:lnTo>
                  <a:pt x="0" y="0"/>
                </a:lnTo>
                <a:lnTo>
                  <a:pt x="0" y="39623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6105144" y="4808220"/>
            <a:ext cx="1159764" cy="39624"/>
          </a:xfrm>
          <a:custGeom>
            <a:avLst/>
            <a:gdLst/>
            <a:ahLst/>
            <a:cxnLst/>
            <a:rect l="l" t="t" r="r" b="b"/>
            <a:pathLst>
              <a:path w="1159764" h="39624">
                <a:moveTo>
                  <a:pt x="0" y="39624"/>
                </a:moveTo>
                <a:lnTo>
                  <a:pt x="1159764" y="39624"/>
                </a:lnTo>
                <a:lnTo>
                  <a:pt x="1159764" y="0"/>
                </a:lnTo>
                <a:lnTo>
                  <a:pt x="0" y="0"/>
                </a:lnTo>
                <a:lnTo>
                  <a:pt x="0" y="39624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6105144" y="4677156"/>
            <a:ext cx="1159764" cy="131063"/>
          </a:xfrm>
          <a:custGeom>
            <a:avLst/>
            <a:gdLst/>
            <a:ahLst/>
            <a:cxnLst/>
            <a:rect l="l" t="t" r="r" b="b"/>
            <a:pathLst>
              <a:path w="1159764" h="131063">
                <a:moveTo>
                  <a:pt x="0" y="131063"/>
                </a:moveTo>
                <a:lnTo>
                  <a:pt x="1159764" y="131063"/>
                </a:lnTo>
                <a:lnTo>
                  <a:pt x="1159764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507492" y="4634484"/>
            <a:ext cx="1844039" cy="0"/>
          </a:xfrm>
          <a:custGeom>
            <a:avLst/>
            <a:gdLst/>
            <a:ahLst/>
            <a:cxnLst/>
            <a:rect l="l" t="t" r="r" b="b"/>
            <a:pathLst>
              <a:path w="1844039">
                <a:moveTo>
                  <a:pt x="0" y="0"/>
                </a:moveTo>
                <a:lnTo>
                  <a:pt x="1844039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2357628" y="4630801"/>
            <a:ext cx="1040891" cy="7366"/>
          </a:xfrm>
          <a:custGeom>
            <a:avLst/>
            <a:gdLst/>
            <a:ahLst/>
            <a:cxnLst/>
            <a:rect l="l" t="t" r="r" b="b"/>
            <a:pathLst>
              <a:path w="1040891" h="7366">
                <a:moveTo>
                  <a:pt x="0" y="7366"/>
                </a:moveTo>
                <a:lnTo>
                  <a:pt x="1040891" y="7366"/>
                </a:lnTo>
                <a:lnTo>
                  <a:pt x="1040891" y="0"/>
                </a:lnTo>
                <a:lnTo>
                  <a:pt x="0" y="0"/>
                </a:lnTo>
                <a:lnTo>
                  <a:pt x="0" y="7366"/>
                </a:lnTo>
                <a:close/>
              </a:path>
            </a:pathLst>
          </a:custGeom>
          <a:solidFill>
            <a:srgbClr val="8484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3404616" y="4630801"/>
            <a:ext cx="1159764" cy="7366"/>
          </a:xfrm>
          <a:custGeom>
            <a:avLst/>
            <a:gdLst/>
            <a:ahLst/>
            <a:cxnLst/>
            <a:rect l="l" t="t" r="r" b="b"/>
            <a:pathLst>
              <a:path w="1159764" h="7366">
                <a:moveTo>
                  <a:pt x="0" y="7366"/>
                </a:moveTo>
                <a:lnTo>
                  <a:pt x="1159764" y="7366"/>
                </a:lnTo>
                <a:lnTo>
                  <a:pt x="1159764" y="0"/>
                </a:lnTo>
                <a:lnTo>
                  <a:pt x="0" y="0"/>
                </a:lnTo>
                <a:lnTo>
                  <a:pt x="0" y="7366"/>
                </a:lnTo>
                <a:close/>
              </a:path>
            </a:pathLst>
          </a:custGeom>
          <a:solidFill>
            <a:srgbClr val="8484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4570476" y="4630801"/>
            <a:ext cx="1528572" cy="7366"/>
          </a:xfrm>
          <a:custGeom>
            <a:avLst/>
            <a:gdLst/>
            <a:ahLst/>
            <a:cxnLst/>
            <a:rect l="l" t="t" r="r" b="b"/>
            <a:pathLst>
              <a:path w="1528572" h="7366">
                <a:moveTo>
                  <a:pt x="0" y="7366"/>
                </a:moveTo>
                <a:lnTo>
                  <a:pt x="1528572" y="7366"/>
                </a:lnTo>
                <a:lnTo>
                  <a:pt x="1528572" y="0"/>
                </a:lnTo>
                <a:lnTo>
                  <a:pt x="0" y="0"/>
                </a:lnTo>
                <a:lnTo>
                  <a:pt x="0" y="7366"/>
                </a:lnTo>
                <a:close/>
              </a:path>
            </a:pathLst>
          </a:custGeom>
          <a:solidFill>
            <a:srgbClr val="8484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6105144" y="4630801"/>
            <a:ext cx="1159764" cy="7366"/>
          </a:xfrm>
          <a:custGeom>
            <a:avLst/>
            <a:gdLst/>
            <a:ahLst/>
            <a:cxnLst/>
            <a:rect l="l" t="t" r="r" b="b"/>
            <a:pathLst>
              <a:path w="1159764" h="7366">
                <a:moveTo>
                  <a:pt x="0" y="7366"/>
                </a:moveTo>
                <a:lnTo>
                  <a:pt x="1159764" y="7366"/>
                </a:lnTo>
                <a:lnTo>
                  <a:pt x="1159764" y="0"/>
                </a:lnTo>
                <a:lnTo>
                  <a:pt x="0" y="0"/>
                </a:lnTo>
                <a:lnTo>
                  <a:pt x="0" y="7366"/>
                </a:lnTo>
                <a:close/>
              </a:path>
            </a:pathLst>
          </a:custGeom>
          <a:solidFill>
            <a:srgbClr val="8484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2354580" y="4415028"/>
            <a:ext cx="0" cy="438912"/>
          </a:xfrm>
          <a:custGeom>
            <a:avLst/>
            <a:gdLst/>
            <a:ahLst/>
            <a:cxnLst/>
            <a:rect l="l" t="t" r="r" b="b"/>
            <a:pathLst>
              <a:path h="438912">
                <a:moveTo>
                  <a:pt x="0" y="0"/>
                </a:moveTo>
                <a:lnTo>
                  <a:pt x="0" y="438912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3401567" y="4415028"/>
            <a:ext cx="0" cy="438912"/>
          </a:xfrm>
          <a:custGeom>
            <a:avLst/>
            <a:gdLst/>
            <a:ahLst/>
            <a:cxnLst/>
            <a:rect l="l" t="t" r="r" b="b"/>
            <a:pathLst>
              <a:path h="438912">
                <a:moveTo>
                  <a:pt x="0" y="0"/>
                </a:moveTo>
                <a:lnTo>
                  <a:pt x="0" y="438912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4567428" y="4415028"/>
            <a:ext cx="0" cy="438912"/>
          </a:xfrm>
          <a:custGeom>
            <a:avLst/>
            <a:gdLst/>
            <a:ahLst/>
            <a:cxnLst/>
            <a:rect l="l" t="t" r="r" b="b"/>
            <a:pathLst>
              <a:path h="438912">
                <a:moveTo>
                  <a:pt x="0" y="0"/>
                </a:moveTo>
                <a:lnTo>
                  <a:pt x="0" y="438912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6102096" y="4415028"/>
            <a:ext cx="0" cy="438911"/>
          </a:xfrm>
          <a:custGeom>
            <a:avLst/>
            <a:gdLst/>
            <a:ahLst/>
            <a:cxnLst/>
            <a:rect l="l" t="t" r="r" b="b"/>
            <a:pathLst>
              <a:path h="438911">
                <a:moveTo>
                  <a:pt x="0" y="0"/>
                </a:moveTo>
                <a:lnTo>
                  <a:pt x="0" y="438911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507492" y="4853940"/>
            <a:ext cx="6757415" cy="24384"/>
          </a:xfrm>
          <a:custGeom>
            <a:avLst/>
            <a:gdLst/>
            <a:ahLst/>
            <a:cxnLst/>
            <a:rect l="l" t="t" r="r" b="b"/>
            <a:pathLst>
              <a:path w="6757415" h="24384">
                <a:moveTo>
                  <a:pt x="0" y="24384"/>
                </a:moveTo>
                <a:lnTo>
                  <a:pt x="6757415" y="24384"/>
                </a:lnTo>
                <a:lnTo>
                  <a:pt x="6757415" y="0"/>
                </a:lnTo>
                <a:lnTo>
                  <a:pt x="0" y="0"/>
                </a:lnTo>
                <a:lnTo>
                  <a:pt x="0" y="24384"/>
                </a:lnTo>
                <a:close/>
              </a:path>
            </a:pathLst>
          </a:custGeom>
          <a:solidFill>
            <a:srgbClr val="C1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507492" y="5039868"/>
            <a:ext cx="6757415" cy="24383"/>
          </a:xfrm>
          <a:custGeom>
            <a:avLst/>
            <a:gdLst/>
            <a:ahLst/>
            <a:cxnLst/>
            <a:rect l="l" t="t" r="r" b="b"/>
            <a:pathLst>
              <a:path w="6757415" h="24383">
                <a:moveTo>
                  <a:pt x="0" y="24383"/>
                </a:moveTo>
                <a:lnTo>
                  <a:pt x="6757415" y="24383"/>
                </a:lnTo>
                <a:lnTo>
                  <a:pt x="6757415" y="0"/>
                </a:lnTo>
                <a:lnTo>
                  <a:pt x="0" y="0"/>
                </a:lnTo>
                <a:lnTo>
                  <a:pt x="0" y="24383"/>
                </a:lnTo>
                <a:close/>
              </a:path>
            </a:pathLst>
          </a:custGeom>
          <a:solidFill>
            <a:srgbClr val="C1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507492" y="4878324"/>
            <a:ext cx="6757415" cy="161544"/>
          </a:xfrm>
          <a:custGeom>
            <a:avLst/>
            <a:gdLst/>
            <a:ahLst/>
            <a:cxnLst/>
            <a:rect l="l" t="t" r="r" b="b"/>
            <a:pathLst>
              <a:path w="6757415" h="161544">
                <a:moveTo>
                  <a:pt x="0" y="161544"/>
                </a:moveTo>
                <a:lnTo>
                  <a:pt x="6757415" y="161544"/>
                </a:lnTo>
                <a:lnTo>
                  <a:pt x="6757415" y="0"/>
                </a:lnTo>
                <a:lnTo>
                  <a:pt x="0" y="0"/>
                </a:lnTo>
                <a:lnTo>
                  <a:pt x="0" y="161544"/>
                </a:lnTo>
                <a:close/>
              </a:path>
            </a:pathLst>
          </a:custGeom>
          <a:solidFill>
            <a:srgbClr val="C1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507492" y="4850892"/>
            <a:ext cx="1844039" cy="0"/>
          </a:xfrm>
          <a:custGeom>
            <a:avLst/>
            <a:gdLst/>
            <a:ahLst/>
            <a:cxnLst/>
            <a:rect l="l" t="t" r="r" b="b"/>
            <a:pathLst>
              <a:path w="1844039">
                <a:moveTo>
                  <a:pt x="0" y="0"/>
                </a:moveTo>
                <a:lnTo>
                  <a:pt x="1844039" y="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2357628" y="4847209"/>
            <a:ext cx="1040891" cy="7365"/>
          </a:xfrm>
          <a:custGeom>
            <a:avLst/>
            <a:gdLst/>
            <a:ahLst/>
            <a:cxnLst/>
            <a:rect l="l" t="t" r="r" b="b"/>
            <a:pathLst>
              <a:path w="1040891" h="7365">
                <a:moveTo>
                  <a:pt x="0" y="7365"/>
                </a:moveTo>
                <a:lnTo>
                  <a:pt x="1040891" y="7365"/>
                </a:lnTo>
                <a:lnTo>
                  <a:pt x="1040891" y="0"/>
                </a:lnTo>
                <a:lnTo>
                  <a:pt x="0" y="0"/>
                </a:lnTo>
                <a:lnTo>
                  <a:pt x="0" y="7365"/>
                </a:lnTo>
                <a:close/>
              </a:path>
            </a:pathLst>
          </a:custGeom>
          <a:solidFill>
            <a:srgbClr val="8484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3404616" y="4847209"/>
            <a:ext cx="1159764" cy="7365"/>
          </a:xfrm>
          <a:custGeom>
            <a:avLst/>
            <a:gdLst/>
            <a:ahLst/>
            <a:cxnLst/>
            <a:rect l="l" t="t" r="r" b="b"/>
            <a:pathLst>
              <a:path w="1159764" h="7365">
                <a:moveTo>
                  <a:pt x="0" y="7365"/>
                </a:moveTo>
                <a:lnTo>
                  <a:pt x="1159764" y="7365"/>
                </a:lnTo>
                <a:lnTo>
                  <a:pt x="1159764" y="0"/>
                </a:lnTo>
                <a:lnTo>
                  <a:pt x="0" y="0"/>
                </a:lnTo>
                <a:lnTo>
                  <a:pt x="0" y="7365"/>
                </a:lnTo>
                <a:close/>
              </a:path>
            </a:pathLst>
          </a:custGeom>
          <a:solidFill>
            <a:srgbClr val="8484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4570476" y="4847209"/>
            <a:ext cx="1528572" cy="7365"/>
          </a:xfrm>
          <a:custGeom>
            <a:avLst/>
            <a:gdLst/>
            <a:ahLst/>
            <a:cxnLst/>
            <a:rect l="l" t="t" r="r" b="b"/>
            <a:pathLst>
              <a:path w="1528572" h="7365">
                <a:moveTo>
                  <a:pt x="0" y="7365"/>
                </a:moveTo>
                <a:lnTo>
                  <a:pt x="1528572" y="7365"/>
                </a:lnTo>
                <a:lnTo>
                  <a:pt x="1528572" y="0"/>
                </a:lnTo>
                <a:lnTo>
                  <a:pt x="0" y="0"/>
                </a:lnTo>
                <a:lnTo>
                  <a:pt x="0" y="7365"/>
                </a:lnTo>
                <a:close/>
              </a:path>
            </a:pathLst>
          </a:custGeom>
          <a:solidFill>
            <a:srgbClr val="8484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6105144" y="4847209"/>
            <a:ext cx="1159764" cy="7365"/>
          </a:xfrm>
          <a:custGeom>
            <a:avLst/>
            <a:gdLst/>
            <a:ahLst/>
            <a:cxnLst/>
            <a:rect l="l" t="t" r="r" b="b"/>
            <a:pathLst>
              <a:path w="1159764" h="7365">
                <a:moveTo>
                  <a:pt x="0" y="7365"/>
                </a:moveTo>
                <a:lnTo>
                  <a:pt x="1159764" y="7365"/>
                </a:lnTo>
                <a:lnTo>
                  <a:pt x="1159764" y="0"/>
                </a:lnTo>
                <a:lnTo>
                  <a:pt x="0" y="0"/>
                </a:lnTo>
                <a:lnTo>
                  <a:pt x="0" y="7365"/>
                </a:lnTo>
                <a:close/>
              </a:path>
            </a:pathLst>
          </a:custGeom>
          <a:solidFill>
            <a:srgbClr val="8484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2357628" y="5070348"/>
            <a:ext cx="1040891" cy="65532"/>
          </a:xfrm>
          <a:custGeom>
            <a:avLst/>
            <a:gdLst/>
            <a:ahLst/>
            <a:cxnLst/>
            <a:rect l="l" t="t" r="r" b="b"/>
            <a:pathLst>
              <a:path w="1040891" h="65532">
                <a:moveTo>
                  <a:pt x="0" y="65532"/>
                </a:moveTo>
                <a:lnTo>
                  <a:pt x="1040891" y="65532"/>
                </a:lnTo>
                <a:lnTo>
                  <a:pt x="1040891" y="0"/>
                </a:lnTo>
                <a:lnTo>
                  <a:pt x="0" y="0"/>
                </a:lnTo>
                <a:lnTo>
                  <a:pt x="0" y="65532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2357628" y="5266944"/>
            <a:ext cx="1040891" cy="65531"/>
          </a:xfrm>
          <a:custGeom>
            <a:avLst/>
            <a:gdLst/>
            <a:ahLst/>
            <a:cxnLst/>
            <a:rect l="l" t="t" r="r" b="b"/>
            <a:pathLst>
              <a:path w="1040891" h="65531">
                <a:moveTo>
                  <a:pt x="0" y="65531"/>
                </a:moveTo>
                <a:lnTo>
                  <a:pt x="1040891" y="65531"/>
                </a:lnTo>
                <a:lnTo>
                  <a:pt x="1040891" y="0"/>
                </a:lnTo>
                <a:lnTo>
                  <a:pt x="0" y="0"/>
                </a:lnTo>
                <a:lnTo>
                  <a:pt x="0" y="65531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2357628" y="5135880"/>
            <a:ext cx="1040891" cy="131063"/>
          </a:xfrm>
          <a:custGeom>
            <a:avLst/>
            <a:gdLst/>
            <a:ahLst/>
            <a:cxnLst/>
            <a:rect l="l" t="t" r="r" b="b"/>
            <a:pathLst>
              <a:path w="1040891" h="131063">
                <a:moveTo>
                  <a:pt x="0" y="131063"/>
                </a:moveTo>
                <a:lnTo>
                  <a:pt x="1040891" y="131063"/>
                </a:lnTo>
                <a:lnTo>
                  <a:pt x="1040891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3406140" y="5070348"/>
            <a:ext cx="1158239" cy="131063"/>
          </a:xfrm>
          <a:custGeom>
            <a:avLst/>
            <a:gdLst/>
            <a:ahLst/>
            <a:cxnLst/>
            <a:rect l="l" t="t" r="r" b="b"/>
            <a:pathLst>
              <a:path w="1158239" h="131063">
                <a:moveTo>
                  <a:pt x="0" y="131063"/>
                </a:moveTo>
                <a:lnTo>
                  <a:pt x="1158239" y="131063"/>
                </a:lnTo>
                <a:lnTo>
                  <a:pt x="1158239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3406140" y="5201412"/>
            <a:ext cx="1158239" cy="131063"/>
          </a:xfrm>
          <a:custGeom>
            <a:avLst/>
            <a:gdLst/>
            <a:ahLst/>
            <a:cxnLst/>
            <a:rect l="l" t="t" r="r" b="b"/>
            <a:pathLst>
              <a:path w="1158239" h="131063">
                <a:moveTo>
                  <a:pt x="0" y="131063"/>
                </a:moveTo>
                <a:lnTo>
                  <a:pt x="1158239" y="131063"/>
                </a:lnTo>
                <a:lnTo>
                  <a:pt x="1158239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4572000" y="5070348"/>
            <a:ext cx="1527048" cy="65532"/>
          </a:xfrm>
          <a:custGeom>
            <a:avLst/>
            <a:gdLst/>
            <a:ahLst/>
            <a:cxnLst/>
            <a:rect l="l" t="t" r="r" b="b"/>
            <a:pathLst>
              <a:path w="1527048" h="65532">
                <a:moveTo>
                  <a:pt x="0" y="65532"/>
                </a:moveTo>
                <a:lnTo>
                  <a:pt x="1527048" y="65532"/>
                </a:lnTo>
                <a:lnTo>
                  <a:pt x="1527048" y="0"/>
                </a:lnTo>
                <a:lnTo>
                  <a:pt x="0" y="0"/>
                </a:lnTo>
                <a:lnTo>
                  <a:pt x="0" y="65532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4572000" y="5266944"/>
            <a:ext cx="1527048" cy="65531"/>
          </a:xfrm>
          <a:custGeom>
            <a:avLst/>
            <a:gdLst/>
            <a:ahLst/>
            <a:cxnLst/>
            <a:rect l="l" t="t" r="r" b="b"/>
            <a:pathLst>
              <a:path w="1527048" h="65531">
                <a:moveTo>
                  <a:pt x="0" y="65531"/>
                </a:moveTo>
                <a:lnTo>
                  <a:pt x="1527048" y="65531"/>
                </a:lnTo>
                <a:lnTo>
                  <a:pt x="1527048" y="0"/>
                </a:lnTo>
                <a:lnTo>
                  <a:pt x="0" y="0"/>
                </a:lnTo>
                <a:lnTo>
                  <a:pt x="0" y="65531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4572000" y="5135880"/>
            <a:ext cx="1527048" cy="131063"/>
          </a:xfrm>
          <a:custGeom>
            <a:avLst/>
            <a:gdLst/>
            <a:ahLst/>
            <a:cxnLst/>
            <a:rect l="l" t="t" r="r" b="b"/>
            <a:pathLst>
              <a:path w="1527048" h="131063">
                <a:moveTo>
                  <a:pt x="0" y="131063"/>
                </a:moveTo>
                <a:lnTo>
                  <a:pt x="1527048" y="131063"/>
                </a:lnTo>
                <a:lnTo>
                  <a:pt x="1527048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6105144" y="5070348"/>
            <a:ext cx="1159764" cy="131063"/>
          </a:xfrm>
          <a:custGeom>
            <a:avLst/>
            <a:gdLst/>
            <a:ahLst/>
            <a:cxnLst/>
            <a:rect l="l" t="t" r="r" b="b"/>
            <a:pathLst>
              <a:path w="1159764" h="131063">
                <a:moveTo>
                  <a:pt x="0" y="131063"/>
                </a:moveTo>
                <a:lnTo>
                  <a:pt x="1159764" y="131063"/>
                </a:lnTo>
                <a:lnTo>
                  <a:pt x="1159764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6105144" y="5201412"/>
            <a:ext cx="1159764" cy="131063"/>
          </a:xfrm>
          <a:custGeom>
            <a:avLst/>
            <a:gdLst/>
            <a:ahLst/>
            <a:cxnLst/>
            <a:rect l="l" t="t" r="r" b="b"/>
            <a:pathLst>
              <a:path w="1159764" h="131063">
                <a:moveTo>
                  <a:pt x="0" y="131063"/>
                </a:moveTo>
                <a:lnTo>
                  <a:pt x="1159764" y="131063"/>
                </a:lnTo>
                <a:lnTo>
                  <a:pt x="1159764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507492" y="5067300"/>
            <a:ext cx="1844039" cy="0"/>
          </a:xfrm>
          <a:custGeom>
            <a:avLst/>
            <a:gdLst/>
            <a:ahLst/>
            <a:cxnLst/>
            <a:rect l="l" t="t" r="r" b="b"/>
            <a:pathLst>
              <a:path w="1844039">
                <a:moveTo>
                  <a:pt x="0" y="0"/>
                </a:moveTo>
                <a:lnTo>
                  <a:pt x="1844039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2357628" y="5067300"/>
            <a:ext cx="1040891" cy="0"/>
          </a:xfrm>
          <a:custGeom>
            <a:avLst/>
            <a:gdLst/>
            <a:ahLst/>
            <a:cxnLst/>
            <a:rect l="l" t="t" r="r" b="b"/>
            <a:pathLst>
              <a:path w="1040891">
                <a:moveTo>
                  <a:pt x="0" y="0"/>
                </a:moveTo>
                <a:lnTo>
                  <a:pt x="1040891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3404616" y="5067300"/>
            <a:ext cx="1159764" cy="0"/>
          </a:xfrm>
          <a:custGeom>
            <a:avLst/>
            <a:gdLst/>
            <a:ahLst/>
            <a:cxnLst/>
            <a:rect l="l" t="t" r="r" b="b"/>
            <a:pathLst>
              <a:path w="1159764">
                <a:moveTo>
                  <a:pt x="0" y="0"/>
                </a:moveTo>
                <a:lnTo>
                  <a:pt x="1159764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4570476" y="5067300"/>
            <a:ext cx="1528572" cy="0"/>
          </a:xfrm>
          <a:custGeom>
            <a:avLst/>
            <a:gdLst/>
            <a:ahLst/>
            <a:cxnLst/>
            <a:rect l="l" t="t" r="r" b="b"/>
            <a:pathLst>
              <a:path w="1528572">
                <a:moveTo>
                  <a:pt x="0" y="0"/>
                </a:moveTo>
                <a:lnTo>
                  <a:pt x="1528572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6105144" y="5067300"/>
            <a:ext cx="1159764" cy="0"/>
          </a:xfrm>
          <a:custGeom>
            <a:avLst/>
            <a:gdLst/>
            <a:ahLst/>
            <a:cxnLst/>
            <a:rect l="l" t="t" r="r" b="b"/>
            <a:pathLst>
              <a:path w="1159764">
                <a:moveTo>
                  <a:pt x="0" y="0"/>
                </a:moveTo>
                <a:lnTo>
                  <a:pt x="1159764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2357628" y="5340096"/>
            <a:ext cx="1040891" cy="65531"/>
          </a:xfrm>
          <a:custGeom>
            <a:avLst/>
            <a:gdLst/>
            <a:ahLst/>
            <a:cxnLst/>
            <a:rect l="l" t="t" r="r" b="b"/>
            <a:pathLst>
              <a:path w="1040891" h="65531">
                <a:moveTo>
                  <a:pt x="0" y="65531"/>
                </a:moveTo>
                <a:lnTo>
                  <a:pt x="1040891" y="65531"/>
                </a:lnTo>
                <a:lnTo>
                  <a:pt x="1040891" y="0"/>
                </a:lnTo>
                <a:lnTo>
                  <a:pt x="0" y="0"/>
                </a:lnTo>
                <a:lnTo>
                  <a:pt x="0" y="65531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2357628" y="5536692"/>
            <a:ext cx="1040891" cy="65531"/>
          </a:xfrm>
          <a:custGeom>
            <a:avLst/>
            <a:gdLst/>
            <a:ahLst/>
            <a:cxnLst/>
            <a:rect l="l" t="t" r="r" b="b"/>
            <a:pathLst>
              <a:path w="1040891" h="65531">
                <a:moveTo>
                  <a:pt x="0" y="65531"/>
                </a:moveTo>
                <a:lnTo>
                  <a:pt x="1040891" y="65531"/>
                </a:lnTo>
                <a:lnTo>
                  <a:pt x="1040891" y="0"/>
                </a:lnTo>
                <a:lnTo>
                  <a:pt x="0" y="0"/>
                </a:lnTo>
                <a:lnTo>
                  <a:pt x="0" y="65531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2357628" y="5405628"/>
            <a:ext cx="1040891" cy="131064"/>
          </a:xfrm>
          <a:custGeom>
            <a:avLst/>
            <a:gdLst/>
            <a:ahLst/>
            <a:cxnLst/>
            <a:rect l="l" t="t" r="r" b="b"/>
            <a:pathLst>
              <a:path w="1040891" h="131064">
                <a:moveTo>
                  <a:pt x="0" y="131064"/>
                </a:moveTo>
                <a:lnTo>
                  <a:pt x="1040891" y="131064"/>
                </a:lnTo>
                <a:lnTo>
                  <a:pt x="1040891" y="0"/>
                </a:lnTo>
                <a:lnTo>
                  <a:pt x="0" y="0"/>
                </a:lnTo>
                <a:lnTo>
                  <a:pt x="0" y="131064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3406140" y="5340096"/>
            <a:ext cx="1158239" cy="131063"/>
          </a:xfrm>
          <a:custGeom>
            <a:avLst/>
            <a:gdLst/>
            <a:ahLst/>
            <a:cxnLst/>
            <a:rect l="l" t="t" r="r" b="b"/>
            <a:pathLst>
              <a:path w="1158239" h="131063">
                <a:moveTo>
                  <a:pt x="0" y="131063"/>
                </a:moveTo>
                <a:lnTo>
                  <a:pt x="1158239" y="131063"/>
                </a:lnTo>
                <a:lnTo>
                  <a:pt x="1158239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3406140" y="5471160"/>
            <a:ext cx="1158239" cy="131063"/>
          </a:xfrm>
          <a:custGeom>
            <a:avLst/>
            <a:gdLst/>
            <a:ahLst/>
            <a:cxnLst/>
            <a:rect l="l" t="t" r="r" b="b"/>
            <a:pathLst>
              <a:path w="1158239" h="131063">
                <a:moveTo>
                  <a:pt x="0" y="131063"/>
                </a:moveTo>
                <a:lnTo>
                  <a:pt x="1158239" y="131063"/>
                </a:lnTo>
                <a:lnTo>
                  <a:pt x="1158239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4572000" y="5340096"/>
            <a:ext cx="1527048" cy="65531"/>
          </a:xfrm>
          <a:custGeom>
            <a:avLst/>
            <a:gdLst/>
            <a:ahLst/>
            <a:cxnLst/>
            <a:rect l="l" t="t" r="r" b="b"/>
            <a:pathLst>
              <a:path w="1527048" h="65531">
                <a:moveTo>
                  <a:pt x="0" y="65531"/>
                </a:moveTo>
                <a:lnTo>
                  <a:pt x="1527048" y="65531"/>
                </a:lnTo>
                <a:lnTo>
                  <a:pt x="1527048" y="0"/>
                </a:lnTo>
                <a:lnTo>
                  <a:pt x="0" y="0"/>
                </a:lnTo>
                <a:lnTo>
                  <a:pt x="0" y="65531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4572000" y="5536692"/>
            <a:ext cx="1527048" cy="65531"/>
          </a:xfrm>
          <a:custGeom>
            <a:avLst/>
            <a:gdLst/>
            <a:ahLst/>
            <a:cxnLst/>
            <a:rect l="l" t="t" r="r" b="b"/>
            <a:pathLst>
              <a:path w="1527048" h="65531">
                <a:moveTo>
                  <a:pt x="0" y="65531"/>
                </a:moveTo>
                <a:lnTo>
                  <a:pt x="1527048" y="65531"/>
                </a:lnTo>
                <a:lnTo>
                  <a:pt x="1527048" y="0"/>
                </a:lnTo>
                <a:lnTo>
                  <a:pt x="0" y="0"/>
                </a:lnTo>
                <a:lnTo>
                  <a:pt x="0" y="65531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4572000" y="5405628"/>
            <a:ext cx="1527048" cy="131064"/>
          </a:xfrm>
          <a:custGeom>
            <a:avLst/>
            <a:gdLst/>
            <a:ahLst/>
            <a:cxnLst/>
            <a:rect l="l" t="t" r="r" b="b"/>
            <a:pathLst>
              <a:path w="1527048" h="131064">
                <a:moveTo>
                  <a:pt x="0" y="131064"/>
                </a:moveTo>
                <a:lnTo>
                  <a:pt x="1527048" y="131064"/>
                </a:lnTo>
                <a:lnTo>
                  <a:pt x="1527048" y="0"/>
                </a:lnTo>
                <a:lnTo>
                  <a:pt x="0" y="0"/>
                </a:lnTo>
                <a:lnTo>
                  <a:pt x="0" y="131064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6105144" y="5340096"/>
            <a:ext cx="1159764" cy="131063"/>
          </a:xfrm>
          <a:custGeom>
            <a:avLst/>
            <a:gdLst/>
            <a:ahLst/>
            <a:cxnLst/>
            <a:rect l="l" t="t" r="r" b="b"/>
            <a:pathLst>
              <a:path w="1159764" h="131063">
                <a:moveTo>
                  <a:pt x="0" y="131063"/>
                </a:moveTo>
                <a:lnTo>
                  <a:pt x="1159764" y="131063"/>
                </a:lnTo>
                <a:lnTo>
                  <a:pt x="1159764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6105144" y="5471160"/>
            <a:ext cx="1159764" cy="131063"/>
          </a:xfrm>
          <a:custGeom>
            <a:avLst/>
            <a:gdLst/>
            <a:ahLst/>
            <a:cxnLst/>
            <a:rect l="l" t="t" r="r" b="b"/>
            <a:pathLst>
              <a:path w="1159764" h="131063">
                <a:moveTo>
                  <a:pt x="0" y="131063"/>
                </a:moveTo>
                <a:lnTo>
                  <a:pt x="1159764" y="131063"/>
                </a:lnTo>
                <a:lnTo>
                  <a:pt x="1159764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507492" y="5335524"/>
            <a:ext cx="1844039" cy="0"/>
          </a:xfrm>
          <a:custGeom>
            <a:avLst/>
            <a:gdLst/>
            <a:ahLst/>
            <a:cxnLst/>
            <a:rect l="l" t="t" r="r" b="b"/>
            <a:pathLst>
              <a:path w="1844039">
                <a:moveTo>
                  <a:pt x="0" y="0"/>
                </a:moveTo>
                <a:lnTo>
                  <a:pt x="1844039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2357628" y="5335524"/>
            <a:ext cx="1040891" cy="0"/>
          </a:xfrm>
          <a:custGeom>
            <a:avLst/>
            <a:gdLst/>
            <a:ahLst/>
            <a:cxnLst/>
            <a:rect l="l" t="t" r="r" b="b"/>
            <a:pathLst>
              <a:path w="1040891">
                <a:moveTo>
                  <a:pt x="0" y="0"/>
                </a:moveTo>
                <a:lnTo>
                  <a:pt x="1040891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3404616" y="5335524"/>
            <a:ext cx="1159764" cy="0"/>
          </a:xfrm>
          <a:custGeom>
            <a:avLst/>
            <a:gdLst/>
            <a:ahLst/>
            <a:cxnLst/>
            <a:rect l="l" t="t" r="r" b="b"/>
            <a:pathLst>
              <a:path w="1159764">
                <a:moveTo>
                  <a:pt x="0" y="0"/>
                </a:moveTo>
                <a:lnTo>
                  <a:pt x="1159764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4570476" y="5335524"/>
            <a:ext cx="1528572" cy="0"/>
          </a:xfrm>
          <a:custGeom>
            <a:avLst/>
            <a:gdLst/>
            <a:ahLst/>
            <a:cxnLst/>
            <a:rect l="l" t="t" r="r" b="b"/>
            <a:pathLst>
              <a:path w="1528572">
                <a:moveTo>
                  <a:pt x="0" y="0"/>
                </a:moveTo>
                <a:lnTo>
                  <a:pt x="1528572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6105144" y="5335524"/>
            <a:ext cx="1159764" cy="0"/>
          </a:xfrm>
          <a:custGeom>
            <a:avLst/>
            <a:gdLst/>
            <a:ahLst/>
            <a:cxnLst/>
            <a:rect l="l" t="t" r="r" b="b"/>
            <a:pathLst>
              <a:path w="1159764">
                <a:moveTo>
                  <a:pt x="0" y="0"/>
                </a:moveTo>
                <a:lnTo>
                  <a:pt x="1159764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2354580" y="5064251"/>
            <a:ext cx="0" cy="544068"/>
          </a:xfrm>
          <a:custGeom>
            <a:avLst/>
            <a:gdLst/>
            <a:ahLst/>
            <a:cxnLst/>
            <a:rect l="l" t="t" r="r" b="b"/>
            <a:pathLst>
              <a:path h="544068">
                <a:moveTo>
                  <a:pt x="0" y="0"/>
                </a:moveTo>
                <a:lnTo>
                  <a:pt x="0" y="544068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3401567" y="5064251"/>
            <a:ext cx="0" cy="544068"/>
          </a:xfrm>
          <a:custGeom>
            <a:avLst/>
            <a:gdLst/>
            <a:ahLst/>
            <a:cxnLst/>
            <a:rect l="l" t="t" r="r" b="b"/>
            <a:pathLst>
              <a:path h="544068">
                <a:moveTo>
                  <a:pt x="0" y="0"/>
                </a:moveTo>
                <a:lnTo>
                  <a:pt x="0" y="544068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4567428" y="5064251"/>
            <a:ext cx="0" cy="544068"/>
          </a:xfrm>
          <a:custGeom>
            <a:avLst/>
            <a:gdLst/>
            <a:ahLst/>
            <a:cxnLst/>
            <a:rect l="l" t="t" r="r" b="b"/>
            <a:pathLst>
              <a:path h="544068">
                <a:moveTo>
                  <a:pt x="0" y="0"/>
                </a:moveTo>
                <a:lnTo>
                  <a:pt x="0" y="544068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6102096" y="5064251"/>
            <a:ext cx="0" cy="544068"/>
          </a:xfrm>
          <a:custGeom>
            <a:avLst/>
            <a:gdLst/>
            <a:ahLst/>
            <a:cxnLst/>
            <a:rect l="l" t="t" r="r" b="b"/>
            <a:pathLst>
              <a:path h="544068">
                <a:moveTo>
                  <a:pt x="0" y="0"/>
                </a:moveTo>
                <a:lnTo>
                  <a:pt x="0" y="544068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507492" y="5608320"/>
            <a:ext cx="6757415" cy="25907"/>
          </a:xfrm>
          <a:custGeom>
            <a:avLst/>
            <a:gdLst/>
            <a:ahLst/>
            <a:cxnLst/>
            <a:rect l="l" t="t" r="r" b="b"/>
            <a:pathLst>
              <a:path w="6757415" h="25907">
                <a:moveTo>
                  <a:pt x="0" y="25907"/>
                </a:moveTo>
                <a:lnTo>
                  <a:pt x="6757415" y="25907"/>
                </a:lnTo>
                <a:lnTo>
                  <a:pt x="6757415" y="0"/>
                </a:lnTo>
                <a:lnTo>
                  <a:pt x="0" y="0"/>
                </a:lnTo>
                <a:lnTo>
                  <a:pt x="0" y="25907"/>
                </a:lnTo>
                <a:close/>
              </a:path>
            </a:pathLst>
          </a:custGeom>
          <a:solidFill>
            <a:srgbClr val="C1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507492" y="5794248"/>
            <a:ext cx="6757415" cy="24383"/>
          </a:xfrm>
          <a:custGeom>
            <a:avLst/>
            <a:gdLst/>
            <a:ahLst/>
            <a:cxnLst/>
            <a:rect l="l" t="t" r="r" b="b"/>
            <a:pathLst>
              <a:path w="6757415" h="24383">
                <a:moveTo>
                  <a:pt x="0" y="24383"/>
                </a:moveTo>
                <a:lnTo>
                  <a:pt x="6757415" y="24383"/>
                </a:lnTo>
                <a:lnTo>
                  <a:pt x="6757415" y="0"/>
                </a:lnTo>
                <a:lnTo>
                  <a:pt x="0" y="0"/>
                </a:lnTo>
                <a:lnTo>
                  <a:pt x="0" y="24383"/>
                </a:lnTo>
                <a:close/>
              </a:path>
            </a:pathLst>
          </a:custGeom>
          <a:solidFill>
            <a:srgbClr val="C1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507492" y="5634228"/>
            <a:ext cx="6757415" cy="160020"/>
          </a:xfrm>
          <a:custGeom>
            <a:avLst/>
            <a:gdLst/>
            <a:ahLst/>
            <a:cxnLst/>
            <a:rect l="l" t="t" r="r" b="b"/>
            <a:pathLst>
              <a:path w="6757415" h="160020">
                <a:moveTo>
                  <a:pt x="0" y="160020"/>
                </a:moveTo>
                <a:lnTo>
                  <a:pt x="6757415" y="160020"/>
                </a:lnTo>
                <a:lnTo>
                  <a:pt x="6757415" y="0"/>
                </a:lnTo>
                <a:lnTo>
                  <a:pt x="0" y="0"/>
                </a:lnTo>
                <a:lnTo>
                  <a:pt x="0" y="160020"/>
                </a:lnTo>
                <a:close/>
              </a:path>
            </a:pathLst>
          </a:custGeom>
          <a:solidFill>
            <a:srgbClr val="C1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507492" y="5605272"/>
            <a:ext cx="1844039" cy="0"/>
          </a:xfrm>
          <a:custGeom>
            <a:avLst/>
            <a:gdLst/>
            <a:ahLst/>
            <a:cxnLst/>
            <a:rect l="l" t="t" r="r" b="b"/>
            <a:pathLst>
              <a:path w="1844039">
                <a:moveTo>
                  <a:pt x="0" y="0"/>
                </a:moveTo>
                <a:lnTo>
                  <a:pt x="1844039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2357628" y="5605272"/>
            <a:ext cx="1040891" cy="0"/>
          </a:xfrm>
          <a:custGeom>
            <a:avLst/>
            <a:gdLst/>
            <a:ahLst/>
            <a:cxnLst/>
            <a:rect l="l" t="t" r="r" b="b"/>
            <a:pathLst>
              <a:path w="1040891">
                <a:moveTo>
                  <a:pt x="0" y="0"/>
                </a:moveTo>
                <a:lnTo>
                  <a:pt x="1040891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3404616" y="5605272"/>
            <a:ext cx="1159764" cy="0"/>
          </a:xfrm>
          <a:custGeom>
            <a:avLst/>
            <a:gdLst/>
            <a:ahLst/>
            <a:cxnLst/>
            <a:rect l="l" t="t" r="r" b="b"/>
            <a:pathLst>
              <a:path w="1159764">
                <a:moveTo>
                  <a:pt x="0" y="0"/>
                </a:moveTo>
                <a:lnTo>
                  <a:pt x="1159764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4570476" y="5605272"/>
            <a:ext cx="1528572" cy="0"/>
          </a:xfrm>
          <a:custGeom>
            <a:avLst/>
            <a:gdLst/>
            <a:ahLst/>
            <a:cxnLst/>
            <a:rect l="l" t="t" r="r" b="b"/>
            <a:pathLst>
              <a:path w="1528572">
                <a:moveTo>
                  <a:pt x="0" y="0"/>
                </a:moveTo>
                <a:lnTo>
                  <a:pt x="1528572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0" name="object 350"/>
          <p:cNvSpPr/>
          <p:nvPr/>
        </p:nvSpPr>
        <p:spPr>
          <a:xfrm>
            <a:off x="6105144" y="5605272"/>
            <a:ext cx="1159764" cy="0"/>
          </a:xfrm>
          <a:custGeom>
            <a:avLst/>
            <a:gdLst/>
            <a:ahLst/>
            <a:cxnLst/>
            <a:rect l="l" t="t" r="r" b="b"/>
            <a:pathLst>
              <a:path w="1159764">
                <a:moveTo>
                  <a:pt x="0" y="0"/>
                </a:moveTo>
                <a:lnTo>
                  <a:pt x="1159764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1" name="object 351"/>
          <p:cNvSpPr/>
          <p:nvPr/>
        </p:nvSpPr>
        <p:spPr>
          <a:xfrm>
            <a:off x="2357628" y="5824728"/>
            <a:ext cx="1040891" cy="132587"/>
          </a:xfrm>
          <a:custGeom>
            <a:avLst/>
            <a:gdLst/>
            <a:ahLst/>
            <a:cxnLst/>
            <a:rect l="l" t="t" r="r" b="b"/>
            <a:pathLst>
              <a:path w="1040891" h="132587">
                <a:moveTo>
                  <a:pt x="0" y="132587"/>
                </a:moveTo>
                <a:lnTo>
                  <a:pt x="1040891" y="132587"/>
                </a:lnTo>
                <a:lnTo>
                  <a:pt x="1040891" y="0"/>
                </a:lnTo>
                <a:lnTo>
                  <a:pt x="0" y="0"/>
                </a:lnTo>
                <a:lnTo>
                  <a:pt x="0" y="132587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2" name="object 352"/>
          <p:cNvSpPr/>
          <p:nvPr/>
        </p:nvSpPr>
        <p:spPr>
          <a:xfrm>
            <a:off x="2357628" y="5957316"/>
            <a:ext cx="1040891" cy="131064"/>
          </a:xfrm>
          <a:custGeom>
            <a:avLst/>
            <a:gdLst/>
            <a:ahLst/>
            <a:cxnLst/>
            <a:rect l="l" t="t" r="r" b="b"/>
            <a:pathLst>
              <a:path w="1040891" h="131064">
                <a:moveTo>
                  <a:pt x="0" y="131064"/>
                </a:moveTo>
                <a:lnTo>
                  <a:pt x="1040891" y="131064"/>
                </a:lnTo>
                <a:lnTo>
                  <a:pt x="1040891" y="0"/>
                </a:lnTo>
                <a:lnTo>
                  <a:pt x="0" y="0"/>
                </a:lnTo>
                <a:lnTo>
                  <a:pt x="0" y="131064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3" name="object 353"/>
          <p:cNvSpPr/>
          <p:nvPr/>
        </p:nvSpPr>
        <p:spPr>
          <a:xfrm>
            <a:off x="3406140" y="5824727"/>
            <a:ext cx="1158239" cy="65532"/>
          </a:xfrm>
          <a:custGeom>
            <a:avLst/>
            <a:gdLst/>
            <a:ahLst/>
            <a:cxnLst/>
            <a:rect l="l" t="t" r="r" b="b"/>
            <a:pathLst>
              <a:path w="1158239" h="65532">
                <a:moveTo>
                  <a:pt x="0" y="65532"/>
                </a:moveTo>
                <a:lnTo>
                  <a:pt x="1158239" y="65532"/>
                </a:lnTo>
                <a:lnTo>
                  <a:pt x="1158239" y="0"/>
                </a:lnTo>
                <a:lnTo>
                  <a:pt x="0" y="0"/>
                </a:lnTo>
                <a:lnTo>
                  <a:pt x="0" y="65532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4" name="object 354"/>
          <p:cNvSpPr/>
          <p:nvPr/>
        </p:nvSpPr>
        <p:spPr>
          <a:xfrm>
            <a:off x="3406140" y="6022848"/>
            <a:ext cx="1158239" cy="65531"/>
          </a:xfrm>
          <a:custGeom>
            <a:avLst/>
            <a:gdLst/>
            <a:ahLst/>
            <a:cxnLst/>
            <a:rect l="l" t="t" r="r" b="b"/>
            <a:pathLst>
              <a:path w="1158239" h="65531">
                <a:moveTo>
                  <a:pt x="0" y="65531"/>
                </a:moveTo>
                <a:lnTo>
                  <a:pt x="1158239" y="65531"/>
                </a:lnTo>
                <a:lnTo>
                  <a:pt x="1158239" y="0"/>
                </a:lnTo>
                <a:lnTo>
                  <a:pt x="0" y="0"/>
                </a:lnTo>
                <a:lnTo>
                  <a:pt x="0" y="65531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5" name="object 355"/>
          <p:cNvSpPr/>
          <p:nvPr/>
        </p:nvSpPr>
        <p:spPr>
          <a:xfrm>
            <a:off x="3406140" y="5890260"/>
            <a:ext cx="1158239" cy="132587"/>
          </a:xfrm>
          <a:custGeom>
            <a:avLst/>
            <a:gdLst/>
            <a:ahLst/>
            <a:cxnLst/>
            <a:rect l="l" t="t" r="r" b="b"/>
            <a:pathLst>
              <a:path w="1158239" h="132587">
                <a:moveTo>
                  <a:pt x="0" y="132587"/>
                </a:moveTo>
                <a:lnTo>
                  <a:pt x="1158239" y="132587"/>
                </a:lnTo>
                <a:lnTo>
                  <a:pt x="1158239" y="0"/>
                </a:lnTo>
                <a:lnTo>
                  <a:pt x="0" y="0"/>
                </a:lnTo>
                <a:lnTo>
                  <a:pt x="0" y="132587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6" name="object 356"/>
          <p:cNvSpPr/>
          <p:nvPr/>
        </p:nvSpPr>
        <p:spPr>
          <a:xfrm>
            <a:off x="4572000" y="5824727"/>
            <a:ext cx="1527048" cy="65532"/>
          </a:xfrm>
          <a:custGeom>
            <a:avLst/>
            <a:gdLst/>
            <a:ahLst/>
            <a:cxnLst/>
            <a:rect l="l" t="t" r="r" b="b"/>
            <a:pathLst>
              <a:path w="1527048" h="65532">
                <a:moveTo>
                  <a:pt x="0" y="65532"/>
                </a:moveTo>
                <a:lnTo>
                  <a:pt x="1527048" y="65532"/>
                </a:lnTo>
                <a:lnTo>
                  <a:pt x="1527048" y="0"/>
                </a:lnTo>
                <a:lnTo>
                  <a:pt x="0" y="0"/>
                </a:lnTo>
                <a:lnTo>
                  <a:pt x="0" y="65532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7" name="object 357"/>
          <p:cNvSpPr/>
          <p:nvPr/>
        </p:nvSpPr>
        <p:spPr>
          <a:xfrm>
            <a:off x="4572000" y="6022848"/>
            <a:ext cx="1527048" cy="65531"/>
          </a:xfrm>
          <a:custGeom>
            <a:avLst/>
            <a:gdLst/>
            <a:ahLst/>
            <a:cxnLst/>
            <a:rect l="l" t="t" r="r" b="b"/>
            <a:pathLst>
              <a:path w="1527048" h="65531">
                <a:moveTo>
                  <a:pt x="0" y="65531"/>
                </a:moveTo>
                <a:lnTo>
                  <a:pt x="1527048" y="65531"/>
                </a:lnTo>
                <a:lnTo>
                  <a:pt x="1527048" y="0"/>
                </a:lnTo>
                <a:lnTo>
                  <a:pt x="0" y="0"/>
                </a:lnTo>
                <a:lnTo>
                  <a:pt x="0" y="65531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8" name="object 358"/>
          <p:cNvSpPr/>
          <p:nvPr/>
        </p:nvSpPr>
        <p:spPr>
          <a:xfrm>
            <a:off x="4572000" y="5890260"/>
            <a:ext cx="1527048" cy="132587"/>
          </a:xfrm>
          <a:custGeom>
            <a:avLst/>
            <a:gdLst/>
            <a:ahLst/>
            <a:cxnLst/>
            <a:rect l="l" t="t" r="r" b="b"/>
            <a:pathLst>
              <a:path w="1527048" h="132587">
                <a:moveTo>
                  <a:pt x="0" y="132587"/>
                </a:moveTo>
                <a:lnTo>
                  <a:pt x="1527048" y="132587"/>
                </a:lnTo>
                <a:lnTo>
                  <a:pt x="1527048" y="0"/>
                </a:lnTo>
                <a:lnTo>
                  <a:pt x="0" y="0"/>
                </a:lnTo>
                <a:lnTo>
                  <a:pt x="0" y="132587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9" name="object 359"/>
          <p:cNvSpPr/>
          <p:nvPr/>
        </p:nvSpPr>
        <p:spPr>
          <a:xfrm>
            <a:off x="6105144" y="5824727"/>
            <a:ext cx="1159764" cy="65532"/>
          </a:xfrm>
          <a:custGeom>
            <a:avLst/>
            <a:gdLst/>
            <a:ahLst/>
            <a:cxnLst/>
            <a:rect l="l" t="t" r="r" b="b"/>
            <a:pathLst>
              <a:path w="1159764" h="65532">
                <a:moveTo>
                  <a:pt x="0" y="65532"/>
                </a:moveTo>
                <a:lnTo>
                  <a:pt x="1159764" y="65532"/>
                </a:lnTo>
                <a:lnTo>
                  <a:pt x="1159764" y="0"/>
                </a:lnTo>
                <a:lnTo>
                  <a:pt x="0" y="0"/>
                </a:lnTo>
                <a:lnTo>
                  <a:pt x="0" y="65532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0" name="object 360"/>
          <p:cNvSpPr/>
          <p:nvPr/>
        </p:nvSpPr>
        <p:spPr>
          <a:xfrm>
            <a:off x="6105144" y="6022848"/>
            <a:ext cx="1159764" cy="65531"/>
          </a:xfrm>
          <a:custGeom>
            <a:avLst/>
            <a:gdLst/>
            <a:ahLst/>
            <a:cxnLst/>
            <a:rect l="l" t="t" r="r" b="b"/>
            <a:pathLst>
              <a:path w="1159764" h="65531">
                <a:moveTo>
                  <a:pt x="0" y="65531"/>
                </a:moveTo>
                <a:lnTo>
                  <a:pt x="1159764" y="65531"/>
                </a:lnTo>
                <a:lnTo>
                  <a:pt x="1159764" y="0"/>
                </a:lnTo>
                <a:lnTo>
                  <a:pt x="0" y="0"/>
                </a:lnTo>
                <a:lnTo>
                  <a:pt x="0" y="65531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1" name="object 361"/>
          <p:cNvSpPr/>
          <p:nvPr/>
        </p:nvSpPr>
        <p:spPr>
          <a:xfrm>
            <a:off x="6105144" y="5890260"/>
            <a:ext cx="1159764" cy="132587"/>
          </a:xfrm>
          <a:custGeom>
            <a:avLst/>
            <a:gdLst/>
            <a:ahLst/>
            <a:cxnLst/>
            <a:rect l="l" t="t" r="r" b="b"/>
            <a:pathLst>
              <a:path w="1159764" h="132587">
                <a:moveTo>
                  <a:pt x="0" y="132587"/>
                </a:moveTo>
                <a:lnTo>
                  <a:pt x="1159764" y="132587"/>
                </a:lnTo>
                <a:lnTo>
                  <a:pt x="1159764" y="0"/>
                </a:lnTo>
                <a:lnTo>
                  <a:pt x="0" y="0"/>
                </a:lnTo>
                <a:lnTo>
                  <a:pt x="0" y="132587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2" name="object 362"/>
          <p:cNvSpPr/>
          <p:nvPr/>
        </p:nvSpPr>
        <p:spPr>
          <a:xfrm>
            <a:off x="507492" y="5821680"/>
            <a:ext cx="1844039" cy="0"/>
          </a:xfrm>
          <a:custGeom>
            <a:avLst/>
            <a:gdLst/>
            <a:ahLst/>
            <a:cxnLst/>
            <a:rect l="l" t="t" r="r" b="b"/>
            <a:pathLst>
              <a:path w="1844039">
                <a:moveTo>
                  <a:pt x="0" y="0"/>
                </a:moveTo>
                <a:lnTo>
                  <a:pt x="1844039" y="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3" name="object 363"/>
          <p:cNvSpPr/>
          <p:nvPr/>
        </p:nvSpPr>
        <p:spPr>
          <a:xfrm>
            <a:off x="2357628" y="5821680"/>
            <a:ext cx="1040891" cy="0"/>
          </a:xfrm>
          <a:custGeom>
            <a:avLst/>
            <a:gdLst/>
            <a:ahLst/>
            <a:cxnLst/>
            <a:rect l="l" t="t" r="r" b="b"/>
            <a:pathLst>
              <a:path w="1040891">
                <a:moveTo>
                  <a:pt x="0" y="0"/>
                </a:moveTo>
                <a:lnTo>
                  <a:pt x="1040891" y="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4" name="object 364"/>
          <p:cNvSpPr/>
          <p:nvPr/>
        </p:nvSpPr>
        <p:spPr>
          <a:xfrm>
            <a:off x="3404616" y="5821680"/>
            <a:ext cx="1159764" cy="0"/>
          </a:xfrm>
          <a:custGeom>
            <a:avLst/>
            <a:gdLst/>
            <a:ahLst/>
            <a:cxnLst/>
            <a:rect l="l" t="t" r="r" b="b"/>
            <a:pathLst>
              <a:path w="1159764">
                <a:moveTo>
                  <a:pt x="0" y="0"/>
                </a:moveTo>
                <a:lnTo>
                  <a:pt x="1159764" y="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5" name="object 365"/>
          <p:cNvSpPr/>
          <p:nvPr/>
        </p:nvSpPr>
        <p:spPr>
          <a:xfrm>
            <a:off x="4570476" y="5821680"/>
            <a:ext cx="1528572" cy="0"/>
          </a:xfrm>
          <a:custGeom>
            <a:avLst/>
            <a:gdLst/>
            <a:ahLst/>
            <a:cxnLst/>
            <a:rect l="l" t="t" r="r" b="b"/>
            <a:pathLst>
              <a:path w="1528572">
                <a:moveTo>
                  <a:pt x="0" y="0"/>
                </a:moveTo>
                <a:lnTo>
                  <a:pt x="1528572" y="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6" name="object 366"/>
          <p:cNvSpPr/>
          <p:nvPr/>
        </p:nvSpPr>
        <p:spPr>
          <a:xfrm>
            <a:off x="6105144" y="5821680"/>
            <a:ext cx="1159764" cy="0"/>
          </a:xfrm>
          <a:custGeom>
            <a:avLst/>
            <a:gdLst/>
            <a:ahLst/>
            <a:cxnLst/>
            <a:rect l="l" t="t" r="r" b="b"/>
            <a:pathLst>
              <a:path w="1159764">
                <a:moveTo>
                  <a:pt x="0" y="0"/>
                </a:moveTo>
                <a:lnTo>
                  <a:pt x="1159764" y="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7" name="object 367"/>
          <p:cNvSpPr/>
          <p:nvPr/>
        </p:nvSpPr>
        <p:spPr>
          <a:xfrm>
            <a:off x="2357628" y="6225539"/>
            <a:ext cx="0" cy="131064"/>
          </a:xfrm>
          <a:custGeom>
            <a:avLst/>
            <a:gdLst/>
            <a:ahLst/>
            <a:cxnLst/>
            <a:rect l="l" t="t" r="r" b="b"/>
            <a:pathLst>
              <a:path h="131064">
                <a:moveTo>
                  <a:pt x="0" y="131064"/>
                </a:moveTo>
                <a:lnTo>
                  <a:pt x="0" y="0"/>
                </a:lnTo>
                <a:lnTo>
                  <a:pt x="0" y="131064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8" name="object 368"/>
          <p:cNvSpPr/>
          <p:nvPr/>
        </p:nvSpPr>
        <p:spPr>
          <a:xfrm>
            <a:off x="2357628" y="6094476"/>
            <a:ext cx="1040891" cy="131063"/>
          </a:xfrm>
          <a:custGeom>
            <a:avLst/>
            <a:gdLst/>
            <a:ahLst/>
            <a:cxnLst/>
            <a:rect l="l" t="t" r="r" b="b"/>
            <a:pathLst>
              <a:path w="1040891" h="131063">
                <a:moveTo>
                  <a:pt x="0" y="131063"/>
                </a:moveTo>
                <a:lnTo>
                  <a:pt x="1040891" y="131063"/>
                </a:lnTo>
                <a:lnTo>
                  <a:pt x="1040891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9" name="object 369"/>
          <p:cNvSpPr/>
          <p:nvPr/>
        </p:nvSpPr>
        <p:spPr>
          <a:xfrm>
            <a:off x="2357628" y="6225540"/>
            <a:ext cx="1040891" cy="131064"/>
          </a:xfrm>
          <a:custGeom>
            <a:avLst/>
            <a:gdLst/>
            <a:ahLst/>
            <a:cxnLst/>
            <a:rect l="l" t="t" r="r" b="b"/>
            <a:pathLst>
              <a:path w="1040891" h="131064">
                <a:moveTo>
                  <a:pt x="0" y="131064"/>
                </a:moveTo>
                <a:lnTo>
                  <a:pt x="1040891" y="131064"/>
                </a:lnTo>
                <a:lnTo>
                  <a:pt x="1040891" y="0"/>
                </a:lnTo>
                <a:lnTo>
                  <a:pt x="0" y="0"/>
                </a:lnTo>
                <a:lnTo>
                  <a:pt x="0" y="131064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0" name="object 370"/>
          <p:cNvSpPr/>
          <p:nvPr/>
        </p:nvSpPr>
        <p:spPr>
          <a:xfrm>
            <a:off x="3406140" y="6094476"/>
            <a:ext cx="1158239" cy="65532"/>
          </a:xfrm>
          <a:custGeom>
            <a:avLst/>
            <a:gdLst/>
            <a:ahLst/>
            <a:cxnLst/>
            <a:rect l="l" t="t" r="r" b="b"/>
            <a:pathLst>
              <a:path w="1158239" h="65532">
                <a:moveTo>
                  <a:pt x="0" y="65532"/>
                </a:moveTo>
                <a:lnTo>
                  <a:pt x="1158239" y="65532"/>
                </a:lnTo>
                <a:lnTo>
                  <a:pt x="1158239" y="0"/>
                </a:lnTo>
                <a:lnTo>
                  <a:pt x="0" y="0"/>
                </a:lnTo>
                <a:lnTo>
                  <a:pt x="0" y="65532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1" name="object 371"/>
          <p:cNvSpPr/>
          <p:nvPr/>
        </p:nvSpPr>
        <p:spPr>
          <a:xfrm>
            <a:off x="3406140" y="6291072"/>
            <a:ext cx="1158239" cy="65532"/>
          </a:xfrm>
          <a:custGeom>
            <a:avLst/>
            <a:gdLst/>
            <a:ahLst/>
            <a:cxnLst/>
            <a:rect l="l" t="t" r="r" b="b"/>
            <a:pathLst>
              <a:path w="1158239" h="65532">
                <a:moveTo>
                  <a:pt x="0" y="65532"/>
                </a:moveTo>
                <a:lnTo>
                  <a:pt x="1158239" y="65532"/>
                </a:lnTo>
                <a:lnTo>
                  <a:pt x="1158239" y="0"/>
                </a:lnTo>
                <a:lnTo>
                  <a:pt x="0" y="0"/>
                </a:lnTo>
                <a:lnTo>
                  <a:pt x="0" y="65532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2" name="object 372"/>
          <p:cNvSpPr/>
          <p:nvPr/>
        </p:nvSpPr>
        <p:spPr>
          <a:xfrm>
            <a:off x="3406140" y="6160008"/>
            <a:ext cx="1158239" cy="131063"/>
          </a:xfrm>
          <a:custGeom>
            <a:avLst/>
            <a:gdLst/>
            <a:ahLst/>
            <a:cxnLst/>
            <a:rect l="l" t="t" r="r" b="b"/>
            <a:pathLst>
              <a:path w="1158239" h="131063">
                <a:moveTo>
                  <a:pt x="0" y="131063"/>
                </a:moveTo>
                <a:lnTo>
                  <a:pt x="1158239" y="131063"/>
                </a:lnTo>
                <a:lnTo>
                  <a:pt x="1158239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3" name="object 373"/>
          <p:cNvSpPr/>
          <p:nvPr/>
        </p:nvSpPr>
        <p:spPr>
          <a:xfrm>
            <a:off x="4572000" y="6094476"/>
            <a:ext cx="1527048" cy="65532"/>
          </a:xfrm>
          <a:custGeom>
            <a:avLst/>
            <a:gdLst/>
            <a:ahLst/>
            <a:cxnLst/>
            <a:rect l="l" t="t" r="r" b="b"/>
            <a:pathLst>
              <a:path w="1527048" h="65532">
                <a:moveTo>
                  <a:pt x="0" y="65532"/>
                </a:moveTo>
                <a:lnTo>
                  <a:pt x="1527048" y="65532"/>
                </a:lnTo>
                <a:lnTo>
                  <a:pt x="1527048" y="0"/>
                </a:lnTo>
                <a:lnTo>
                  <a:pt x="0" y="0"/>
                </a:lnTo>
                <a:lnTo>
                  <a:pt x="0" y="65532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4" name="object 374"/>
          <p:cNvSpPr/>
          <p:nvPr/>
        </p:nvSpPr>
        <p:spPr>
          <a:xfrm>
            <a:off x="4572000" y="6291072"/>
            <a:ext cx="1527048" cy="65532"/>
          </a:xfrm>
          <a:custGeom>
            <a:avLst/>
            <a:gdLst/>
            <a:ahLst/>
            <a:cxnLst/>
            <a:rect l="l" t="t" r="r" b="b"/>
            <a:pathLst>
              <a:path w="1527048" h="65532">
                <a:moveTo>
                  <a:pt x="0" y="65532"/>
                </a:moveTo>
                <a:lnTo>
                  <a:pt x="1527048" y="65532"/>
                </a:lnTo>
                <a:lnTo>
                  <a:pt x="1527048" y="0"/>
                </a:lnTo>
                <a:lnTo>
                  <a:pt x="0" y="0"/>
                </a:lnTo>
                <a:lnTo>
                  <a:pt x="0" y="65532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5" name="object 375"/>
          <p:cNvSpPr/>
          <p:nvPr/>
        </p:nvSpPr>
        <p:spPr>
          <a:xfrm>
            <a:off x="4572000" y="6160008"/>
            <a:ext cx="1527048" cy="131063"/>
          </a:xfrm>
          <a:custGeom>
            <a:avLst/>
            <a:gdLst/>
            <a:ahLst/>
            <a:cxnLst/>
            <a:rect l="l" t="t" r="r" b="b"/>
            <a:pathLst>
              <a:path w="1527048" h="131063">
                <a:moveTo>
                  <a:pt x="0" y="131063"/>
                </a:moveTo>
                <a:lnTo>
                  <a:pt x="1527048" y="131063"/>
                </a:lnTo>
                <a:lnTo>
                  <a:pt x="1527048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6" name="object 376"/>
          <p:cNvSpPr/>
          <p:nvPr/>
        </p:nvSpPr>
        <p:spPr>
          <a:xfrm>
            <a:off x="6105144" y="6094476"/>
            <a:ext cx="1159764" cy="65532"/>
          </a:xfrm>
          <a:custGeom>
            <a:avLst/>
            <a:gdLst/>
            <a:ahLst/>
            <a:cxnLst/>
            <a:rect l="l" t="t" r="r" b="b"/>
            <a:pathLst>
              <a:path w="1159764" h="65532">
                <a:moveTo>
                  <a:pt x="0" y="65532"/>
                </a:moveTo>
                <a:lnTo>
                  <a:pt x="1159764" y="65532"/>
                </a:lnTo>
                <a:lnTo>
                  <a:pt x="1159764" y="0"/>
                </a:lnTo>
                <a:lnTo>
                  <a:pt x="0" y="0"/>
                </a:lnTo>
                <a:lnTo>
                  <a:pt x="0" y="65532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7" name="object 377"/>
          <p:cNvSpPr/>
          <p:nvPr/>
        </p:nvSpPr>
        <p:spPr>
          <a:xfrm>
            <a:off x="6105144" y="6291072"/>
            <a:ext cx="1159764" cy="65532"/>
          </a:xfrm>
          <a:custGeom>
            <a:avLst/>
            <a:gdLst/>
            <a:ahLst/>
            <a:cxnLst/>
            <a:rect l="l" t="t" r="r" b="b"/>
            <a:pathLst>
              <a:path w="1159764" h="65532">
                <a:moveTo>
                  <a:pt x="0" y="65532"/>
                </a:moveTo>
                <a:lnTo>
                  <a:pt x="1159764" y="65532"/>
                </a:lnTo>
                <a:lnTo>
                  <a:pt x="1159764" y="0"/>
                </a:lnTo>
                <a:lnTo>
                  <a:pt x="0" y="0"/>
                </a:lnTo>
                <a:lnTo>
                  <a:pt x="0" y="65532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8" name="object 378"/>
          <p:cNvSpPr/>
          <p:nvPr/>
        </p:nvSpPr>
        <p:spPr>
          <a:xfrm>
            <a:off x="6105144" y="6160008"/>
            <a:ext cx="1159764" cy="131063"/>
          </a:xfrm>
          <a:custGeom>
            <a:avLst/>
            <a:gdLst/>
            <a:ahLst/>
            <a:cxnLst/>
            <a:rect l="l" t="t" r="r" b="b"/>
            <a:pathLst>
              <a:path w="1159764" h="131063">
                <a:moveTo>
                  <a:pt x="0" y="131063"/>
                </a:moveTo>
                <a:lnTo>
                  <a:pt x="1159764" y="131063"/>
                </a:lnTo>
                <a:lnTo>
                  <a:pt x="1159764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9" name="object 379"/>
          <p:cNvSpPr/>
          <p:nvPr/>
        </p:nvSpPr>
        <p:spPr>
          <a:xfrm>
            <a:off x="507492" y="6091428"/>
            <a:ext cx="1844039" cy="0"/>
          </a:xfrm>
          <a:custGeom>
            <a:avLst/>
            <a:gdLst/>
            <a:ahLst/>
            <a:cxnLst/>
            <a:rect l="l" t="t" r="r" b="b"/>
            <a:pathLst>
              <a:path w="1844039">
                <a:moveTo>
                  <a:pt x="0" y="0"/>
                </a:moveTo>
                <a:lnTo>
                  <a:pt x="1844039" y="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0" name="object 380"/>
          <p:cNvSpPr/>
          <p:nvPr/>
        </p:nvSpPr>
        <p:spPr>
          <a:xfrm>
            <a:off x="2357628" y="6091428"/>
            <a:ext cx="1040891" cy="0"/>
          </a:xfrm>
          <a:custGeom>
            <a:avLst/>
            <a:gdLst/>
            <a:ahLst/>
            <a:cxnLst/>
            <a:rect l="l" t="t" r="r" b="b"/>
            <a:pathLst>
              <a:path w="1040891">
                <a:moveTo>
                  <a:pt x="0" y="0"/>
                </a:moveTo>
                <a:lnTo>
                  <a:pt x="1040891" y="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1" name="object 381"/>
          <p:cNvSpPr/>
          <p:nvPr/>
        </p:nvSpPr>
        <p:spPr>
          <a:xfrm>
            <a:off x="3404616" y="6091428"/>
            <a:ext cx="1159764" cy="0"/>
          </a:xfrm>
          <a:custGeom>
            <a:avLst/>
            <a:gdLst/>
            <a:ahLst/>
            <a:cxnLst/>
            <a:rect l="l" t="t" r="r" b="b"/>
            <a:pathLst>
              <a:path w="1159764">
                <a:moveTo>
                  <a:pt x="0" y="0"/>
                </a:moveTo>
                <a:lnTo>
                  <a:pt x="1159764" y="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2" name="object 382"/>
          <p:cNvSpPr/>
          <p:nvPr/>
        </p:nvSpPr>
        <p:spPr>
          <a:xfrm>
            <a:off x="4570476" y="6091428"/>
            <a:ext cx="1528572" cy="0"/>
          </a:xfrm>
          <a:custGeom>
            <a:avLst/>
            <a:gdLst/>
            <a:ahLst/>
            <a:cxnLst/>
            <a:rect l="l" t="t" r="r" b="b"/>
            <a:pathLst>
              <a:path w="1528572">
                <a:moveTo>
                  <a:pt x="0" y="0"/>
                </a:moveTo>
                <a:lnTo>
                  <a:pt x="1528572" y="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3" name="object 383"/>
          <p:cNvSpPr/>
          <p:nvPr/>
        </p:nvSpPr>
        <p:spPr>
          <a:xfrm>
            <a:off x="6105144" y="6091428"/>
            <a:ext cx="1159764" cy="0"/>
          </a:xfrm>
          <a:custGeom>
            <a:avLst/>
            <a:gdLst/>
            <a:ahLst/>
            <a:cxnLst/>
            <a:rect l="l" t="t" r="r" b="b"/>
            <a:pathLst>
              <a:path w="1159764">
                <a:moveTo>
                  <a:pt x="0" y="0"/>
                </a:moveTo>
                <a:lnTo>
                  <a:pt x="1159764" y="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4" name="object 384"/>
          <p:cNvSpPr/>
          <p:nvPr/>
        </p:nvSpPr>
        <p:spPr>
          <a:xfrm>
            <a:off x="2357628" y="6364224"/>
            <a:ext cx="1040891" cy="38100"/>
          </a:xfrm>
          <a:custGeom>
            <a:avLst/>
            <a:gdLst/>
            <a:ahLst/>
            <a:cxnLst/>
            <a:rect l="l" t="t" r="r" b="b"/>
            <a:pathLst>
              <a:path w="1040891" h="38100">
                <a:moveTo>
                  <a:pt x="0" y="38100"/>
                </a:moveTo>
                <a:lnTo>
                  <a:pt x="1040891" y="38100"/>
                </a:lnTo>
                <a:lnTo>
                  <a:pt x="1040891" y="0"/>
                </a:lnTo>
                <a:lnTo>
                  <a:pt x="0" y="0"/>
                </a:lnTo>
                <a:lnTo>
                  <a:pt x="0" y="38100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5" name="object 385"/>
          <p:cNvSpPr/>
          <p:nvPr/>
        </p:nvSpPr>
        <p:spPr>
          <a:xfrm>
            <a:off x="2357628" y="6534911"/>
            <a:ext cx="1040891" cy="39623"/>
          </a:xfrm>
          <a:custGeom>
            <a:avLst/>
            <a:gdLst/>
            <a:ahLst/>
            <a:cxnLst/>
            <a:rect l="l" t="t" r="r" b="b"/>
            <a:pathLst>
              <a:path w="1040891" h="39623">
                <a:moveTo>
                  <a:pt x="0" y="39624"/>
                </a:moveTo>
                <a:lnTo>
                  <a:pt x="1040891" y="39624"/>
                </a:lnTo>
                <a:lnTo>
                  <a:pt x="1040891" y="0"/>
                </a:lnTo>
                <a:lnTo>
                  <a:pt x="0" y="0"/>
                </a:lnTo>
                <a:lnTo>
                  <a:pt x="0" y="39624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6" name="object 386"/>
          <p:cNvSpPr/>
          <p:nvPr/>
        </p:nvSpPr>
        <p:spPr>
          <a:xfrm>
            <a:off x="2357628" y="6402324"/>
            <a:ext cx="1040891" cy="132587"/>
          </a:xfrm>
          <a:custGeom>
            <a:avLst/>
            <a:gdLst/>
            <a:ahLst/>
            <a:cxnLst/>
            <a:rect l="l" t="t" r="r" b="b"/>
            <a:pathLst>
              <a:path w="1040891" h="132587">
                <a:moveTo>
                  <a:pt x="0" y="132587"/>
                </a:moveTo>
                <a:lnTo>
                  <a:pt x="1040891" y="132587"/>
                </a:lnTo>
                <a:lnTo>
                  <a:pt x="1040891" y="0"/>
                </a:lnTo>
                <a:lnTo>
                  <a:pt x="0" y="0"/>
                </a:lnTo>
                <a:lnTo>
                  <a:pt x="0" y="132587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7" name="object 387"/>
          <p:cNvSpPr/>
          <p:nvPr/>
        </p:nvSpPr>
        <p:spPr>
          <a:xfrm>
            <a:off x="3406140" y="6364224"/>
            <a:ext cx="1158239" cy="38100"/>
          </a:xfrm>
          <a:custGeom>
            <a:avLst/>
            <a:gdLst/>
            <a:ahLst/>
            <a:cxnLst/>
            <a:rect l="l" t="t" r="r" b="b"/>
            <a:pathLst>
              <a:path w="1158239" h="38100">
                <a:moveTo>
                  <a:pt x="0" y="38100"/>
                </a:moveTo>
                <a:lnTo>
                  <a:pt x="1158239" y="38100"/>
                </a:lnTo>
                <a:lnTo>
                  <a:pt x="1158239" y="0"/>
                </a:lnTo>
                <a:lnTo>
                  <a:pt x="0" y="0"/>
                </a:lnTo>
                <a:lnTo>
                  <a:pt x="0" y="38100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8" name="object 388"/>
          <p:cNvSpPr/>
          <p:nvPr/>
        </p:nvSpPr>
        <p:spPr>
          <a:xfrm>
            <a:off x="3406140" y="6534911"/>
            <a:ext cx="1158239" cy="39623"/>
          </a:xfrm>
          <a:custGeom>
            <a:avLst/>
            <a:gdLst/>
            <a:ahLst/>
            <a:cxnLst/>
            <a:rect l="l" t="t" r="r" b="b"/>
            <a:pathLst>
              <a:path w="1158239" h="39623">
                <a:moveTo>
                  <a:pt x="0" y="39624"/>
                </a:moveTo>
                <a:lnTo>
                  <a:pt x="1158239" y="39624"/>
                </a:lnTo>
                <a:lnTo>
                  <a:pt x="1158239" y="0"/>
                </a:lnTo>
                <a:lnTo>
                  <a:pt x="0" y="0"/>
                </a:lnTo>
                <a:lnTo>
                  <a:pt x="0" y="39624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9" name="object 389"/>
          <p:cNvSpPr/>
          <p:nvPr/>
        </p:nvSpPr>
        <p:spPr>
          <a:xfrm>
            <a:off x="3406140" y="6402324"/>
            <a:ext cx="1158239" cy="132587"/>
          </a:xfrm>
          <a:custGeom>
            <a:avLst/>
            <a:gdLst/>
            <a:ahLst/>
            <a:cxnLst/>
            <a:rect l="l" t="t" r="r" b="b"/>
            <a:pathLst>
              <a:path w="1158239" h="132587">
                <a:moveTo>
                  <a:pt x="0" y="132587"/>
                </a:moveTo>
                <a:lnTo>
                  <a:pt x="1158239" y="132587"/>
                </a:lnTo>
                <a:lnTo>
                  <a:pt x="1158239" y="0"/>
                </a:lnTo>
                <a:lnTo>
                  <a:pt x="0" y="0"/>
                </a:lnTo>
                <a:lnTo>
                  <a:pt x="0" y="132587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0" name="object 390"/>
          <p:cNvSpPr/>
          <p:nvPr/>
        </p:nvSpPr>
        <p:spPr>
          <a:xfrm>
            <a:off x="4572000" y="6364224"/>
            <a:ext cx="1527048" cy="38100"/>
          </a:xfrm>
          <a:custGeom>
            <a:avLst/>
            <a:gdLst/>
            <a:ahLst/>
            <a:cxnLst/>
            <a:rect l="l" t="t" r="r" b="b"/>
            <a:pathLst>
              <a:path w="1527048" h="38100">
                <a:moveTo>
                  <a:pt x="0" y="38100"/>
                </a:moveTo>
                <a:lnTo>
                  <a:pt x="1527048" y="38100"/>
                </a:lnTo>
                <a:lnTo>
                  <a:pt x="1527048" y="0"/>
                </a:lnTo>
                <a:lnTo>
                  <a:pt x="0" y="0"/>
                </a:lnTo>
                <a:lnTo>
                  <a:pt x="0" y="38100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1" name="object 391"/>
          <p:cNvSpPr/>
          <p:nvPr/>
        </p:nvSpPr>
        <p:spPr>
          <a:xfrm>
            <a:off x="4572000" y="6534911"/>
            <a:ext cx="1527048" cy="39623"/>
          </a:xfrm>
          <a:custGeom>
            <a:avLst/>
            <a:gdLst/>
            <a:ahLst/>
            <a:cxnLst/>
            <a:rect l="l" t="t" r="r" b="b"/>
            <a:pathLst>
              <a:path w="1527048" h="39623">
                <a:moveTo>
                  <a:pt x="0" y="39624"/>
                </a:moveTo>
                <a:lnTo>
                  <a:pt x="1527048" y="39624"/>
                </a:lnTo>
                <a:lnTo>
                  <a:pt x="1527048" y="0"/>
                </a:lnTo>
                <a:lnTo>
                  <a:pt x="0" y="0"/>
                </a:lnTo>
                <a:lnTo>
                  <a:pt x="0" y="39624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2" name="object 392"/>
          <p:cNvSpPr/>
          <p:nvPr/>
        </p:nvSpPr>
        <p:spPr>
          <a:xfrm>
            <a:off x="4572000" y="6402324"/>
            <a:ext cx="1527048" cy="132587"/>
          </a:xfrm>
          <a:custGeom>
            <a:avLst/>
            <a:gdLst/>
            <a:ahLst/>
            <a:cxnLst/>
            <a:rect l="l" t="t" r="r" b="b"/>
            <a:pathLst>
              <a:path w="1527048" h="132587">
                <a:moveTo>
                  <a:pt x="0" y="132587"/>
                </a:moveTo>
                <a:lnTo>
                  <a:pt x="1527048" y="132587"/>
                </a:lnTo>
                <a:lnTo>
                  <a:pt x="1527048" y="0"/>
                </a:lnTo>
                <a:lnTo>
                  <a:pt x="0" y="0"/>
                </a:lnTo>
                <a:lnTo>
                  <a:pt x="0" y="132587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3" name="object 393"/>
          <p:cNvSpPr/>
          <p:nvPr/>
        </p:nvSpPr>
        <p:spPr>
          <a:xfrm>
            <a:off x="6105144" y="6364224"/>
            <a:ext cx="1159764" cy="38100"/>
          </a:xfrm>
          <a:custGeom>
            <a:avLst/>
            <a:gdLst/>
            <a:ahLst/>
            <a:cxnLst/>
            <a:rect l="l" t="t" r="r" b="b"/>
            <a:pathLst>
              <a:path w="1159764" h="38100">
                <a:moveTo>
                  <a:pt x="0" y="38100"/>
                </a:moveTo>
                <a:lnTo>
                  <a:pt x="1159764" y="38100"/>
                </a:lnTo>
                <a:lnTo>
                  <a:pt x="1159764" y="0"/>
                </a:lnTo>
                <a:lnTo>
                  <a:pt x="0" y="0"/>
                </a:lnTo>
                <a:lnTo>
                  <a:pt x="0" y="38100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4" name="object 394"/>
          <p:cNvSpPr/>
          <p:nvPr/>
        </p:nvSpPr>
        <p:spPr>
          <a:xfrm>
            <a:off x="6105144" y="6534911"/>
            <a:ext cx="1159764" cy="39623"/>
          </a:xfrm>
          <a:custGeom>
            <a:avLst/>
            <a:gdLst/>
            <a:ahLst/>
            <a:cxnLst/>
            <a:rect l="l" t="t" r="r" b="b"/>
            <a:pathLst>
              <a:path w="1159764" h="39623">
                <a:moveTo>
                  <a:pt x="0" y="39624"/>
                </a:moveTo>
                <a:lnTo>
                  <a:pt x="1159764" y="39624"/>
                </a:lnTo>
                <a:lnTo>
                  <a:pt x="1159764" y="0"/>
                </a:lnTo>
                <a:lnTo>
                  <a:pt x="0" y="0"/>
                </a:lnTo>
                <a:lnTo>
                  <a:pt x="0" y="39624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5" name="object 395"/>
          <p:cNvSpPr/>
          <p:nvPr/>
        </p:nvSpPr>
        <p:spPr>
          <a:xfrm>
            <a:off x="6105144" y="6402324"/>
            <a:ext cx="1159764" cy="132587"/>
          </a:xfrm>
          <a:custGeom>
            <a:avLst/>
            <a:gdLst/>
            <a:ahLst/>
            <a:cxnLst/>
            <a:rect l="l" t="t" r="r" b="b"/>
            <a:pathLst>
              <a:path w="1159764" h="132587">
                <a:moveTo>
                  <a:pt x="0" y="132587"/>
                </a:moveTo>
                <a:lnTo>
                  <a:pt x="1159764" y="132587"/>
                </a:lnTo>
                <a:lnTo>
                  <a:pt x="1159764" y="0"/>
                </a:lnTo>
                <a:lnTo>
                  <a:pt x="0" y="0"/>
                </a:lnTo>
                <a:lnTo>
                  <a:pt x="0" y="132587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6" name="object 396"/>
          <p:cNvSpPr/>
          <p:nvPr/>
        </p:nvSpPr>
        <p:spPr>
          <a:xfrm>
            <a:off x="507492" y="6359652"/>
            <a:ext cx="1844039" cy="0"/>
          </a:xfrm>
          <a:custGeom>
            <a:avLst/>
            <a:gdLst/>
            <a:ahLst/>
            <a:cxnLst/>
            <a:rect l="l" t="t" r="r" b="b"/>
            <a:pathLst>
              <a:path w="1844039">
                <a:moveTo>
                  <a:pt x="0" y="0"/>
                </a:moveTo>
                <a:lnTo>
                  <a:pt x="1844039" y="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7" name="object 397"/>
          <p:cNvSpPr/>
          <p:nvPr/>
        </p:nvSpPr>
        <p:spPr>
          <a:xfrm>
            <a:off x="2357628" y="6359652"/>
            <a:ext cx="1040891" cy="0"/>
          </a:xfrm>
          <a:custGeom>
            <a:avLst/>
            <a:gdLst/>
            <a:ahLst/>
            <a:cxnLst/>
            <a:rect l="l" t="t" r="r" b="b"/>
            <a:pathLst>
              <a:path w="1040891">
                <a:moveTo>
                  <a:pt x="0" y="0"/>
                </a:moveTo>
                <a:lnTo>
                  <a:pt x="1040891" y="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8" name="object 398"/>
          <p:cNvSpPr/>
          <p:nvPr/>
        </p:nvSpPr>
        <p:spPr>
          <a:xfrm>
            <a:off x="3404616" y="6359652"/>
            <a:ext cx="1159764" cy="0"/>
          </a:xfrm>
          <a:custGeom>
            <a:avLst/>
            <a:gdLst/>
            <a:ahLst/>
            <a:cxnLst/>
            <a:rect l="l" t="t" r="r" b="b"/>
            <a:pathLst>
              <a:path w="1159764">
                <a:moveTo>
                  <a:pt x="0" y="0"/>
                </a:moveTo>
                <a:lnTo>
                  <a:pt x="1159764" y="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9" name="object 399"/>
          <p:cNvSpPr/>
          <p:nvPr/>
        </p:nvSpPr>
        <p:spPr>
          <a:xfrm>
            <a:off x="4570476" y="6359652"/>
            <a:ext cx="1528572" cy="0"/>
          </a:xfrm>
          <a:custGeom>
            <a:avLst/>
            <a:gdLst/>
            <a:ahLst/>
            <a:cxnLst/>
            <a:rect l="l" t="t" r="r" b="b"/>
            <a:pathLst>
              <a:path w="1528572">
                <a:moveTo>
                  <a:pt x="0" y="0"/>
                </a:moveTo>
                <a:lnTo>
                  <a:pt x="1528572" y="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0" name="object 400"/>
          <p:cNvSpPr/>
          <p:nvPr/>
        </p:nvSpPr>
        <p:spPr>
          <a:xfrm>
            <a:off x="6105144" y="6359652"/>
            <a:ext cx="1159764" cy="0"/>
          </a:xfrm>
          <a:custGeom>
            <a:avLst/>
            <a:gdLst/>
            <a:ahLst/>
            <a:cxnLst/>
            <a:rect l="l" t="t" r="r" b="b"/>
            <a:pathLst>
              <a:path w="1159764">
                <a:moveTo>
                  <a:pt x="0" y="0"/>
                </a:moveTo>
                <a:lnTo>
                  <a:pt x="1159764" y="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1" name="object 401"/>
          <p:cNvSpPr/>
          <p:nvPr/>
        </p:nvSpPr>
        <p:spPr>
          <a:xfrm>
            <a:off x="2357628" y="6580632"/>
            <a:ext cx="1040891" cy="79248"/>
          </a:xfrm>
          <a:custGeom>
            <a:avLst/>
            <a:gdLst/>
            <a:ahLst/>
            <a:cxnLst/>
            <a:rect l="l" t="t" r="r" b="b"/>
            <a:pathLst>
              <a:path w="1040891" h="79248">
                <a:moveTo>
                  <a:pt x="0" y="79247"/>
                </a:moveTo>
                <a:lnTo>
                  <a:pt x="1040891" y="79247"/>
                </a:lnTo>
                <a:lnTo>
                  <a:pt x="1040891" y="0"/>
                </a:lnTo>
                <a:lnTo>
                  <a:pt x="0" y="0"/>
                </a:lnTo>
                <a:lnTo>
                  <a:pt x="0" y="79247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2" name="object 402"/>
          <p:cNvSpPr/>
          <p:nvPr/>
        </p:nvSpPr>
        <p:spPr>
          <a:xfrm>
            <a:off x="2357628" y="6792468"/>
            <a:ext cx="1040891" cy="79247"/>
          </a:xfrm>
          <a:custGeom>
            <a:avLst/>
            <a:gdLst/>
            <a:ahLst/>
            <a:cxnLst/>
            <a:rect l="l" t="t" r="r" b="b"/>
            <a:pathLst>
              <a:path w="1040891" h="79247">
                <a:moveTo>
                  <a:pt x="0" y="79247"/>
                </a:moveTo>
                <a:lnTo>
                  <a:pt x="1040891" y="79247"/>
                </a:lnTo>
                <a:lnTo>
                  <a:pt x="1040891" y="0"/>
                </a:lnTo>
                <a:lnTo>
                  <a:pt x="0" y="0"/>
                </a:lnTo>
                <a:lnTo>
                  <a:pt x="0" y="79247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3" name="object 403"/>
          <p:cNvSpPr/>
          <p:nvPr/>
        </p:nvSpPr>
        <p:spPr>
          <a:xfrm>
            <a:off x="2357628" y="6659880"/>
            <a:ext cx="1040891" cy="132587"/>
          </a:xfrm>
          <a:custGeom>
            <a:avLst/>
            <a:gdLst/>
            <a:ahLst/>
            <a:cxnLst/>
            <a:rect l="l" t="t" r="r" b="b"/>
            <a:pathLst>
              <a:path w="1040891" h="132588">
                <a:moveTo>
                  <a:pt x="0" y="132587"/>
                </a:moveTo>
                <a:lnTo>
                  <a:pt x="1040891" y="132587"/>
                </a:lnTo>
                <a:lnTo>
                  <a:pt x="1040891" y="0"/>
                </a:lnTo>
                <a:lnTo>
                  <a:pt x="0" y="0"/>
                </a:lnTo>
                <a:lnTo>
                  <a:pt x="0" y="132587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4" name="object 404"/>
          <p:cNvSpPr/>
          <p:nvPr/>
        </p:nvSpPr>
        <p:spPr>
          <a:xfrm>
            <a:off x="3406140" y="6580632"/>
            <a:ext cx="1158239" cy="79248"/>
          </a:xfrm>
          <a:custGeom>
            <a:avLst/>
            <a:gdLst/>
            <a:ahLst/>
            <a:cxnLst/>
            <a:rect l="l" t="t" r="r" b="b"/>
            <a:pathLst>
              <a:path w="1158239" h="79248">
                <a:moveTo>
                  <a:pt x="0" y="79247"/>
                </a:moveTo>
                <a:lnTo>
                  <a:pt x="1158239" y="79247"/>
                </a:lnTo>
                <a:lnTo>
                  <a:pt x="1158239" y="0"/>
                </a:lnTo>
                <a:lnTo>
                  <a:pt x="0" y="0"/>
                </a:lnTo>
                <a:lnTo>
                  <a:pt x="0" y="79247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5" name="object 405"/>
          <p:cNvSpPr/>
          <p:nvPr/>
        </p:nvSpPr>
        <p:spPr>
          <a:xfrm>
            <a:off x="3406140" y="6792468"/>
            <a:ext cx="1158239" cy="79247"/>
          </a:xfrm>
          <a:custGeom>
            <a:avLst/>
            <a:gdLst/>
            <a:ahLst/>
            <a:cxnLst/>
            <a:rect l="l" t="t" r="r" b="b"/>
            <a:pathLst>
              <a:path w="1158239" h="79247">
                <a:moveTo>
                  <a:pt x="0" y="79247"/>
                </a:moveTo>
                <a:lnTo>
                  <a:pt x="1158239" y="79247"/>
                </a:lnTo>
                <a:lnTo>
                  <a:pt x="1158239" y="0"/>
                </a:lnTo>
                <a:lnTo>
                  <a:pt x="0" y="0"/>
                </a:lnTo>
                <a:lnTo>
                  <a:pt x="0" y="79247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6" name="object 406"/>
          <p:cNvSpPr/>
          <p:nvPr/>
        </p:nvSpPr>
        <p:spPr>
          <a:xfrm>
            <a:off x="3406140" y="6659880"/>
            <a:ext cx="1158239" cy="132587"/>
          </a:xfrm>
          <a:custGeom>
            <a:avLst/>
            <a:gdLst/>
            <a:ahLst/>
            <a:cxnLst/>
            <a:rect l="l" t="t" r="r" b="b"/>
            <a:pathLst>
              <a:path w="1158239" h="132588">
                <a:moveTo>
                  <a:pt x="0" y="132587"/>
                </a:moveTo>
                <a:lnTo>
                  <a:pt x="1158239" y="132587"/>
                </a:lnTo>
                <a:lnTo>
                  <a:pt x="1158239" y="0"/>
                </a:lnTo>
                <a:lnTo>
                  <a:pt x="0" y="0"/>
                </a:lnTo>
                <a:lnTo>
                  <a:pt x="0" y="132587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7" name="object 407"/>
          <p:cNvSpPr/>
          <p:nvPr/>
        </p:nvSpPr>
        <p:spPr>
          <a:xfrm>
            <a:off x="4572000" y="6580632"/>
            <a:ext cx="1527048" cy="79248"/>
          </a:xfrm>
          <a:custGeom>
            <a:avLst/>
            <a:gdLst/>
            <a:ahLst/>
            <a:cxnLst/>
            <a:rect l="l" t="t" r="r" b="b"/>
            <a:pathLst>
              <a:path w="1527048" h="79248">
                <a:moveTo>
                  <a:pt x="0" y="79247"/>
                </a:moveTo>
                <a:lnTo>
                  <a:pt x="1527048" y="79247"/>
                </a:lnTo>
                <a:lnTo>
                  <a:pt x="1527048" y="0"/>
                </a:lnTo>
                <a:lnTo>
                  <a:pt x="0" y="0"/>
                </a:lnTo>
                <a:lnTo>
                  <a:pt x="0" y="79247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8" name="object 408"/>
          <p:cNvSpPr/>
          <p:nvPr/>
        </p:nvSpPr>
        <p:spPr>
          <a:xfrm>
            <a:off x="4572000" y="6792468"/>
            <a:ext cx="1527048" cy="79247"/>
          </a:xfrm>
          <a:custGeom>
            <a:avLst/>
            <a:gdLst/>
            <a:ahLst/>
            <a:cxnLst/>
            <a:rect l="l" t="t" r="r" b="b"/>
            <a:pathLst>
              <a:path w="1527048" h="79247">
                <a:moveTo>
                  <a:pt x="0" y="79247"/>
                </a:moveTo>
                <a:lnTo>
                  <a:pt x="1527048" y="79247"/>
                </a:lnTo>
                <a:lnTo>
                  <a:pt x="1527048" y="0"/>
                </a:lnTo>
                <a:lnTo>
                  <a:pt x="0" y="0"/>
                </a:lnTo>
                <a:lnTo>
                  <a:pt x="0" y="79247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9" name="object 409"/>
          <p:cNvSpPr/>
          <p:nvPr/>
        </p:nvSpPr>
        <p:spPr>
          <a:xfrm>
            <a:off x="4572000" y="6659880"/>
            <a:ext cx="1527048" cy="132587"/>
          </a:xfrm>
          <a:custGeom>
            <a:avLst/>
            <a:gdLst/>
            <a:ahLst/>
            <a:cxnLst/>
            <a:rect l="l" t="t" r="r" b="b"/>
            <a:pathLst>
              <a:path w="1527048" h="132588">
                <a:moveTo>
                  <a:pt x="0" y="132587"/>
                </a:moveTo>
                <a:lnTo>
                  <a:pt x="1527048" y="132587"/>
                </a:lnTo>
                <a:lnTo>
                  <a:pt x="1527048" y="0"/>
                </a:lnTo>
                <a:lnTo>
                  <a:pt x="0" y="0"/>
                </a:lnTo>
                <a:lnTo>
                  <a:pt x="0" y="132587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0" name="object 410"/>
          <p:cNvSpPr/>
          <p:nvPr/>
        </p:nvSpPr>
        <p:spPr>
          <a:xfrm>
            <a:off x="6105144" y="6580632"/>
            <a:ext cx="1159764" cy="79248"/>
          </a:xfrm>
          <a:custGeom>
            <a:avLst/>
            <a:gdLst/>
            <a:ahLst/>
            <a:cxnLst/>
            <a:rect l="l" t="t" r="r" b="b"/>
            <a:pathLst>
              <a:path w="1159764" h="79248">
                <a:moveTo>
                  <a:pt x="0" y="79247"/>
                </a:moveTo>
                <a:lnTo>
                  <a:pt x="1159764" y="79247"/>
                </a:lnTo>
                <a:lnTo>
                  <a:pt x="1159764" y="0"/>
                </a:lnTo>
                <a:lnTo>
                  <a:pt x="0" y="0"/>
                </a:lnTo>
                <a:lnTo>
                  <a:pt x="0" y="79247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1" name="object 411"/>
          <p:cNvSpPr/>
          <p:nvPr/>
        </p:nvSpPr>
        <p:spPr>
          <a:xfrm>
            <a:off x="6105144" y="6792468"/>
            <a:ext cx="1159764" cy="79247"/>
          </a:xfrm>
          <a:custGeom>
            <a:avLst/>
            <a:gdLst/>
            <a:ahLst/>
            <a:cxnLst/>
            <a:rect l="l" t="t" r="r" b="b"/>
            <a:pathLst>
              <a:path w="1159764" h="79247">
                <a:moveTo>
                  <a:pt x="0" y="79247"/>
                </a:moveTo>
                <a:lnTo>
                  <a:pt x="1159764" y="79247"/>
                </a:lnTo>
                <a:lnTo>
                  <a:pt x="1159764" y="0"/>
                </a:lnTo>
                <a:lnTo>
                  <a:pt x="0" y="0"/>
                </a:lnTo>
                <a:lnTo>
                  <a:pt x="0" y="79247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2" name="object 412"/>
          <p:cNvSpPr/>
          <p:nvPr/>
        </p:nvSpPr>
        <p:spPr>
          <a:xfrm>
            <a:off x="6105144" y="6659880"/>
            <a:ext cx="1159764" cy="132587"/>
          </a:xfrm>
          <a:custGeom>
            <a:avLst/>
            <a:gdLst/>
            <a:ahLst/>
            <a:cxnLst/>
            <a:rect l="l" t="t" r="r" b="b"/>
            <a:pathLst>
              <a:path w="1159764" h="132588">
                <a:moveTo>
                  <a:pt x="0" y="132587"/>
                </a:moveTo>
                <a:lnTo>
                  <a:pt x="1159764" y="132587"/>
                </a:lnTo>
                <a:lnTo>
                  <a:pt x="1159764" y="0"/>
                </a:lnTo>
                <a:lnTo>
                  <a:pt x="0" y="0"/>
                </a:lnTo>
                <a:lnTo>
                  <a:pt x="0" y="132587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3" name="object 413"/>
          <p:cNvSpPr/>
          <p:nvPr/>
        </p:nvSpPr>
        <p:spPr>
          <a:xfrm>
            <a:off x="507492" y="6577584"/>
            <a:ext cx="1844039" cy="0"/>
          </a:xfrm>
          <a:custGeom>
            <a:avLst/>
            <a:gdLst/>
            <a:ahLst/>
            <a:cxnLst/>
            <a:rect l="l" t="t" r="r" b="b"/>
            <a:pathLst>
              <a:path w="1844039">
                <a:moveTo>
                  <a:pt x="0" y="0"/>
                </a:moveTo>
                <a:lnTo>
                  <a:pt x="1844039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4" name="object 414"/>
          <p:cNvSpPr/>
          <p:nvPr/>
        </p:nvSpPr>
        <p:spPr>
          <a:xfrm>
            <a:off x="2357628" y="6573901"/>
            <a:ext cx="1040891" cy="7366"/>
          </a:xfrm>
          <a:custGeom>
            <a:avLst/>
            <a:gdLst/>
            <a:ahLst/>
            <a:cxnLst/>
            <a:rect l="l" t="t" r="r" b="b"/>
            <a:pathLst>
              <a:path w="1040891" h="7366">
                <a:moveTo>
                  <a:pt x="0" y="7366"/>
                </a:moveTo>
                <a:lnTo>
                  <a:pt x="1040891" y="7366"/>
                </a:lnTo>
                <a:lnTo>
                  <a:pt x="1040891" y="0"/>
                </a:lnTo>
                <a:lnTo>
                  <a:pt x="0" y="0"/>
                </a:lnTo>
                <a:lnTo>
                  <a:pt x="0" y="7366"/>
                </a:lnTo>
                <a:close/>
              </a:path>
            </a:pathLst>
          </a:custGeom>
          <a:solidFill>
            <a:srgbClr val="8484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5" name="object 415"/>
          <p:cNvSpPr/>
          <p:nvPr/>
        </p:nvSpPr>
        <p:spPr>
          <a:xfrm>
            <a:off x="3404616" y="6573901"/>
            <a:ext cx="1159764" cy="7366"/>
          </a:xfrm>
          <a:custGeom>
            <a:avLst/>
            <a:gdLst/>
            <a:ahLst/>
            <a:cxnLst/>
            <a:rect l="l" t="t" r="r" b="b"/>
            <a:pathLst>
              <a:path w="1159764" h="7366">
                <a:moveTo>
                  <a:pt x="0" y="7366"/>
                </a:moveTo>
                <a:lnTo>
                  <a:pt x="1159764" y="7366"/>
                </a:lnTo>
                <a:lnTo>
                  <a:pt x="1159764" y="0"/>
                </a:lnTo>
                <a:lnTo>
                  <a:pt x="0" y="0"/>
                </a:lnTo>
                <a:lnTo>
                  <a:pt x="0" y="7366"/>
                </a:lnTo>
                <a:close/>
              </a:path>
            </a:pathLst>
          </a:custGeom>
          <a:solidFill>
            <a:srgbClr val="8484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6" name="object 416"/>
          <p:cNvSpPr/>
          <p:nvPr/>
        </p:nvSpPr>
        <p:spPr>
          <a:xfrm>
            <a:off x="4570476" y="6573901"/>
            <a:ext cx="1528572" cy="7366"/>
          </a:xfrm>
          <a:custGeom>
            <a:avLst/>
            <a:gdLst/>
            <a:ahLst/>
            <a:cxnLst/>
            <a:rect l="l" t="t" r="r" b="b"/>
            <a:pathLst>
              <a:path w="1528572" h="7366">
                <a:moveTo>
                  <a:pt x="0" y="7366"/>
                </a:moveTo>
                <a:lnTo>
                  <a:pt x="1528572" y="7366"/>
                </a:lnTo>
                <a:lnTo>
                  <a:pt x="1528572" y="0"/>
                </a:lnTo>
                <a:lnTo>
                  <a:pt x="0" y="0"/>
                </a:lnTo>
                <a:lnTo>
                  <a:pt x="0" y="7366"/>
                </a:lnTo>
                <a:close/>
              </a:path>
            </a:pathLst>
          </a:custGeom>
          <a:solidFill>
            <a:srgbClr val="8484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7" name="object 417"/>
          <p:cNvSpPr/>
          <p:nvPr/>
        </p:nvSpPr>
        <p:spPr>
          <a:xfrm>
            <a:off x="6105144" y="6573901"/>
            <a:ext cx="1159764" cy="7366"/>
          </a:xfrm>
          <a:custGeom>
            <a:avLst/>
            <a:gdLst/>
            <a:ahLst/>
            <a:cxnLst/>
            <a:rect l="l" t="t" r="r" b="b"/>
            <a:pathLst>
              <a:path w="1159764" h="7366">
                <a:moveTo>
                  <a:pt x="0" y="7366"/>
                </a:moveTo>
                <a:lnTo>
                  <a:pt x="1159764" y="7366"/>
                </a:lnTo>
                <a:lnTo>
                  <a:pt x="1159764" y="0"/>
                </a:lnTo>
                <a:lnTo>
                  <a:pt x="0" y="0"/>
                </a:lnTo>
                <a:lnTo>
                  <a:pt x="0" y="7366"/>
                </a:lnTo>
                <a:close/>
              </a:path>
            </a:pathLst>
          </a:custGeom>
          <a:solidFill>
            <a:srgbClr val="8484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8" name="object 418"/>
          <p:cNvSpPr/>
          <p:nvPr/>
        </p:nvSpPr>
        <p:spPr>
          <a:xfrm>
            <a:off x="2357628" y="6879336"/>
            <a:ext cx="1040891" cy="131063"/>
          </a:xfrm>
          <a:custGeom>
            <a:avLst/>
            <a:gdLst/>
            <a:ahLst/>
            <a:cxnLst/>
            <a:rect l="l" t="t" r="r" b="b"/>
            <a:pathLst>
              <a:path w="1040891" h="131063">
                <a:moveTo>
                  <a:pt x="0" y="131063"/>
                </a:moveTo>
                <a:lnTo>
                  <a:pt x="1040891" y="131063"/>
                </a:lnTo>
                <a:lnTo>
                  <a:pt x="1040891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9" name="object 419"/>
          <p:cNvSpPr/>
          <p:nvPr/>
        </p:nvSpPr>
        <p:spPr>
          <a:xfrm>
            <a:off x="2357628" y="7010400"/>
            <a:ext cx="1040891" cy="131064"/>
          </a:xfrm>
          <a:custGeom>
            <a:avLst/>
            <a:gdLst/>
            <a:ahLst/>
            <a:cxnLst/>
            <a:rect l="l" t="t" r="r" b="b"/>
            <a:pathLst>
              <a:path w="1040891" h="131064">
                <a:moveTo>
                  <a:pt x="0" y="131064"/>
                </a:moveTo>
                <a:lnTo>
                  <a:pt x="1040891" y="131064"/>
                </a:lnTo>
                <a:lnTo>
                  <a:pt x="1040891" y="0"/>
                </a:lnTo>
                <a:lnTo>
                  <a:pt x="0" y="0"/>
                </a:lnTo>
                <a:lnTo>
                  <a:pt x="0" y="131064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0" name="object 420"/>
          <p:cNvSpPr/>
          <p:nvPr/>
        </p:nvSpPr>
        <p:spPr>
          <a:xfrm>
            <a:off x="2357628" y="7272528"/>
            <a:ext cx="1040891" cy="132587"/>
          </a:xfrm>
          <a:custGeom>
            <a:avLst/>
            <a:gdLst/>
            <a:ahLst/>
            <a:cxnLst/>
            <a:rect l="l" t="t" r="r" b="b"/>
            <a:pathLst>
              <a:path w="1040891" h="132587">
                <a:moveTo>
                  <a:pt x="0" y="132587"/>
                </a:moveTo>
                <a:lnTo>
                  <a:pt x="1040891" y="132587"/>
                </a:lnTo>
                <a:lnTo>
                  <a:pt x="1040891" y="0"/>
                </a:lnTo>
                <a:lnTo>
                  <a:pt x="0" y="0"/>
                </a:lnTo>
                <a:lnTo>
                  <a:pt x="0" y="132587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1" name="object 421"/>
          <p:cNvSpPr/>
          <p:nvPr/>
        </p:nvSpPr>
        <p:spPr>
          <a:xfrm>
            <a:off x="2357628" y="7141464"/>
            <a:ext cx="1040891" cy="131063"/>
          </a:xfrm>
          <a:custGeom>
            <a:avLst/>
            <a:gdLst/>
            <a:ahLst/>
            <a:cxnLst/>
            <a:rect l="l" t="t" r="r" b="b"/>
            <a:pathLst>
              <a:path w="1040891" h="131064">
                <a:moveTo>
                  <a:pt x="0" y="131063"/>
                </a:moveTo>
                <a:lnTo>
                  <a:pt x="1040891" y="131063"/>
                </a:lnTo>
                <a:lnTo>
                  <a:pt x="1040891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2" name="object 422"/>
          <p:cNvSpPr/>
          <p:nvPr/>
        </p:nvSpPr>
        <p:spPr>
          <a:xfrm>
            <a:off x="3406140" y="6879336"/>
            <a:ext cx="1158239" cy="131063"/>
          </a:xfrm>
          <a:custGeom>
            <a:avLst/>
            <a:gdLst/>
            <a:ahLst/>
            <a:cxnLst/>
            <a:rect l="l" t="t" r="r" b="b"/>
            <a:pathLst>
              <a:path w="1158239" h="131063">
                <a:moveTo>
                  <a:pt x="0" y="131063"/>
                </a:moveTo>
                <a:lnTo>
                  <a:pt x="1158239" y="131063"/>
                </a:lnTo>
                <a:lnTo>
                  <a:pt x="1158239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3" name="object 423"/>
          <p:cNvSpPr/>
          <p:nvPr/>
        </p:nvSpPr>
        <p:spPr>
          <a:xfrm>
            <a:off x="3406140" y="7010400"/>
            <a:ext cx="1158239" cy="131064"/>
          </a:xfrm>
          <a:custGeom>
            <a:avLst/>
            <a:gdLst/>
            <a:ahLst/>
            <a:cxnLst/>
            <a:rect l="l" t="t" r="r" b="b"/>
            <a:pathLst>
              <a:path w="1158239" h="131064">
                <a:moveTo>
                  <a:pt x="0" y="131064"/>
                </a:moveTo>
                <a:lnTo>
                  <a:pt x="1158239" y="131064"/>
                </a:lnTo>
                <a:lnTo>
                  <a:pt x="1158239" y="0"/>
                </a:lnTo>
                <a:lnTo>
                  <a:pt x="0" y="0"/>
                </a:lnTo>
                <a:lnTo>
                  <a:pt x="0" y="131064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4" name="object 424"/>
          <p:cNvSpPr/>
          <p:nvPr/>
        </p:nvSpPr>
        <p:spPr>
          <a:xfrm>
            <a:off x="3406140" y="7141464"/>
            <a:ext cx="1158239" cy="131063"/>
          </a:xfrm>
          <a:custGeom>
            <a:avLst/>
            <a:gdLst/>
            <a:ahLst/>
            <a:cxnLst/>
            <a:rect l="l" t="t" r="r" b="b"/>
            <a:pathLst>
              <a:path w="1158239" h="131064">
                <a:moveTo>
                  <a:pt x="0" y="131063"/>
                </a:moveTo>
                <a:lnTo>
                  <a:pt x="1158239" y="131063"/>
                </a:lnTo>
                <a:lnTo>
                  <a:pt x="1158239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5" name="object 425"/>
          <p:cNvSpPr/>
          <p:nvPr/>
        </p:nvSpPr>
        <p:spPr>
          <a:xfrm>
            <a:off x="3406140" y="7272528"/>
            <a:ext cx="1158239" cy="132587"/>
          </a:xfrm>
          <a:custGeom>
            <a:avLst/>
            <a:gdLst/>
            <a:ahLst/>
            <a:cxnLst/>
            <a:rect l="l" t="t" r="r" b="b"/>
            <a:pathLst>
              <a:path w="1158239" h="132587">
                <a:moveTo>
                  <a:pt x="0" y="132588"/>
                </a:moveTo>
                <a:lnTo>
                  <a:pt x="1158239" y="132588"/>
                </a:lnTo>
                <a:lnTo>
                  <a:pt x="1158239" y="0"/>
                </a:lnTo>
                <a:lnTo>
                  <a:pt x="0" y="0"/>
                </a:lnTo>
                <a:lnTo>
                  <a:pt x="0" y="132588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6" name="object 426"/>
          <p:cNvSpPr/>
          <p:nvPr/>
        </p:nvSpPr>
        <p:spPr>
          <a:xfrm>
            <a:off x="4572000" y="6879336"/>
            <a:ext cx="1527048" cy="196595"/>
          </a:xfrm>
          <a:custGeom>
            <a:avLst/>
            <a:gdLst/>
            <a:ahLst/>
            <a:cxnLst/>
            <a:rect l="l" t="t" r="r" b="b"/>
            <a:pathLst>
              <a:path w="1527048" h="196596">
                <a:moveTo>
                  <a:pt x="0" y="196595"/>
                </a:moveTo>
                <a:lnTo>
                  <a:pt x="1527048" y="196595"/>
                </a:lnTo>
                <a:lnTo>
                  <a:pt x="1527048" y="0"/>
                </a:lnTo>
                <a:lnTo>
                  <a:pt x="0" y="0"/>
                </a:lnTo>
                <a:lnTo>
                  <a:pt x="0" y="196595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7" name="object 427"/>
          <p:cNvSpPr/>
          <p:nvPr/>
        </p:nvSpPr>
        <p:spPr>
          <a:xfrm>
            <a:off x="4572000" y="7206996"/>
            <a:ext cx="1527048" cy="198119"/>
          </a:xfrm>
          <a:custGeom>
            <a:avLst/>
            <a:gdLst/>
            <a:ahLst/>
            <a:cxnLst/>
            <a:rect l="l" t="t" r="r" b="b"/>
            <a:pathLst>
              <a:path w="1527048" h="198119">
                <a:moveTo>
                  <a:pt x="0" y="198119"/>
                </a:moveTo>
                <a:lnTo>
                  <a:pt x="1527048" y="198119"/>
                </a:lnTo>
                <a:lnTo>
                  <a:pt x="1527048" y="0"/>
                </a:lnTo>
                <a:lnTo>
                  <a:pt x="0" y="0"/>
                </a:lnTo>
                <a:lnTo>
                  <a:pt x="0" y="198119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8" name="object 428"/>
          <p:cNvSpPr/>
          <p:nvPr/>
        </p:nvSpPr>
        <p:spPr>
          <a:xfrm>
            <a:off x="4572000" y="7075932"/>
            <a:ext cx="1527048" cy="131064"/>
          </a:xfrm>
          <a:custGeom>
            <a:avLst/>
            <a:gdLst/>
            <a:ahLst/>
            <a:cxnLst/>
            <a:rect l="l" t="t" r="r" b="b"/>
            <a:pathLst>
              <a:path w="1527048" h="131064">
                <a:moveTo>
                  <a:pt x="0" y="131064"/>
                </a:moveTo>
                <a:lnTo>
                  <a:pt x="1527048" y="131064"/>
                </a:lnTo>
                <a:lnTo>
                  <a:pt x="1527048" y="0"/>
                </a:lnTo>
                <a:lnTo>
                  <a:pt x="0" y="0"/>
                </a:lnTo>
                <a:lnTo>
                  <a:pt x="0" y="131064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9" name="object 429"/>
          <p:cNvSpPr/>
          <p:nvPr/>
        </p:nvSpPr>
        <p:spPr>
          <a:xfrm>
            <a:off x="6105144" y="6879336"/>
            <a:ext cx="1159764" cy="131063"/>
          </a:xfrm>
          <a:custGeom>
            <a:avLst/>
            <a:gdLst/>
            <a:ahLst/>
            <a:cxnLst/>
            <a:rect l="l" t="t" r="r" b="b"/>
            <a:pathLst>
              <a:path w="1159764" h="131063">
                <a:moveTo>
                  <a:pt x="0" y="131063"/>
                </a:moveTo>
                <a:lnTo>
                  <a:pt x="1159764" y="131063"/>
                </a:lnTo>
                <a:lnTo>
                  <a:pt x="1159764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0" name="object 430"/>
          <p:cNvSpPr/>
          <p:nvPr/>
        </p:nvSpPr>
        <p:spPr>
          <a:xfrm>
            <a:off x="6105144" y="7010400"/>
            <a:ext cx="1159764" cy="131064"/>
          </a:xfrm>
          <a:custGeom>
            <a:avLst/>
            <a:gdLst/>
            <a:ahLst/>
            <a:cxnLst/>
            <a:rect l="l" t="t" r="r" b="b"/>
            <a:pathLst>
              <a:path w="1159764" h="131064">
                <a:moveTo>
                  <a:pt x="0" y="131064"/>
                </a:moveTo>
                <a:lnTo>
                  <a:pt x="1159764" y="131064"/>
                </a:lnTo>
                <a:lnTo>
                  <a:pt x="1159764" y="0"/>
                </a:lnTo>
                <a:lnTo>
                  <a:pt x="0" y="0"/>
                </a:lnTo>
                <a:lnTo>
                  <a:pt x="0" y="131064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1" name="object 431"/>
          <p:cNvSpPr/>
          <p:nvPr/>
        </p:nvSpPr>
        <p:spPr>
          <a:xfrm>
            <a:off x="6105144" y="7141464"/>
            <a:ext cx="1159764" cy="131063"/>
          </a:xfrm>
          <a:custGeom>
            <a:avLst/>
            <a:gdLst/>
            <a:ahLst/>
            <a:cxnLst/>
            <a:rect l="l" t="t" r="r" b="b"/>
            <a:pathLst>
              <a:path w="1159764" h="131064">
                <a:moveTo>
                  <a:pt x="0" y="131063"/>
                </a:moveTo>
                <a:lnTo>
                  <a:pt x="1159764" y="131063"/>
                </a:lnTo>
                <a:lnTo>
                  <a:pt x="1159764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2" name="object 432"/>
          <p:cNvSpPr/>
          <p:nvPr/>
        </p:nvSpPr>
        <p:spPr>
          <a:xfrm>
            <a:off x="6105144" y="7272528"/>
            <a:ext cx="1159764" cy="132587"/>
          </a:xfrm>
          <a:custGeom>
            <a:avLst/>
            <a:gdLst/>
            <a:ahLst/>
            <a:cxnLst/>
            <a:rect l="l" t="t" r="r" b="b"/>
            <a:pathLst>
              <a:path w="1159764" h="132587">
                <a:moveTo>
                  <a:pt x="0" y="132588"/>
                </a:moveTo>
                <a:lnTo>
                  <a:pt x="1159764" y="132588"/>
                </a:lnTo>
                <a:lnTo>
                  <a:pt x="1159764" y="0"/>
                </a:lnTo>
                <a:lnTo>
                  <a:pt x="0" y="0"/>
                </a:lnTo>
                <a:lnTo>
                  <a:pt x="0" y="132588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3" name="object 433"/>
          <p:cNvSpPr/>
          <p:nvPr/>
        </p:nvSpPr>
        <p:spPr>
          <a:xfrm>
            <a:off x="507492" y="6874764"/>
            <a:ext cx="1844039" cy="0"/>
          </a:xfrm>
          <a:custGeom>
            <a:avLst/>
            <a:gdLst/>
            <a:ahLst/>
            <a:cxnLst/>
            <a:rect l="l" t="t" r="r" b="b"/>
            <a:pathLst>
              <a:path w="1844039">
                <a:moveTo>
                  <a:pt x="0" y="0"/>
                </a:moveTo>
                <a:lnTo>
                  <a:pt x="1844039" y="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4" name="object 434"/>
          <p:cNvSpPr/>
          <p:nvPr/>
        </p:nvSpPr>
        <p:spPr>
          <a:xfrm>
            <a:off x="2357628" y="6874764"/>
            <a:ext cx="1040891" cy="0"/>
          </a:xfrm>
          <a:custGeom>
            <a:avLst/>
            <a:gdLst/>
            <a:ahLst/>
            <a:cxnLst/>
            <a:rect l="l" t="t" r="r" b="b"/>
            <a:pathLst>
              <a:path w="1040891">
                <a:moveTo>
                  <a:pt x="0" y="0"/>
                </a:moveTo>
                <a:lnTo>
                  <a:pt x="1040891" y="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5" name="object 435"/>
          <p:cNvSpPr/>
          <p:nvPr/>
        </p:nvSpPr>
        <p:spPr>
          <a:xfrm>
            <a:off x="3404616" y="6874764"/>
            <a:ext cx="1159764" cy="0"/>
          </a:xfrm>
          <a:custGeom>
            <a:avLst/>
            <a:gdLst/>
            <a:ahLst/>
            <a:cxnLst/>
            <a:rect l="l" t="t" r="r" b="b"/>
            <a:pathLst>
              <a:path w="1159764">
                <a:moveTo>
                  <a:pt x="0" y="0"/>
                </a:moveTo>
                <a:lnTo>
                  <a:pt x="1159764" y="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6" name="object 436"/>
          <p:cNvSpPr/>
          <p:nvPr/>
        </p:nvSpPr>
        <p:spPr>
          <a:xfrm>
            <a:off x="4570476" y="6874764"/>
            <a:ext cx="1528572" cy="0"/>
          </a:xfrm>
          <a:custGeom>
            <a:avLst/>
            <a:gdLst/>
            <a:ahLst/>
            <a:cxnLst/>
            <a:rect l="l" t="t" r="r" b="b"/>
            <a:pathLst>
              <a:path w="1528572">
                <a:moveTo>
                  <a:pt x="0" y="0"/>
                </a:moveTo>
                <a:lnTo>
                  <a:pt x="1528572" y="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7" name="object 437"/>
          <p:cNvSpPr/>
          <p:nvPr/>
        </p:nvSpPr>
        <p:spPr>
          <a:xfrm>
            <a:off x="6105144" y="6874764"/>
            <a:ext cx="1159764" cy="0"/>
          </a:xfrm>
          <a:custGeom>
            <a:avLst/>
            <a:gdLst/>
            <a:ahLst/>
            <a:cxnLst/>
            <a:rect l="l" t="t" r="r" b="b"/>
            <a:pathLst>
              <a:path w="1159764">
                <a:moveTo>
                  <a:pt x="0" y="0"/>
                </a:moveTo>
                <a:lnTo>
                  <a:pt x="1159764" y="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8" name="object 438"/>
          <p:cNvSpPr/>
          <p:nvPr/>
        </p:nvSpPr>
        <p:spPr>
          <a:xfrm>
            <a:off x="2357628" y="7411211"/>
            <a:ext cx="1040891" cy="131063"/>
          </a:xfrm>
          <a:custGeom>
            <a:avLst/>
            <a:gdLst/>
            <a:ahLst/>
            <a:cxnLst/>
            <a:rect l="l" t="t" r="r" b="b"/>
            <a:pathLst>
              <a:path w="1040891" h="131063">
                <a:moveTo>
                  <a:pt x="0" y="131064"/>
                </a:moveTo>
                <a:lnTo>
                  <a:pt x="1040891" y="131064"/>
                </a:lnTo>
                <a:lnTo>
                  <a:pt x="1040891" y="0"/>
                </a:lnTo>
                <a:lnTo>
                  <a:pt x="0" y="0"/>
                </a:lnTo>
                <a:lnTo>
                  <a:pt x="0" y="131064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9" name="object 439"/>
          <p:cNvSpPr/>
          <p:nvPr/>
        </p:nvSpPr>
        <p:spPr>
          <a:xfrm>
            <a:off x="2357628" y="7542276"/>
            <a:ext cx="1040891" cy="131064"/>
          </a:xfrm>
          <a:custGeom>
            <a:avLst/>
            <a:gdLst/>
            <a:ahLst/>
            <a:cxnLst/>
            <a:rect l="l" t="t" r="r" b="b"/>
            <a:pathLst>
              <a:path w="1040891" h="131064">
                <a:moveTo>
                  <a:pt x="0" y="131064"/>
                </a:moveTo>
                <a:lnTo>
                  <a:pt x="1040891" y="131064"/>
                </a:lnTo>
                <a:lnTo>
                  <a:pt x="1040891" y="0"/>
                </a:lnTo>
                <a:lnTo>
                  <a:pt x="0" y="0"/>
                </a:lnTo>
                <a:lnTo>
                  <a:pt x="0" y="131064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0" name="object 440"/>
          <p:cNvSpPr/>
          <p:nvPr/>
        </p:nvSpPr>
        <p:spPr>
          <a:xfrm>
            <a:off x="2357628" y="7804404"/>
            <a:ext cx="1040891" cy="132587"/>
          </a:xfrm>
          <a:custGeom>
            <a:avLst/>
            <a:gdLst/>
            <a:ahLst/>
            <a:cxnLst/>
            <a:rect l="l" t="t" r="r" b="b"/>
            <a:pathLst>
              <a:path w="1040891" h="132587">
                <a:moveTo>
                  <a:pt x="0" y="132587"/>
                </a:moveTo>
                <a:lnTo>
                  <a:pt x="1040891" y="132587"/>
                </a:lnTo>
                <a:lnTo>
                  <a:pt x="1040891" y="0"/>
                </a:lnTo>
                <a:lnTo>
                  <a:pt x="0" y="0"/>
                </a:lnTo>
                <a:lnTo>
                  <a:pt x="0" y="132587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1" name="object 441"/>
          <p:cNvSpPr/>
          <p:nvPr/>
        </p:nvSpPr>
        <p:spPr>
          <a:xfrm>
            <a:off x="2357628" y="7673340"/>
            <a:ext cx="1040891" cy="131063"/>
          </a:xfrm>
          <a:custGeom>
            <a:avLst/>
            <a:gdLst/>
            <a:ahLst/>
            <a:cxnLst/>
            <a:rect l="l" t="t" r="r" b="b"/>
            <a:pathLst>
              <a:path w="1040891" h="131063">
                <a:moveTo>
                  <a:pt x="0" y="131063"/>
                </a:moveTo>
                <a:lnTo>
                  <a:pt x="1040891" y="131063"/>
                </a:lnTo>
                <a:lnTo>
                  <a:pt x="1040891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2" name="object 442"/>
          <p:cNvSpPr/>
          <p:nvPr/>
        </p:nvSpPr>
        <p:spPr>
          <a:xfrm>
            <a:off x="3406140" y="7411211"/>
            <a:ext cx="1158239" cy="131063"/>
          </a:xfrm>
          <a:custGeom>
            <a:avLst/>
            <a:gdLst/>
            <a:ahLst/>
            <a:cxnLst/>
            <a:rect l="l" t="t" r="r" b="b"/>
            <a:pathLst>
              <a:path w="1158239" h="131063">
                <a:moveTo>
                  <a:pt x="0" y="131064"/>
                </a:moveTo>
                <a:lnTo>
                  <a:pt x="1158239" y="131064"/>
                </a:lnTo>
                <a:lnTo>
                  <a:pt x="1158239" y="0"/>
                </a:lnTo>
                <a:lnTo>
                  <a:pt x="0" y="0"/>
                </a:lnTo>
                <a:lnTo>
                  <a:pt x="0" y="131064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3" name="object 443"/>
          <p:cNvSpPr/>
          <p:nvPr/>
        </p:nvSpPr>
        <p:spPr>
          <a:xfrm>
            <a:off x="3406140" y="7542276"/>
            <a:ext cx="1158239" cy="131064"/>
          </a:xfrm>
          <a:custGeom>
            <a:avLst/>
            <a:gdLst/>
            <a:ahLst/>
            <a:cxnLst/>
            <a:rect l="l" t="t" r="r" b="b"/>
            <a:pathLst>
              <a:path w="1158239" h="131064">
                <a:moveTo>
                  <a:pt x="0" y="131064"/>
                </a:moveTo>
                <a:lnTo>
                  <a:pt x="1158239" y="131064"/>
                </a:lnTo>
                <a:lnTo>
                  <a:pt x="1158239" y="0"/>
                </a:lnTo>
                <a:lnTo>
                  <a:pt x="0" y="0"/>
                </a:lnTo>
                <a:lnTo>
                  <a:pt x="0" y="131064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4" name="object 444"/>
          <p:cNvSpPr/>
          <p:nvPr/>
        </p:nvSpPr>
        <p:spPr>
          <a:xfrm>
            <a:off x="3406140" y="7673340"/>
            <a:ext cx="1158239" cy="131063"/>
          </a:xfrm>
          <a:custGeom>
            <a:avLst/>
            <a:gdLst/>
            <a:ahLst/>
            <a:cxnLst/>
            <a:rect l="l" t="t" r="r" b="b"/>
            <a:pathLst>
              <a:path w="1158239" h="131063">
                <a:moveTo>
                  <a:pt x="0" y="131063"/>
                </a:moveTo>
                <a:lnTo>
                  <a:pt x="1158239" y="131063"/>
                </a:lnTo>
                <a:lnTo>
                  <a:pt x="1158239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5" name="object 445"/>
          <p:cNvSpPr/>
          <p:nvPr/>
        </p:nvSpPr>
        <p:spPr>
          <a:xfrm>
            <a:off x="3406140" y="7804404"/>
            <a:ext cx="1158239" cy="132587"/>
          </a:xfrm>
          <a:custGeom>
            <a:avLst/>
            <a:gdLst/>
            <a:ahLst/>
            <a:cxnLst/>
            <a:rect l="l" t="t" r="r" b="b"/>
            <a:pathLst>
              <a:path w="1158239" h="132588">
                <a:moveTo>
                  <a:pt x="0" y="132588"/>
                </a:moveTo>
                <a:lnTo>
                  <a:pt x="1158239" y="132588"/>
                </a:lnTo>
                <a:lnTo>
                  <a:pt x="1158239" y="0"/>
                </a:lnTo>
                <a:lnTo>
                  <a:pt x="0" y="0"/>
                </a:lnTo>
                <a:lnTo>
                  <a:pt x="0" y="132588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6" name="object 446"/>
          <p:cNvSpPr/>
          <p:nvPr/>
        </p:nvSpPr>
        <p:spPr>
          <a:xfrm>
            <a:off x="4572000" y="7411211"/>
            <a:ext cx="1527048" cy="196596"/>
          </a:xfrm>
          <a:custGeom>
            <a:avLst/>
            <a:gdLst/>
            <a:ahLst/>
            <a:cxnLst/>
            <a:rect l="l" t="t" r="r" b="b"/>
            <a:pathLst>
              <a:path w="1527048" h="196596">
                <a:moveTo>
                  <a:pt x="0" y="196596"/>
                </a:moveTo>
                <a:lnTo>
                  <a:pt x="1527048" y="196596"/>
                </a:lnTo>
                <a:lnTo>
                  <a:pt x="1527048" y="0"/>
                </a:lnTo>
                <a:lnTo>
                  <a:pt x="0" y="0"/>
                </a:lnTo>
                <a:lnTo>
                  <a:pt x="0" y="196596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7" name="object 447"/>
          <p:cNvSpPr/>
          <p:nvPr/>
        </p:nvSpPr>
        <p:spPr>
          <a:xfrm>
            <a:off x="4572000" y="7738872"/>
            <a:ext cx="1527048" cy="198119"/>
          </a:xfrm>
          <a:custGeom>
            <a:avLst/>
            <a:gdLst/>
            <a:ahLst/>
            <a:cxnLst/>
            <a:rect l="l" t="t" r="r" b="b"/>
            <a:pathLst>
              <a:path w="1527048" h="198120">
                <a:moveTo>
                  <a:pt x="0" y="198119"/>
                </a:moveTo>
                <a:lnTo>
                  <a:pt x="1527048" y="198119"/>
                </a:lnTo>
                <a:lnTo>
                  <a:pt x="1527048" y="0"/>
                </a:lnTo>
                <a:lnTo>
                  <a:pt x="0" y="0"/>
                </a:lnTo>
                <a:lnTo>
                  <a:pt x="0" y="198119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8" name="object 448"/>
          <p:cNvSpPr/>
          <p:nvPr/>
        </p:nvSpPr>
        <p:spPr>
          <a:xfrm>
            <a:off x="4572000" y="7607808"/>
            <a:ext cx="1527048" cy="131063"/>
          </a:xfrm>
          <a:custGeom>
            <a:avLst/>
            <a:gdLst/>
            <a:ahLst/>
            <a:cxnLst/>
            <a:rect l="l" t="t" r="r" b="b"/>
            <a:pathLst>
              <a:path w="1527048" h="131063">
                <a:moveTo>
                  <a:pt x="0" y="131064"/>
                </a:moveTo>
                <a:lnTo>
                  <a:pt x="1527048" y="131064"/>
                </a:lnTo>
                <a:lnTo>
                  <a:pt x="1527048" y="0"/>
                </a:lnTo>
                <a:lnTo>
                  <a:pt x="0" y="0"/>
                </a:lnTo>
                <a:lnTo>
                  <a:pt x="0" y="131064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9" name="object 449"/>
          <p:cNvSpPr/>
          <p:nvPr/>
        </p:nvSpPr>
        <p:spPr>
          <a:xfrm>
            <a:off x="6105144" y="7411211"/>
            <a:ext cx="1159764" cy="196596"/>
          </a:xfrm>
          <a:custGeom>
            <a:avLst/>
            <a:gdLst/>
            <a:ahLst/>
            <a:cxnLst/>
            <a:rect l="l" t="t" r="r" b="b"/>
            <a:pathLst>
              <a:path w="1159764" h="196596">
                <a:moveTo>
                  <a:pt x="0" y="196596"/>
                </a:moveTo>
                <a:lnTo>
                  <a:pt x="1159764" y="196596"/>
                </a:lnTo>
                <a:lnTo>
                  <a:pt x="1159764" y="0"/>
                </a:lnTo>
                <a:lnTo>
                  <a:pt x="0" y="0"/>
                </a:lnTo>
                <a:lnTo>
                  <a:pt x="0" y="196596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0" name="object 450"/>
          <p:cNvSpPr/>
          <p:nvPr/>
        </p:nvSpPr>
        <p:spPr>
          <a:xfrm>
            <a:off x="6105144" y="7738872"/>
            <a:ext cx="1159764" cy="198119"/>
          </a:xfrm>
          <a:custGeom>
            <a:avLst/>
            <a:gdLst/>
            <a:ahLst/>
            <a:cxnLst/>
            <a:rect l="l" t="t" r="r" b="b"/>
            <a:pathLst>
              <a:path w="1159764" h="198120">
                <a:moveTo>
                  <a:pt x="0" y="198119"/>
                </a:moveTo>
                <a:lnTo>
                  <a:pt x="1159764" y="198119"/>
                </a:lnTo>
                <a:lnTo>
                  <a:pt x="1159764" y="0"/>
                </a:lnTo>
                <a:lnTo>
                  <a:pt x="0" y="0"/>
                </a:lnTo>
                <a:lnTo>
                  <a:pt x="0" y="198119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1" name="object 451"/>
          <p:cNvSpPr/>
          <p:nvPr/>
        </p:nvSpPr>
        <p:spPr>
          <a:xfrm>
            <a:off x="6105144" y="7607808"/>
            <a:ext cx="1159764" cy="131063"/>
          </a:xfrm>
          <a:custGeom>
            <a:avLst/>
            <a:gdLst/>
            <a:ahLst/>
            <a:cxnLst/>
            <a:rect l="l" t="t" r="r" b="b"/>
            <a:pathLst>
              <a:path w="1159764" h="131063">
                <a:moveTo>
                  <a:pt x="0" y="131064"/>
                </a:moveTo>
                <a:lnTo>
                  <a:pt x="1159764" y="131064"/>
                </a:lnTo>
                <a:lnTo>
                  <a:pt x="1159764" y="0"/>
                </a:lnTo>
                <a:lnTo>
                  <a:pt x="0" y="0"/>
                </a:lnTo>
                <a:lnTo>
                  <a:pt x="0" y="131064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2" name="object 452"/>
          <p:cNvSpPr/>
          <p:nvPr/>
        </p:nvSpPr>
        <p:spPr>
          <a:xfrm>
            <a:off x="507492" y="7408163"/>
            <a:ext cx="1844039" cy="0"/>
          </a:xfrm>
          <a:custGeom>
            <a:avLst/>
            <a:gdLst/>
            <a:ahLst/>
            <a:cxnLst/>
            <a:rect l="l" t="t" r="r" b="b"/>
            <a:pathLst>
              <a:path w="1844039">
                <a:moveTo>
                  <a:pt x="0" y="0"/>
                </a:moveTo>
                <a:lnTo>
                  <a:pt x="1844039" y="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3" name="object 453"/>
          <p:cNvSpPr/>
          <p:nvPr/>
        </p:nvSpPr>
        <p:spPr>
          <a:xfrm>
            <a:off x="2357628" y="7408163"/>
            <a:ext cx="1040891" cy="0"/>
          </a:xfrm>
          <a:custGeom>
            <a:avLst/>
            <a:gdLst/>
            <a:ahLst/>
            <a:cxnLst/>
            <a:rect l="l" t="t" r="r" b="b"/>
            <a:pathLst>
              <a:path w="1040891">
                <a:moveTo>
                  <a:pt x="0" y="0"/>
                </a:moveTo>
                <a:lnTo>
                  <a:pt x="1040891" y="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4" name="object 454"/>
          <p:cNvSpPr/>
          <p:nvPr/>
        </p:nvSpPr>
        <p:spPr>
          <a:xfrm>
            <a:off x="3404616" y="7408163"/>
            <a:ext cx="1159764" cy="0"/>
          </a:xfrm>
          <a:custGeom>
            <a:avLst/>
            <a:gdLst/>
            <a:ahLst/>
            <a:cxnLst/>
            <a:rect l="l" t="t" r="r" b="b"/>
            <a:pathLst>
              <a:path w="1159764">
                <a:moveTo>
                  <a:pt x="0" y="0"/>
                </a:moveTo>
                <a:lnTo>
                  <a:pt x="1159764" y="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5" name="object 455"/>
          <p:cNvSpPr/>
          <p:nvPr/>
        </p:nvSpPr>
        <p:spPr>
          <a:xfrm>
            <a:off x="4570476" y="7408163"/>
            <a:ext cx="1528572" cy="0"/>
          </a:xfrm>
          <a:custGeom>
            <a:avLst/>
            <a:gdLst/>
            <a:ahLst/>
            <a:cxnLst/>
            <a:rect l="l" t="t" r="r" b="b"/>
            <a:pathLst>
              <a:path w="1528572">
                <a:moveTo>
                  <a:pt x="0" y="0"/>
                </a:moveTo>
                <a:lnTo>
                  <a:pt x="1528572" y="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6" name="object 456"/>
          <p:cNvSpPr/>
          <p:nvPr/>
        </p:nvSpPr>
        <p:spPr>
          <a:xfrm>
            <a:off x="6105144" y="7408163"/>
            <a:ext cx="1159764" cy="0"/>
          </a:xfrm>
          <a:custGeom>
            <a:avLst/>
            <a:gdLst/>
            <a:ahLst/>
            <a:cxnLst/>
            <a:rect l="l" t="t" r="r" b="b"/>
            <a:pathLst>
              <a:path w="1159764">
                <a:moveTo>
                  <a:pt x="0" y="0"/>
                </a:moveTo>
                <a:lnTo>
                  <a:pt x="1159764" y="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7" name="object 457"/>
          <p:cNvSpPr/>
          <p:nvPr/>
        </p:nvSpPr>
        <p:spPr>
          <a:xfrm>
            <a:off x="2354580" y="5818632"/>
            <a:ext cx="0" cy="2124456"/>
          </a:xfrm>
          <a:custGeom>
            <a:avLst/>
            <a:gdLst/>
            <a:ahLst/>
            <a:cxnLst/>
            <a:rect l="l" t="t" r="r" b="b"/>
            <a:pathLst>
              <a:path h="2124455">
                <a:moveTo>
                  <a:pt x="0" y="0"/>
                </a:moveTo>
                <a:lnTo>
                  <a:pt x="0" y="2124456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8" name="object 458"/>
          <p:cNvSpPr/>
          <p:nvPr/>
        </p:nvSpPr>
        <p:spPr>
          <a:xfrm>
            <a:off x="3401567" y="5818632"/>
            <a:ext cx="0" cy="2124456"/>
          </a:xfrm>
          <a:custGeom>
            <a:avLst/>
            <a:gdLst/>
            <a:ahLst/>
            <a:cxnLst/>
            <a:rect l="l" t="t" r="r" b="b"/>
            <a:pathLst>
              <a:path h="2124455">
                <a:moveTo>
                  <a:pt x="0" y="0"/>
                </a:moveTo>
                <a:lnTo>
                  <a:pt x="0" y="2124456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9" name="object 459"/>
          <p:cNvSpPr/>
          <p:nvPr/>
        </p:nvSpPr>
        <p:spPr>
          <a:xfrm>
            <a:off x="4567428" y="5818632"/>
            <a:ext cx="0" cy="2124456"/>
          </a:xfrm>
          <a:custGeom>
            <a:avLst/>
            <a:gdLst/>
            <a:ahLst/>
            <a:cxnLst/>
            <a:rect l="l" t="t" r="r" b="b"/>
            <a:pathLst>
              <a:path h="2124455">
                <a:moveTo>
                  <a:pt x="0" y="0"/>
                </a:moveTo>
                <a:lnTo>
                  <a:pt x="0" y="2124456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0" name="object 460"/>
          <p:cNvSpPr/>
          <p:nvPr/>
        </p:nvSpPr>
        <p:spPr>
          <a:xfrm>
            <a:off x="6102096" y="5818632"/>
            <a:ext cx="0" cy="2124455"/>
          </a:xfrm>
          <a:custGeom>
            <a:avLst/>
            <a:gdLst/>
            <a:ahLst/>
            <a:cxnLst/>
            <a:rect l="l" t="t" r="r" b="b"/>
            <a:pathLst>
              <a:path h="2124455">
                <a:moveTo>
                  <a:pt x="0" y="0"/>
                </a:moveTo>
                <a:lnTo>
                  <a:pt x="0" y="2124455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1" name="object 461"/>
          <p:cNvSpPr/>
          <p:nvPr/>
        </p:nvSpPr>
        <p:spPr>
          <a:xfrm>
            <a:off x="507492" y="7943087"/>
            <a:ext cx="6757415" cy="24384"/>
          </a:xfrm>
          <a:custGeom>
            <a:avLst/>
            <a:gdLst/>
            <a:ahLst/>
            <a:cxnLst/>
            <a:rect l="l" t="t" r="r" b="b"/>
            <a:pathLst>
              <a:path w="6757415" h="24384">
                <a:moveTo>
                  <a:pt x="0" y="24384"/>
                </a:moveTo>
                <a:lnTo>
                  <a:pt x="6757415" y="24384"/>
                </a:lnTo>
                <a:lnTo>
                  <a:pt x="6757415" y="0"/>
                </a:lnTo>
                <a:lnTo>
                  <a:pt x="0" y="0"/>
                </a:lnTo>
                <a:lnTo>
                  <a:pt x="0" y="24384"/>
                </a:lnTo>
                <a:close/>
              </a:path>
            </a:pathLst>
          </a:custGeom>
          <a:solidFill>
            <a:srgbClr val="C1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2" name="object 462"/>
          <p:cNvSpPr/>
          <p:nvPr/>
        </p:nvSpPr>
        <p:spPr>
          <a:xfrm>
            <a:off x="507492" y="8127492"/>
            <a:ext cx="6757415" cy="25907"/>
          </a:xfrm>
          <a:custGeom>
            <a:avLst/>
            <a:gdLst/>
            <a:ahLst/>
            <a:cxnLst/>
            <a:rect l="l" t="t" r="r" b="b"/>
            <a:pathLst>
              <a:path w="6757415" h="25907">
                <a:moveTo>
                  <a:pt x="0" y="25907"/>
                </a:moveTo>
                <a:lnTo>
                  <a:pt x="6757415" y="25907"/>
                </a:lnTo>
                <a:lnTo>
                  <a:pt x="6757415" y="0"/>
                </a:lnTo>
                <a:lnTo>
                  <a:pt x="0" y="0"/>
                </a:lnTo>
                <a:lnTo>
                  <a:pt x="0" y="25907"/>
                </a:lnTo>
                <a:close/>
              </a:path>
            </a:pathLst>
          </a:custGeom>
          <a:solidFill>
            <a:srgbClr val="C1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3" name="object 463"/>
          <p:cNvSpPr/>
          <p:nvPr/>
        </p:nvSpPr>
        <p:spPr>
          <a:xfrm>
            <a:off x="507492" y="7967472"/>
            <a:ext cx="6757415" cy="160019"/>
          </a:xfrm>
          <a:custGeom>
            <a:avLst/>
            <a:gdLst/>
            <a:ahLst/>
            <a:cxnLst/>
            <a:rect l="l" t="t" r="r" b="b"/>
            <a:pathLst>
              <a:path w="6757415" h="160020">
                <a:moveTo>
                  <a:pt x="0" y="160019"/>
                </a:moveTo>
                <a:lnTo>
                  <a:pt x="6757415" y="160019"/>
                </a:lnTo>
                <a:lnTo>
                  <a:pt x="6757415" y="0"/>
                </a:lnTo>
                <a:lnTo>
                  <a:pt x="0" y="0"/>
                </a:lnTo>
                <a:lnTo>
                  <a:pt x="0" y="160019"/>
                </a:lnTo>
                <a:close/>
              </a:path>
            </a:pathLst>
          </a:custGeom>
          <a:solidFill>
            <a:srgbClr val="C1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4" name="object 464"/>
          <p:cNvSpPr/>
          <p:nvPr/>
        </p:nvSpPr>
        <p:spPr>
          <a:xfrm>
            <a:off x="507492" y="7940040"/>
            <a:ext cx="1844039" cy="0"/>
          </a:xfrm>
          <a:custGeom>
            <a:avLst/>
            <a:gdLst/>
            <a:ahLst/>
            <a:cxnLst/>
            <a:rect l="l" t="t" r="r" b="b"/>
            <a:pathLst>
              <a:path w="1844039">
                <a:moveTo>
                  <a:pt x="0" y="0"/>
                </a:moveTo>
                <a:lnTo>
                  <a:pt x="1844039" y="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5" name="object 465"/>
          <p:cNvSpPr/>
          <p:nvPr/>
        </p:nvSpPr>
        <p:spPr>
          <a:xfrm>
            <a:off x="2357628" y="7940040"/>
            <a:ext cx="1040891" cy="0"/>
          </a:xfrm>
          <a:custGeom>
            <a:avLst/>
            <a:gdLst/>
            <a:ahLst/>
            <a:cxnLst/>
            <a:rect l="l" t="t" r="r" b="b"/>
            <a:pathLst>
              <a:path w="1040891">
                <a:moveTo>
                  <a:pt x="0" y="0"/>
                </a:moveTo>
                <a:lnTo>
                  <a:pt x="1040891" y="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6" name="object 466"/>
          <p:cNvSpPr/>
          <p:nvPr/>
        </p:nvSpPr>
        <p:spPr>
          <a:xfrm>
            <a:off x="3404616" y="7940040"/>
            <a:ext cx="1159764" cy="0"/>
          </a:xfrm>
          <a:custGeom>
            <a:avLst/>
            <a:gdLst/>
            <a:ahLst/>
            <a:cxnLst/>
            <a:rect l="l" t="t" r="r" b="b"/>
            <a:pathLst>
              <a:path w="1159764">
                <a:moveTo>
                  <a:pt x="0" y="0"/>
                </a:moveTo>
                <a:lnTo>
                  <a:pt x="1159764" y="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7" name="object 467"/>
          <p:cNvSpPr/>
          <p:nvPr/>
        </p:nvSpPr>
        <p:spPr>
          <a:xfrm>
            <a:off x="4570476" y="7940040"/>
            <a:ext cx="1528572" cy="0"/>
          </a:xfrm>
          <a:custGeom>
            <a:avLst/>
            <a:gdLst/>
            <a:ahLst/>
            <a:cxnLst/>
            <a:rect l="l" t="t" r="r" b="b"/>
            <a:pathLst>
              <a:path w="1528572">
                <a:moveTo>
                  <a:pt x="0" y="0"/>
                </a:moveTo>
                <a:lnTo>
                  <a:pt x="1528572" y="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8" name="object 468"/>
          <p:cNvSpPr/>
          <p:nvPr/>
        </p:nvSpPr>
        <p:spPr>
          <a:xfrm>
            <a:off x="6105144" y="7940040"/>
            <a:ext cx="1159764" cy="0"/>
          </a:xfrm>
          <a:custGeom>
            <a:avLst/>
            <a:gdLst/>
            <a:ahLst/>
            <a:cxnLst/>
            <a:rect l="l" t="t" r="r" b="b"/>
            <a:pathLst>
              <a:path w="1159764">
                <a:moveTo>
                  <a:pt x="0" y="0"/>
                </a:moveTo>
                <a:lnTo>
                  <a:pt x="1159764" y="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9" name="object 469"/>
          <p:cNvSpPr/>
          <p:nvPr/>
        </p:nvSpPr>
        <p:spPr>
          <a:xfrm>
            <a:off x="2357628" y="8159496"/>
            <a:ext cx="1040891" cy="131063"/>
          </a:xfrm>
          <a:custGeom>
            <a:avLst/>
            <a:gdLst/>
            <a:ahLst/>
            <a:cxnLst/>
            <a:rect l="l" t="t" r="r" b="b"/>
            <a:pathLst>
              <a:path w="1040891" h="131063">
                <a:moveTo>
                  <a:pt x="0" y="131063"/>
                </a:moveTo>
                <a:lnTo>
                  <a:pt x="1040891" y="131063"/>
                </a:lnTo>
                <a:lnTo>
                  <a:pt x="1040891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0" name="object 470"/>
          <p:cNvSpPr/>
          <p:nvPr/>
        </p:nvSpPr>
        <p:spPr>
          <a:xfrm>
            <a:off x="2357628" y="8290559"/>
            <a:ext cx="1040891" cy="131063"/>
          </a:xfrm>
          <a:custGeom>
            <a:avLst/>
            <a:gdLst/>
            <a:ahLst/>
            <a:cxnLst/>
            <a:rect l="l" t="t" r="r" b="b"/>
            <a:pathLst>
              <a:path w="1040891" h="131063">
                <a:moveTo>
                  <a:pt x="0" y="131064"/>
                </a:moveTo>
                <a:lnTo>
                  <a:pt x="1040891" y="131064"/>
                </a:lnTo>
                <a:lnTo>
                  <a:pt x="1040891" y="0"/>
                </a:lnTo>
                <a:lnTo>
                  <a:pt x="0" y="0"/>
                </a:lnTo>
                <a:lnTo>
                  <a:pt x="0" y="131064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1" name="object 471"/>
          <p:cNvSpPr/>
          <p:nvPr/>
        </p:nvSpPr>
        <p:spPr>
          <a:xfrm>
            <a:off x="2357628" y="8554212"/>
            <a:ext cx="1040891" cy="131063"/>
          </a:xfrm>
          <a:custGeom>
            <a:avLst/>
            <a:gdLst/>
            <a:ahLst/>
            <a:cxnLst/>
            <a:rect l="l" t="t" r="r" b="b"/>
            <a:pathLst>
              <a:path w="1040891" h="131063">
                <a:moveTo>
                  <a:pt x="0" y="131064"/>
                </a:moveTo>
                <a:lnTo>
                  <a:pt x="1040891" y="131064"/>
                </a:lnTo>
                <a:lnTo>
                  <a:pt x="1040891" y="0"/>
                </a:lnTo>
                <a:lnTo>
                  <a:pt x="0" y="0"/>
                </a:lnTo>
                <a:lnTo>
                  <a:pt x="0" y="131064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2" name="object 472"/>
          <p:cNvSpPr/>
          <p:nvPr/>
        </p:nvSpPr>
        <p:spPr>
          <a:xfrm>
            <a:off x="2357628" y="8421624"/>
            <a:ext cx="1040891" cy="132587"/>
          </a:xfrm>
          <a:custGeom>
            <a:avLst/>
            <a:gdLst/>
            <a:ahLst/>
            <a:cxnLst/>
            <a:rect l="l" t="t" r="r" b="b"/>
            <a:pathLst>
              <a:path w="1040891" h="132587">
                <a:moveTo>
                  <a:pt x="0" y="132587"/>
                </a:moveTo>
                <a:lnTo>
                  <a:pt x="1040891" y="132587"/>
                </a:lnTo>
                <a:lnTo>
                  <a:pt x="1040891" y="0"/>
                </a:lnTo>
                <a:lnTo>
                  <a:pt x="0" y="0"/>
                </a:lnTo>
                <a:lnTo>
                  <a:pt x="0" y="132587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3" name="object 473"/>
          <p:cNvSpPr/>
          <p:nvPr/>
        </p:nvSpPr>
        <p:spPr>
          <a:xfrm>
            <a:off x="3406140" y="8159496"/>
            <a:ext cx="1158239" cy="131063"/>
          </a:xfrm>
          <a:custGeom>
            <a:avLst/>
            <a:gdLst/>
            <a:ahLst/>
            <a:cxnLst/>
            <a:rect l="l" t="t" r="r" b="b"/>
            <a:pathLst>
              <a:path w="1158239" h="131063">
                <a:moveTo>
                  <a:pt x="0" y="131063"/>
                </a:moveTo>
                <a:lnTo>
                  <a:pt x="1158239" y="131063"/>
                </a:lnTo>
                <a:lnTo>
                  <a:pt x="1158239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4" name="object 474"/>
          <p:cNvSpPr/>
          <p:nvPr/>
        </p:nvSpPr>
        <p:spPr>
          <a:xfrm>
            <a:off x="3406140" y="8290559"/>
            <a:ext cx="1158239" cy="131063"/>
          </a:xfrm>
          <a:custGeom>
            <a:avLst/>
            <a:gdLst/>
            <a:ahLst/>
            <a:cxnLst/>
            <a:rect l="l" t="t" r="r" b="b"/>
            <a:pathLst>
              <a:path w="1158239" h="131063">
                <a:moveTo>
                  <a:pt x="0" y="131064"/>
                </a:moveTo>
                <a:lnTo>
                  <a:pt x="1158239" y="131064"/>
                </a:lnTo>
                <a:lnTo>
                  <a:pt x="1158239" y="0"/>
                </a:lnTo>
                <a:lnTo>
                  <a:pt x="0" y="0"/>
                </a:lnTo>
                <a:lnTo>
                  <a:pt x="0" y="131064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5" name="object 475"/>
          <p:cNvSpPr/>
          <p:nvPr/>
        </p:nvSpPr>
        <p:spPr>
          <a:xfrm>
            <a:off x="3406140" y="8421624"/>
            <a:ext cx="1158239" cy="132587"/>
          </a:xfrm>
          <a:custGeom>
            <a:avLst/>
            <a:gdLst/>
            <a:ahLst/>
            <a:cxnLst/>
            <a:rect l="l" t="t" r="r" b="b"/>
            <a:pathLst>
              <a:path w="1158239" h="132587">
                <a:moveTo>
                  <a:pt x="0" y="132587"/>
                </a:moveTo>
                <a:lnTo>
                  <a:pt x="1158239" y="132587"/>
                </a:lnTo>
                <a:lnTo>
                  <a:pt x="1158239" y="0"/>
                </a:lnTo>
                <a:lnTo>
                  <a:pt x="0" y="0"/>
                </a:lnTo>
                <a:lnTo>
                  <a:pt x="0" y="132587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6" name="object 476"/>
          <p:cNvSpPr/>
          <p:nvPr/>
        </p:nvSpPr>
        <p:spPr>
          <a:xfrm>
            <a:off x="3406140" y="8554212"/>
            <a:ext cx="1158239" cy="131064"/>
          </a:xfrm>
          <a:custGeom>
            <a:avLst/>
            <a:gdLst/>
            <a:ahLst/>
            <a:cxnLst/>
            <a:rect l="l" t="t" r="r" b="b"/>
            <a:pathLst>
              <a:path w="1158239" h="131064">
                <a:moveTo>
                  <a:pt x="0" y="131064"/>
                </a:moveTo>
                <a:lnTo>
                  <a:pt x="1158239" y="131064"/>
                </a:lnTo>
                <a:lnTo>
                  <a:pt x="1158239" y="0"/>
                </a:lnTo>
                <a:lnTo>
                  <a:pt x="0" y="0"/>
                </a:lnTo>
                <a:lnTo>
                  <a:pt x="0" y="131064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7" name="object 477"/>
          <p:cNvSpPr/>
          <p:nvPr/>
        </p:nvSpPr>
        <p:spPr>
          <a:xfrm>
            <a:off x="4572000" y="8159496"/>
            <a:ext cx="1527048" cy="196595"/>
          </a:xfrm>
          <a:custGeom>
            <a:avLst/>
            <a:gdLst/>
            <a:ahLst/>
            <a:cxnLst/>
            <a:rect l="l" t="t" r="r" b="b"/>
            <a:pathLst>
              <a:path w="1527048" h="196596">
                <a:moveTo>
                  <a:pt x="0" y="196595"/>
                </a:moveTo>
                <a:lnTo>
                  <a:pt x="1527048" y="196595"/>
                </a:lnTo>
                <a:lnTo>
                  <a:pt x="1527048" y="0"/>
                </a:lnTo>
                <a:lnTo>
                  <a:pt x="0" y="0"/>
                </a:lnTo>
                <a:lnTo>
                  <a:pt x="0" y="196595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8" name="object 478"/>
          <p:cNvSpPr/>
          <p:nvPr/>
        </p:nvSpPr>
        <p:spPr>
          <a:xfrm>
            <a:off x="4572000" y="8488680"/>
            <a:ext cx="1527048" cy="196595"/>
          </a:xfrm>
          <a:custGeom>
            <a:avLst/>
            <a:gdLst/>
            <a:ahLst/>
            <a:cxnLst/>
            <a:rect l="l" t="t" r="r" b="b"/>
            <a:pathLst>
              <a:path w="1527048" h="196596">
                <a:moveTo>
                  <a:pt x="0" y="196596"/>
                </a:moveTo>
                <a:lnTo>
                  <a:pt x="1527048" y="196596"/>
                </a:lnTo>
                <a:lnTo>
                  <a:pt x="1527048" y="0"/>
                </a:lnTo>
                <a:lnTo>
                  <a:pt x="0" y="0"/>
                </a:lnTo>
                <a:lnTo>
                  <a:pt x="0" y="196596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9" name="object 479"/>
          <p:cNvSpPr/>
          <p:nvPr/>
        </p:nvSpPr>
        <p:spPr>
          <a:xfrm>
            <a:off x="4572000" y="8356092"/>
            <a:ext cx="1527048" cy="132587"/>
          </a:xfrm>
          <a:custGeom>
            <a:avLst/>
            <a:gdLst/>
            <a:ahLst/>
            <a:cxnLst/>
            <a:rect l="l" t="t" r="r" b="b"/>
            <a:pathLst>
              <a:path w="1527048" h="132588">
                <a:moveTo>
                  <a:pt x="0" y="132587"/>
                </a:moveTo>
                <a:lnTo>
                  <a:pt x="1527048" y="132587"/>
                </a:lnTo>
                <a:lnTo>
                  <a:pt x="1527048" y="0"/>
                </a:lnTo>
                <a:lnTo>
                  <a:pt x="0" y="0"/>
                </a:lnTo>
                <a:lnTo>
                  <a:pt x="0" y="132587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0" name="object 480"/>
          <p:cNvSpPr/>
          <p:nvPr/>
        </p:nvSpPr>
        <p:spPr>
          <a:xfrm>
            <a:off x="6105144" y="8159496"/>
            <a:ext cx="1159764" cy="131063"/>
          </a:xfrm>
          <a:custGeom>
            <a:avLst/>
            <a:gdLst/>
            <a:ahLst/>
            <a:cxnLst/>
            <a:rect l="l" t="t" r="r" b="b"/>
            <a:pathLst>
              <a:path w="1159764" h="131063">
                <a:moveTo>
                  <a:pt x="0" y="131063"/>
                </a:moveTo>
                <a:lnTo>
                  <a:pt x="1159764" y="131063"/>
                </a:lnTo>
                <a:lnTo>
                  <a:pt x="1159764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1" name="object 481"/>
          <p:cNvSpPr/>
          <p:nvPr/>
        </p:nvSpPr>
        <p:spPr>
          <a:xfrm>
            <a:off x="6105144" y="8290559"/>
            <a:ext cx="1159764" cy="131063"/>
          </a:xfrm>
          <a:custGeom>
            <a:avLst/>
            <a:gdLst/>
            <a:ahLst/>
            <a:cxnLst/>
            <a:rect l="l" t="t" r="r" b="b"/>
            <a:pathLst>
              <a:path w="1159764" h="131063">
                <a:moveTo>
                  <a:pt x="0" y="131064"/>
                </a:moveTo>
                <a:lnTo>
                  <a:pt x="1159764" y="131064"/>
                </a:lnTo>
                <a:lnTo>
                  <a:pt x="1159764" y="0"/>
                </a:lnTo>
                <a:lnTo>
                  <a:pt x="0" y="0"/>
                </a:lnTo>
                <a:lnTo>
                  <a:pt x="0" y="131064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2" name="object 482"/>
          <p:cNvSpPr/>
          <p:nvPr/>
        </p:nvSpPr>
        <p:spPr>
          <a:xfrm>
            <a:off x="6105144" y="8421624"/>
            <a:ext cx="1159764" cy="132587"/>
          </a:xfrm>
          <a:custGeom>
            <a:avLst/>
            <a:gdLst/>
            <a:ahLst/>
            <a:cxnLst/>
            <a:rect l="l" t="t" r="r" b="b"/>
            <a:pathLst>
              <a:path w="1159764" h="132587">
                <a:moveTo>
                  <a:pt x="0" y="132587"/>
                </a:moveTo>
                <a:lnTo>
                  <a:pt x="1159764" y="132587"/>
                </a:lnTo>
                <a:lnTo>
                  <a:pt x="1159764" y="0"/>
                </a:lnTo>
                <a:lnTo>
                  <a:pt x="0" y="0"/>
                </a:lnTo>
                <a:lnTo>
                  <a:pt x="0" y="132587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3" name="object 483"/>
          <p:cNvSpPr/>
          <p:nvPr/>
        </p:nvSpPr>
        <p:spPr>
          <a:xfrm>
            <a:off x="6105144" y="8554212"/>
            <a:ext cx="1159764" cy="131064"/>
          </a:xfrm>
          <a:custGeom>
            <a:avLst/>
            <a:gdLst/>
            <a:ahLst/>
            <a:cxnLst/>
            <a:rect l="l" t="t" r="r" b="b"/>
            <a:pathLst>
              <a:path w="1159764" h="131064">
                <a:moveTo>
                  <a:pt x="0" y="131064"/>
                </a:moveTo>
                <a:lnTo>
                  <a:pt x="1159764" y="131064"/>
                </a:lnTo>
                <a:lnTo>
                  <a:pt x="1159764" y="0"/>
                </a:lnTo>
                <a:lnTo>
                  <a:pt x="0" y="0"/>
                </a:lnTo>
                <a:lnTo>
                  <a:pt x="0" y="131064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4" name="object 484"/>
          <p:cNvSpPr/>
          <p:nvPr/>
        </p:nvSpPr>
        <p:spPr>
          <a:xfrm>
            <a:off x="507492" y="8156448"/>
            <a:ext cx="1844039" cy="0"/>
          </a:xfrm>
          <a:custGeom>
            <a:avLst/>
            <a:gdLst/>
            <a:ahLst/>
            <a:cxnLst/>
            <a:rect l="l" t="t" r="r" b="b"/>
            <a:pathLst>
              <a:path w="1844039">
                <a:moveTo>
                  <a:pt x="0" y="0"/>
                </a:moveTo>
                <a:lnTo>
                  <a:pt x="1844039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5" name="object 485"/>
          <p:cNvSpPr/>
          <p:nvPr/>
        </p:nvSpPr>
        <p:spPr>
          <a:xfrm>
            <a:off x="2357628" y="8156448"/>
            <a:ext cx="1040891" cy="0"/>
          </a:xfrm>
          <a:custGeom>
            <a:avLst/>
            <a:gdLst/>
            <a:ahLst/>
            <a:cxnLst/>
            <a:rect l="l" t="t" r="r" b="b"/>
            <a:pathLst>
              <a:path w="1040891">
                <a:moveTo>
                  <a:pt x="0" y="0"/>
                </a:moveTo>
                <a:lnTo>
                  <a:pt x="1040891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6" name="object 486"/>
          <p:cNvSpPr/>
          <p:nvPr/>
        </p:nvSpPr>
        <p:spPr>
          <a:xfrm>
            <a:off x="3404616" y="8156448"/>
            <a:ext cx="1159764" cy="0"/>
          </a:xfrm>
          <a:custGeom>
            <a:avLst/>
            <a:gdLst/>
            <a:ahLst/>
            <a:cxnLst/>
            <a:rect l="l" t="t" r="r" b="b"/>
            <a:pathLst>
              <a:path w="1159764">
                <a:moveTo>
                  <a:pt x="0" y="0"/>
                </a:moveTo>
                <a:lnTo>
                  <a:pt x="1159764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7" name="object 487"/>
          <p:cNvSpPr/>
          <p:nvPr/>
        </p:nvSpPr>
        <p:spPr>
          <a:xfrm>
            <a:off x="4570476" y="8156448"/>
            <a:ext cx="1528572" cy="0"/>
          </a:xfrm>
          <a:custGeom>
            <a:avLst/>
            <a:gdLst/>
            <a:ahLst/>
            <a:cxnLst/>
            <a:rect l="l" t="t" r="r" b="b"/>
            <a:pathLst>
              <a:path w="1528572">
                <a:moveTo>
                  <a:pt x="0" y="0"/>
                </a:moveTo>
                <a:lnTo>
                  <a:pt x="1528572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8" name="object 488"/>
          <p:cNvSpPr/>
          <p:nvPr/>
        </p:nvSpPr>
        <p:spPr>
          <a:xfrm>
            <a:off x="6105144" y="8156448"/>
            <a:ext cx="1159764" cy="0"/>
          </a:xfrm>
          <a:custGeom>
            <a:avLst/>
            <a:gdLst/>
            <a:ahLst/>
            <a:cxnLst/>
            <a:rect l="l" t="t" r="r" b="b"/>
            <a:pathLst>
              <a:path w="1159764">
                <a:moveTo>
                  <a:pt x="0" y="0"/>
                </a:moveTo>
                <a:lnTo>
                  <a:pt x="1159764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9" name="object 489"/>
          <p:cNvSpPr/>
          <p:nvPr/>
        </p:nvSpPr>
        <p:spPr>
          <a:xfrm>
            <a:off x="2357628" y="8691372"/>
            <a:ext cx="1040891" cy="131064"/>
          </a:xfrm>
          <a:custGeom>
            <a:avLst/>
            <a:gdLst/>
            <a:ahLst/>
            <a:cxnLst/>
            <a:rect l="l" t="t" r="r" b="b"/>
            <a:pathLst>
              <a:path w="1040891" h="131064">
                <a:moveTo>
                  <a:pt x="0" y="131063"/>
                </a:moveTo>
                <a:lnTo>
                  <a:pt x="1040891" y="131063"/>
                </a:lnTo>
                <a:lnTo>
                  <a:pt x="1040891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0" name="object 490"/>
          <p:cNvSpPr/>
          <p:nvPr/>
        </p:nvSpPr>
        <p:spPr>
          <a:xfrm>
            <a:off x="2357628" y="8822436"/>
            <a:ext cx="1040891" cy="132587"/>
          </a:xfrm>
          <a:custGeom>
            <a:avLst/>
            <a:gdLst/>
            <a:ahLst/>
            <a:cxnLst/>
            <a:rect l="l" t="t" r="r" b="b"/>
            <a:pathLst>
              <a:path w="1040891" h="132588">
                <a:moveTo>
                  <a:pt x="0" y="132587"/>
                </a:moveTo>
                <a:lnTo>
                  <a:pt x="1040891" y="132587"/>
                </a:lnTo>
                <a:lnTo>
                  <a:pt x="1040891" y="0"/>
                </a:lnTo>
                <a:lnTo>
                  <a:pt x="0" y="0"/>
                </a:lnTo>
                <a:lnTo>
                  <a:pt x="0" y="132587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1" name="object 491"/>
          <p:cNvSpPr/>
          <p:nvPr/>
        </p:nvSpPr>
        <p:spPr>
          <a:xfrm>
            <a:off x="3406140" y="8691372"/>
            <a:ext cx="1158239" cy="65532"/>
          </a:xfrm>
          <a:custGeom>
            <a:avLst/>
            <a:gdLst/>
            <a:ahLst/>
            <a:cxnLst/>
            <a:rect l="l" t="t" r="r" b="b"/>
            <a:pathLst>
              <a:path w="1158239" h="65531">
                <a:moveTo>
                  <a:pt x="0" y="65531"/>
                </a:moveTo>
                <a:lnTo>
                  <a:pt x="1158239" y="65531"/>
                </a:lnTo>
                <a:lnTo>
                  <a:pt x="1158239" y="0"/>
                </a:lnTo>
                <a:lnTo>
                  <a:pt x="0" y="0"/>
                </a:lnTo>
                <a:lnTo>
                  <a:pt x="0" y="65531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2" name="object 492"/>
          <p:cNvSpPr/>
          <p:nvPr/>
        </p:nvSpPr>
        <p:spPr>
          <a:xfrm>
            <a:off x="3406140" y="8887968"/>
            <a:ext cx="1158239" cy="67056"/>
          </a:xfrm>
          <a:custGeom>
            <a:avLst/>
            <a:gdLst/>
            <a:ahLst/>
            <a:cxnLst/>
            <a:rect l="l" t="t" r="r" b="b"/>
            <a:pathLst>
              <a:path w="1158239" h="67055">
                <a:moveTo>
                  <a:pt x="0" y="67055"/>
                </a:moveTo>
                <a:lnTo>
                  <a:pt x="1158239" y="67055"/>
                </a:lnTo>
                <a:lnTo>
                  <a:pt x="1158239" y="0"/>
                </a:lnTo>
                <a:lnTo>
                  <a:pt x="0" y="0"/>
                </a:lnTo>
                <a:lnTo>
                  <a:pt x="0" y="67055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3" name="object 493"/>
          <p:cNvSpPr/>
          <p:nvPr/>
        </p:nvSpPr>
        <p:spPr>
          <a:xfrm>
            <a:off x="3406140" y="8756904"/>
            <a:ext cx="1158239" cy="131063"/>
          </a:xfrm>
          <a:custGeom>
            <a:avLst/>
            <a:gdLst/>
            <a:ahLst/>
            <a:cxnLst/>
            <a:rect l="l" t="t" r="r" b="b"/>
            <a:pathLst>
              <a:path w="1158239" h="131063">
                <a:moveTo>
                  <a:pt x="0" y="131064"/>
                </a:moveTo>
                <a:lnTo>
                  <a:pt x="1158239" y="131064"/>
                </a:lnTo>
                <a:lnTo>
                  <a:pt x="1158239" y="0"/>
                </a:lnTo>
                <a:lnTo>
                  <a:pt x="0" y="0"/>
                </a:lnTo>
                <a:lnTo>
                  <a:pt x="0" y="131064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4" name="object 494"/>
          <p:cNvSpPr/>
          <p:nvPr/>
        </p:nvSpPr>
        <p:spPr>
          <a:xfrm>
            <a:off x="4572000" y="8691372"/>
            <a:ext cx="1527048" cy="65532"/>
          </a:xfrm>
          <a:custGeom>
            <a:avLst/>
            <a:gdLst/>
            <a:ahLst/>
            <a:cxnLst/>
            <a:rect l="l" t="t" r="r" b="b"/>
            <a:pathLst>
              <a:path w="1527048" h="65531">
                <a:moveTo>
                  <a:pt x="0" y="65531"/>
                </a:moveTo>
                <a:lnTo>
                  <a:pt x="1527048" y="65531"/>
                </a:lnTo>
                <a:lnTo>
                  <a:pt x="1527048" y="0"/>
                </a:lnTo>
                <a:lnTo>
                  <a:pt x="0" y="0"/>
                </a:lnTo>
                <a:lnTo>
                  <a:pt x="0" y="65531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5" name="object 495"/>
          <p:cNvSpPr/>
          <p:nvPr/>
        </p:nvSpPr>
        <p:spPr>
          <a:xfrm>
            <a:off x="4572000" y="8887968"/>
            <a:ext cx="1527048" cy="67056"/>
          </a:xfrm>
          <a:custGeom>
            <a:avLst/>
            <a:gdLst/>
            <a:ahLst/>
            <a:cxnLst/>
            <a:rect l="l" t="t" r="r" b="b"/>
            <a:pathLst>
              <a:path w="1527048" h="67055">
                <a:moveTo>
                  <a:pt x="0" y="67055"/>
                </a:moveTo>
                <a:lnTo>
                  <a:pt x="1527048" y="67055"/>
                </a:lnTo>
                <a:lnTo>
                  <a:pt x="1527048" y="0"/>
                </a:lnTo>
                <a:lnTo>
                  <a:pt x="0" y="0"/>
                </a:lnTo>
                <a:lnTo>
                  <a:pt x="0" y="67055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6" name="object 496"/>
          <p:cNvSpPr/>
          <p:nvPr/>
        </p:nvSpPr>
        <p:spPr>
          <a:xfrm>
            <a:off x="4572000" y="8756904"/>
            <a:ext cx="1527048" cy="131063"/>
          </a:xfrm>
          <a:custGeom>
            <a:avLst/>
            <a:gdLst/>
            <a:ahLst/>
            <a:cxnLst/>
            <a:rect l="l" t="t" r="r" b="b"/>
            <a:pathLst>
              <a:path w="1527048" h="131063">
                <a:moveTo>
                  <a:pt x="0" y="131064"/>
                </a:moveTo>
                <a:lnTo>
                  <a:pt x="1527048" y="131064"/>
                </a:lnTo>
                <a:lnTo>
                  <a:pt x="1527048" y="0"/>
                </a:lnTo>
                <a:lnTo>
                  <a:pt x="0" y="0"/>
                </a:lnTo>
                <a:lnTo>
                  <a:pt x="0" y="131064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7" name="object 497"/>
          <p:cNvSpPr/>
          <p:nvPr/>
        </p:nvSpPr>
        <p:spPr>
          <a:xfrm>
            <a:off x="6105144" y="8691372"/>
            <a:ext cx="1159764" cy="65532"/>
          </a:xfrm>
          <a:custGeom>
            <a:avLst/>
            <a:gdLst/>
            <a:ahLst/>
            <a:cxnLst/>
            <a:rect l="l" t="t" r="r" b="b"/>
            <a:pathLst>
              <a:path w="1159764" h="65531">
                <a:moveTo>
                  <a:pt x="0" y="65531"/>
                </a:moveTo>
                <a:lnTo>
                  <a:pt x="1159764" y="65531"/>
                </a:lnTo>
                <a:lnTo>
                  <a:pt x="1159764" y="0"/>
                </a:lnTo>
                <a:lnTo>
                  <a:pt x="0" y="0"/>
                </a:lnTo>
                <a:lnTo>
                  <a:pt x="0" y="65531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8" name="object 498"/>
          <p:cNvSpPr/>
          <p:nvPr/>
        </p:nvSpPr>
        <p:spPr>
          <a:xfrm>
            <a:off x="6105144" y="8887968"/>
            <a:ext cx="1159764" cy="67056"/>
          </a:xfrm>
          <a:custGeom>
            <a:avLst/>
            <a:gdLst/>
            <a:ahLst/>
            <a:cxnLst/>
            <a:rect l="l" t="t" r="r" b="b"/>
            <a:pathLst>
              <a:path w="1159764" h="67055">
                <a:moveTo>
                  <a:pt x="0" y="67055"/>
                </a:moveTo>
                <a:lnTo>
                  <a:pt x="1159764" y="67055"/>
                </a:lnTo>
                <a:lnTo>
                  <a:pt x="1159764" y="0"/>
                </a:lnTo>
                <a:lnTo>
                  <a:pt x="0" y="0"/>
                </a:lnTo>
                <a:lnTo>
                  <a:pt x="0" y="67055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9" name="object 499"/>
          <p:cNvSpPr/>
          <p:nvPr/>
        </p:nvSpPr>
        <p:spPr>
          <a:xfrm>
            <a:off x="6105144" y="8756904"/>
            <a:ext cx="1159764" cy="131063"/>
          </a:xfrm>
          <a:custGeom>
            <a:avLst/>
            <a:gdLst/>
            <a:ahLst/>
            <a:cxnLst/>
            <a:rect l="l" t="t" r="r" b="b"/>
            <a:pathLst>
              <a:path w="1159764" h="131063">
                <a:moveTo>
                  <a:pt x="0" y="131064"/>
                </a:moveTo>
                <a:lnTo>
                  <a:pt x="1159764" y="131064"/>
                </a:lnTo>
                <a:lnTo>
                  <a:pt x="1159764" y="0"/>
                </a:lnTo>
                <a:lnTo>
                  <a:pt x="0" y="0"/>
                </a:lnTo>
                <a:lnTo>
                  <a:pt x="0" y="131064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0" name="object 500"/>
          <p:cNvSpPr/>
          <p:nvPr/>
        </p:nvSpPr>
        <p:spPr>
          <a:xfrm>
            <a:off x="507492" y="8688324"/>
            <a:ext cx="1844039" cy="0"/>
          </a:xfrm>
          <a:custGeom>
            <a:avLst/>
            <a:gdLst/>
            <a:ahLst/>
            <a:cxnLst/>
            <a:rect l="l" t="t" r="r" b="b"/>
            <a:pathLst>
              <a:path w="1844039">
                <a:moveTo>
                  <a:pt x="0" y="0"/>
                </a:moveTo>
                <a:lnTo>
                  <a:pt x="1844039" y="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1" name="object 501"/>
          <p:cNvSpPr/>
          <p:nvPr/>
        </p:nvSpPr>
        <p:spPr>
          <a:xfrm>
            <a:off x="2357628" y="8688324"/>
            <a:ext cx="1040891" cy="0"/>
          </a:xfrm>
          <a:custGeom>
            <a:avLst/>
            <a:gdLst/>
            <a:ahLst/>
            <a:cxnLst/>
            <a:rect l="l" t="t" r="r" b="b"/>
            <a:pathLst>
              <a:path w="1040891">
                <a:moveTo>
                  <a:pt x="0" y="0"/>
                </a:moveTo>
                <a:lnTo>
                  <a:pt x="1040891" y="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2" name="object 502"/>
          <p:cNvSpPr/>
          <p:nvPr/>
        </p:nvSpPr>
        <p:spPr>
          <a:xfrm>
            <a:off x="3404616" y="8688324"/>
            <a:ext cx="1159764" cy="0"/>
          </a:xfrm>
          <a:custGeom>
            <a:avLst/>
            <a:gdLst/>
            <a:ahLst/>
            <a:cxnLst/>
            <a:rect l="l" t="t" r="r" b="b"/>
            <a:pathLst>
              <a:path w="1159764">
                <a:moveTo>
                  <a:pt x="0" y="0"/>
                </a:moveTo>
                <a:lnTo>
                  <a:pt x="1159764" y="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3" name="object 503"/>
          <p:cNvSpPr/>
          <p:nvPr/>
        </p:nvSpPr>
        <p:spPr>
          <a:xfrm>
            <a:off x="4570476" y="8688324"/>
            <a:ext cx="1528572" cy="0"/>
          </a:xfrm>
          <a:custGeom>
            <a:avLst/>
            <a:gdLst/>
            <a:ahLst/>
            <a:cxnLst/>
            <a:rect l="l" t="t" r="r" b="b"/>
            <a:pathLst>
              <a:path w="1528572">
                <a:moveTo>
                  <a:pt x="0" y="0"/>
                </a:moveTo>
                <a:lnTo>
                  <a:pt x="1528572" y="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4" name="object 504"/>
          <p:cNvSpPr/>
          <p:nvPr/>
        </p:nvSpPr>
        <p:spPr>
          <a:xfrm>
            <a:off x="6105144" y="8688324"/>
            <a:ext cx="1159764" cy="0"/>
          </a:xfrm>
          <a:custGeom>
            <a:avLst/>
            <a:gdLst/>
            <a:ahLst/>
            <a:cxnLst/>
            <a:rect l="l" t="t" r="r" b="b"/>
            <a:pathLst>
              <a:path w="1159764">
                <a:moveTo>
                  <a:pt x="0" y="0"/>
                </a:moveTo>
                <a:lnTo>
                  <a:pt x="1159764" y="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5" name="object 505"/>
          <p:cNvSpPr/>
          <p:nvPr/>
        </p:nvSpPr>
        <p:spPr>
          <a:xfrm>
            <a:off x="2354580" y="8153400"/>
            <a:ext cx="0" cy="807719"/>
          </a:xfrm>
          <a:custGeom>
            <a:avLst/>
            <a:gdLst/>
            <a:ahLst/>
            <a:cxnLst/>
            <a:rect l="l" t="t" r="r" b="b"/>
            <a:pathLst>
              <a:path h="807720">
                <a:moveTo>
                  <a:pt x="0" y="0"/>
                </a:moveTo>
                <a:lnTo>
                  <a:pt x="0" y="80772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6" name="object 506"/>
          <p:cNvSpPr/>
          <p:nvPr/>
        </p:nvSpPr>
        <p:spPr>
          <a:xfrm>
            <a:off x="3401567" y="8153400"/>
            <a:ext cx="0" cy="807720"/>
          </a:xfrm>
          <a:custGeom>
            <a:avLst/>
            <a:gdLst/>
            <a:ahLst/>
            <a:cxnLst/>
            <a:rect l="l" t="t" r="r" b="b"/>
            <a:pathLst>
              <a:path h="807720">
                <a:moveTo>
                  <a:pt x="0" y="0"/>
                </a:moveTo>
                <a:lnTo>
                  <a:pt x="0" y="80772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7" name="object 507"/>
          <p:cNvSpPr/>
          <p:nvPr/>
        </p:nvSpPr>
        <p:spPr>
          <a:xfrm>
            <a:off x="4567428" y="8153400"/>
            <a:ext cx="0" cy="807720"/>
          </a:xfrm>
          <a:custGeom>
            <a:avLst/>
            <a:gdLst/>
            <a:ahLst/>
            <a:cxnLst/>
            <a:rect l="l" t="t" r="r" b="b"/>
            <a:pathLst>
              <a:path h="807720">
                <a:moveTo>
                  <a:pt x="0" y="0"/>
                </a:moveTo>
                <a:lnTo>
                  <a:pt x="0" y="80772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8" name="object 508"/>
          <p:cNvSpPr/>
          <p:nvPr/>
        </p:nvSpPr>
        <p:spPr>
          <a:xfrm>
            <a:off x="6102096" y="8153400"/>
            <a:ext cx="0" cy="807719"/>
          </a:xfrm>
          <a:custGeom>
            <a:avLst/>
            <a:gdLst/>
            <a:ahLst/>
            <a:cxnLst/>
            <a:rect l="l" t="t" r="r" b="b"/>
            <a:pathLst>
              <a:path h="807719">
                <a:moveTo>
                  <a:pt x="0" y="0"/>
                </a:moveTo>
                <a:lnTo>
                  <a:pt x="0" y="807719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9" name="object 509"/>
          <p:cNvSpPr/>
          <p:nvPr/>
        </p:nvSpPr>
        <p:spPr>
          <a:xfrm>
            <a:off x="507492" y="8961120"/>
            <a:ext cx="6757415" cy="24384"/>
          </a:xfrm>
          <a:custGeom>
            <a:avLst/>
            <a:gdLst/>
            <a:ahLst/>
            <a:cxnLst/>
            <a:rect l="l" t="t" r="r" b="b"/>
            <a:pathLst>
              <a:path w="6757415" h="24383">
                <a:moveTo>
                  <a:pt x="0" y="24383"/>
                </a:moveTo>
                <a:lnTo>
                  <a:pt x="6757415" y="24383"/>
                </a:lnTo>
                <a:lnTo>
                  <a:pt x="6757415" y="0"/>
                </a:lnTo>
                <a:lnTo>
                  <a:pt x="0" y="0"/>
                </a:lnTo>
                <a:lnTo>
                  <a:pt x="0" y="24383"/>
                </a:lnTo>
                <a:close/>
              </a:path>
            </a:pathLst>
          </a:custGeom>
          <a:solidFill>
            <a:srgbClr val="C1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0" name="object 510"/>
          <p:cNvSpPr/>
          <p:nvPr/>
        </p:nvSpPr>
        <p:spPr>
          <a:xfrm>
            <a:off x="507492" y="9145524"/>
            <a:ext cx="6757415" cy="25907"/>
          </a:xfrm>
          <a:custGeom>
            <a:avLst/>
            <a:gdLst/>
            <a:ahLst/>
            <a:cxnLst/>
            <a:rect l="l" t="t" r="r" b="b"/>
            <a:pathLst>
              <a:path w="6757415" h="25907">
                <a:moveTo>
                  <a:pt x="0" y="25907"/>
                </a:moveTo>
                <a:lnTo>
                  <a:pt x="6757415" y="25907"/>
                </a:lnTo>
                <a:lnTo>
                  <a:pt x="6757415" y="0"/>
                </a:lnTo>
                <a:lnTo>
                  <a:pt x="0" y="0"/>
                </a:lnTo>
                <a:lnTo>
                  <a:pt x="0" y="25907"/>
                </a:lnTo>
                <a:close/>
              </a:path>
            </a:pathLst>
          </a:custGeom>
          <a:solidFill>
            <a:srgbClr val="C1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1" name="object 511"/>
          <p:cNvSpPr/>
          <p:nvPr/>
        </p:nvSpPr>
        <p:spPr>
          <a:xfrm>
            <a:off x="507492" y="8985504"/>
            <a:ext cx="6757415" cy="160019"/>
          </a:xfrm>
          <a:custGeom>
            <a:avLst/>
            <a:gdLst/>
            <a:ahLst/>
            <a:cxnLst/>
            <a:rect l="l" t="t" r="r" b="b"/>
            <a:pathLst>
              <a:path w="6757415" h="160020">
                <a:moveTo>
                  <a:pt x="0" y="160020"/>
                </a:moveTo>
                <a:lnTo>
                  <a:pt x="6757415" y="160020"/>
                </a:lnTo>
                <a:lnTo>
                  <a:pt x="6757415" y="0"/>
                </a:lnTo>
                <a:lnTo>
                  <a:pt x="0" y="0"/>
                </a:lnTo>
                <a:lnTo>
                  <a:pt x="0" y="160020"/>
                </a:lnTo>
                <a:close/>
              </a:path>
            </a:pathLst>
          </a:custGeom>
          <a:solidFill>
            <a:srgbClr val="C1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2" name="object 512"/>
          <p:cNvSpPr/>
          <p:nvPr/>
        </p:nvSpPr>
        <p:spPr>
          <a:xfrm>
            <a:off x="507492" y="8958072"/>
            <a:ext cx="1844039" cy="0"/>
          </a:xfrm>
          <a:custGeom>
            <a:avLst/>
            <a:gdLst/>
            <a:ahLst/>
            <a:cxnLst/>
            <a:rect l="l" t="t" r="r" b="b"/>
            <a:pathLst>
              <a:path w="1844039">
                <a:moveTo>
                  <a:pt x="0" y="0"/>
                </a:moveTo>
                <a:lnTo>
                  <a:pt x="1844039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3" name="object 513"/>
          <p:cNvSpPr/>
          <p:nvPr/>
        </p:nvSpPr>
        <p:spPr>
          <a:xfrm>
            <a:off x="2357628" y="8958072"/>
            <a:ext cx="1040891" cy="0"/>
          </a:xfrm>
          <a:custGeom>
            <a:avLst/>
            <a:gdLst/>
            <a:ahLst/>
            <a:cxnLst/>
            <a:rect l="l" t="t" r="r" b="b"/>
            <a:pathLst>
              <a:path w="1040891">
                <a:moveTo>
                  <a:pt x="0" y="0"/>
                </a:moveTo>
                <a:lnTo>
                  <a:pt x="1040891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4" name="object 514"/>
          <p:cNvSpPr/>
          <p:nvPr/>
        </p:nvSpPr>
        <p:spPr>
          <a:xfrm>
            <a:off x="3404616" y="8958072"/>
            <a:ext cx="1159764" cy="0"/>
          </a:xfrm>
          <a:custGeom>
            <a:avLst/>
            <a:gdLst/>
            <a:ahLst/>
            <a:cxnLst/>
            <a:rect l="l" t="t" r="r" b="b"/>
            <a:pathLst>
              <a:path w="1159764">
                <a:moveTo>
                  <a:pt x="0" y="0"/>
                </a:moveTo>
                <a:lnTo>
                  <a:pt x="1159764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5" name="object 515"/>
          <p:cNvSpPr/>
          <p:nvPr/>
        </p:nvSpPr>
        <p:spPr>
          <a:xfrm>
            <a:off x="4570476" y="8958072"/>
            <a:ext cx="1528572" cy="0"/>
          </a:xfrm>
          <a:custGeom>
            <a:avLst/>
            <a:gdLst/>
            <a:ahLst/>
            <a:cxnLst/>
            <a:rect l="l" t="t" r="r" b="b"/>
            <a:pathLst>
              <a:path w="1528572">
                <a:moveTo>
                  <a:pt x="0" y="0"/>
                </a:moveTo>
                <a:lnTo>
                  <a:pt x="1528572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6" name="object 516"/>
          <p:cNvSpPr/>
          <p:nvPr/>
        </p:nvSpPr>
        <p:spPr>
          <a:xfrm>
            <a:off x="6105144" y="8958072"/>
            <a:ext cx="1159764" cy="0"/>
          </a:xfrm>
          <a:custGeom>
            <a:avLst/>
            <a:gdLst/>
            <a:ahLst/>
            <a:cxnLst/>
            <a:rect l="l" t="t" r="r" b="b"/>
            <a:pathLst>
              <a:path w="1159764">
                <a:moveTo>
                  <a:pt x="0" y="0"/>
                </a:moveTo>
                <a:lnTo>
                  <a:pt x="1159764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7" name="object 517"/>
          <p:cNvSpPr/>
          <p:nvPr/>
        </p:nvSpPr>
        <p:spPr>
          <a:xfrm>
            <a:off x="2357628" y="9177528"/>
            <a:ext cx="1040891" cy="131064"/>
          </a:xfrm>
          <a:custGeom>
            <a:avLst/>
            <a:gdLst/>
            <a:ahLst/>
            <a:cxnLst/>
            <a:rect l="l" t="t" r="r" b="b"/>
            <a:pathLst>
              <a:path w="1040891" h="131064">
                <a:moveTo>
                  <a:pt x="0" y="131064"/>
                </a:moveTo>
                <a:lnTo>
                  <a:pt x="1040891" y="131064"/>
                </a:lnTo>
                <a:lnTo>
                  <a:pt x="1040891" y="0"/>
                </a:lnTo>
                <a:lnTo>
                  <a:pt x="0" y="0"/>
                </a:lnTo>
                <a:lnTo>
                  <a:pt x="0" y="131064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8" name="object 518"/>
          <p:cNvSpPr/>
          <p:nvPr/>
        </p:nvSpPr>
        <p:spPr>
          <a:xfrm>
            <a:off x="2357628" y="9308592"/>
            <a:ext cx="1040891" cy="131064"/>
          </a:xfrm>
          <a:custGeom>
            <a:avLst/>
            <a:gdLst/>
            <a:ahLst/>
            <a:cxnLst/>
            <a:rect l="l" t="t" r="r" b="b"/>
            <a:pathLst>
              <a:path w="1040891" h="131064">
                <a:moveTo>
                  <a:pt x="0" y="131063"/>
                </a:moveTo>
                <a:lnTo>
                  <a:pt x="1040891" y="131063"/>
                </a:lnTo>
                <a:lnTo>
                  <a:pt x="1040891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9" name="object 519"/>
          <p:cNvSpPr/>
          <p:nvPr/>
        </p:nvSpPr>
        <p:spPr>
          <a:xfrm>
            <a:off x="2357628" y="9572244"/>
            <a:ext cx="1040891" cy="131064"/>
          </a:xfrm>
          <a:custGeom>
            <a:avLst/>
            <a:gdLst/>
            <a:ahLst/>
            <a:cxnLst/>
            <a:rect l="l" t="t" r="r" b="b"/>
            <a:pathLst>
              <a:path w="1040891" h="131064">
                <a:moveTo>
                  <a:pt x="0" y="131063"/>
                </a:moveTo>
                <a:lnTo>
                  <a:pt x="1040891" y="131063"/>
                </a:lnTo>
                <a:lnTo>
                  <a:pt x="1040891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0" name="object 520"/>
          <p:cNvSpPr/>
          <p:nvPr/>
        </p:nvSpPr>
        <p:spPr>
          <a:xfrm>
            <a:off x="2357628" y="9439656"/>
            <a:ext cx="1040891" cy="132587"/>
          </a:xfrm>
          <a:custGeom>
            <a:avLst/>
            <a:gdLst/>
            <a:ahLst/>
            <a:cxnLst/>
            <a:rect l="l" t="t" r="r" b="b"/>
            <a:pathLst>
              <a:path w="1040891" h="132588">
                <a:moveTo>
                  <a:pt x="0" y="132588"/>
                </a:moveTo>
                <a:lnTo>
                  <a:pt x="1040891" y="132588"/>
                </a:lnTo>
                <a:lnTo>
                  <a:pt x="1040891" y="0"/>
                </a:lnTo>
                <a:lnTo>
                  <a:pt x="0" y="0"/>
                </a:lnTo>
                <a:lnTo>
                  <a:pt x="0" y="132588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1" name="object 521"/>
          <p:cNvSpPr/>
          <p:nvPr/>
        </p:nvSpPr>
        <p:spPr>
          <a:xfrm>
            <a:off x="3406140" y="9177528"/>
            <a:ext cx="1158239" cy="131064"/>
          </a:xfrm>
          <a:custGeom>
            <a:avLst/>
            <a:gdLst/>
            <a:ahLst/>
            <a:cxnLst/>
            <a:rect l="l" t="t" r="r" b="b"/>
            <a:pathLst>
              <a:path w="1158239" h="131064">
                <a:moveTo>
                  <a:pt x="0" y="131064"/>
                </a:moveTo>
                <a:lnTo>
                  <a:pt x="1158239" y="131064"/>
                </a:lnTo>
                <a:lnTo>
                  <a:pt x="1158239" y="0"/>
                </a:lnTo>
                <a:lnTo>
                  <a:pt x="0" y="0"/>
                </a:lnTo>
                <a:lnTo>
                  <a:pt x="0" y="131064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2" name="object 522"/>
          <p:cNvSpPr/>
          <p:nvPr/>
        </p:nvSpPr>
        <p:spPr>
          <a:xfrm>
            <a:off x="3406140" y="9308592"/>
            <a:ext cx="1158239" cy="131064"/>
          </a:xfrm>
          <a:custGeom>
            <a:avLst/>
            <a:gdLst/>
            <a:ahLst/>
            <a:cxnLst/>
            <a:rect l="l" t="t" r="r" b="b"/>
            <a:pathLst>
              <a:path w="1158239" h="131064">
                <a:moveTo>
                  <a:pt x="0" y="131063"/>
                </a:moveTo>
                <a:lnTo>
                  <a:pt x="1158239" y="131063"/>
                </a:lnTo>
                <a:lnTo>
                  <a:pt x="1158239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3" name="object 523"/>
          <p:cNvSpPr/>
          <p:nvPr/>
        </p:nvSpPr>
        <p:spPr>
          <a:xfrm>
            <a:off x="3406140" y="9439656"/>
            <a:ext cx="1158239" cy="132587"/>
          </a:xfrm>
          <a:custGeom>
            <a:avLst/>
            <a:gdLst/>
            <a:ahLst/>
            <a:cxnLst/>
            <a:rect l="l" t="t" r="r" b="b"/>
            <a:pathLst>
              <a:path w="1158239" h="132588">
                <a:moveTo>
                  <a:pt x="0" y="132588"/>
                </a:moveTo>
                <a:lnTo>
                  <a:pt x="1158239" y="132588"/>
                </a:lnTo>
                <a:lnTo>
                  <a:pt x="1158239" y="0"/>
                </a:lnTo>
                <a:lnTo>
                  <a:pt x="0" y="0"/>
                </a:lnTo>
                <a:lnTo>
                  <a:pt x="0" y="132588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4" name="object 524"/>
          <p:cNvSpPr/>
          <p:nvPr/>
        </p:nvSpPr>
        <p:spPr>
          <a:xfrm>
            <a:off x="3406140" y="9572244"/>
            <a:ext cx="1158239" cy="131064"/>
          </a:xfrm>
          <a:custGeom>
            <a:avLst/>
            <a:gdLst/>
            <a:ahLst/>
            <a:cxnLst/>
            <a:rect l="l" t="t" r="r" b="b"/>
            <a:pathLst>
              <a:path w="1158239" h="131064">
                <a:moveTo>
                  <a:pt x="0" y="131063"/>
                </a:moveTo>
                <a:lnTo>
                  <a:pt x="1158239" y="131063"/>
                </a:lnTo>
                <a:lnTo>
                  <a:pt x="1158239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5" name="object 525"/>
          <p:cNvSpPr/>
          <p:nvPr/>
        </p:nvSpPr>
        <p:spPr>
          <a:xfrm>
            <a:off x="4572000" y="9177528"/>
            <a:ext cx="1527048" cy="196596"/>
          </a:xfrm>
          <a:custGeom>
            <a:avLst/>
            <a:gdLst/>
            <a:ahLst/>
            <a:cxnLst/>
            <a:rect l="l" t="t" r="r" b="b"/>
            <a:pathLst>
              <a:path w="1527048" h="196596">
                <a:moveTo>
                  <a:pt x="0" y="196596"/>
                </a:moveTo>
                <a:lnTo>
                  <a:pt x="1527048" y="196596"/>
                </a:lnTo>
                <a:lnTo>
                  <a:pt x="1527048" y="0"/>
                </a:lnTo>
                <a:lnTo>
                  <a:pt x="0" y="0"/>
                </a:lnTo>
                <a:lnTo>
                  <a:pt x="0" y="196596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6" name="object 526"/>
          <p:cNvSpPr/>
          <p:nvPr/>
        </p:nvSpPr>
        <p:spPr>
          <a:xfrm>
            <a:off x="4572000" y="9505188"/>
            <a:ext cx="1527048" cy="198119"/>
          </a:xfrm>
          <a:custGeom>
            <a:avLst/>
            <a:gdLst/>
            <a:ahLst/>
            <a:cxnLst/>
            <a:rect l="l" t="t" r="r" b="b"/>
            <a:pathLst>
              <a:path w="1527048" h="198120">
                <a:moveTo>
                  <a:pt x="0" y="198119"/>
                </a:moveTo>
                <a:lnTo>
                  <a:pt x="1527048" y="198119"/>
                </a:lnTo>
                <a:lnTo>
                  <a:pt x="1527048" y="0"/>
                </a:lnTo>
                <a:lnTo>
                  <a:pt x="0" y="0"/>
                </a:lnTo>
                <a:lnTo>
                  <a:pt x="0" y="198119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7" name="object 527"/>
          <p:cNvSpPr/>
          <p:nvPr/>
        </p:nvSpPr>
        <p:spPr>
          <a:xfrm>
            <a:off x="4572000" y="9374124"/>
            <a:ext cx="1527048" cy="131064"/>
          </a:xfrm>
          <a:custGeom>
            <a:avLst/>
            <a:gdLst/>
            <a:ahLst/>
            <a:cxnLst/>
            <a:rect l="l" t="t" r="r" b="b"/>
            <a:pathLst>
              <a:path w="1527048" h="131064">
                <a:moveTo>
                  <a:pt x="0" y="131064"/>
                </a:moveTo>
                <a:lnTo>
                  <a:pt x="1527048" y="131064"/>
                </a:lnTo>
                <a:lnTo>
                  <a:pt x="1527048" y="0"/>
                </a:lnTo>
                <a:lnTo>
                  <a:pt x="0" y="0"/>
                </a:lnTo>
                <a:lnTo>
                  <a:pt x="0" y="131064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8" name="object 528"/>
          <p:cNvSpPr/>
          <p:nvPr/>
        </p:nvSpPr>
        <p:spPr>
          <a:xfrm>
            <a:off x="6105144" y="9177528"/>
            <a:ext cx="1159764" cy="131064"/>
          </a:xfrm>
          <a:custGeom>
            <a:avLst/>
            <a:gdLst/>
            <a:ahLst/>
            <a:cxnLst/>
            <a:rect l="l" t="t" r="r" b="b"/>
            <a:pathLst>
              <a:path w="1159764" h="131064">
                <a:moveTo>
                  <a:pt x="0" y="131064"/>
                </a:moveTo>
                <a:lnTo>
                  <a:pt x="1159764" y="131064"/>
                </a:lnTo>
                <a:lnTo>
                  <a:pt x="1159764" y="0"/>
                </a:lnTo>
                <a:lnTo>
                  <a:pt x="0" y="0"/>
                </a:lnTo>
                <a:lnTo>
                  <a:pt x="0" y="131064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9" name="object 529"/>
          <p:cNvSpPr/>
          <p:nvPr/>
        </p:nvSpPr>
        <p:spPr>
          <a:xfrm>
            <a:off x="6105144" y="9308592"/>
            <a:ext cx="1159764" cy="131064"/>
          </a:xfrm>
          <a:custGeom>
            <a:avLst/>
            <a:gdLst/>
            <a:ahLst/>
            <a:cxnLst/>
            <a:rect l="l" t="t" r="r" b="b"/>
            <a:pathLst>
              <a:path w="1159764" h="131064">
                <a:moveTo>
                  <a:pt x="0" y="131063"/>
                </a:moveTo>
                <a:lnTo>
                  <a:pt x="1159764" y="131063"/>
                </a:lnTo>
                <a:lnTo>
                  <a:pt x="1159764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0" name="object 530"/>
          <p:cNvSpPr/>
          <p:nvPr/>
        </p:nvSpPr>
        <p:spPr>
          <a:xfrm>
            <a:off x="6105144" y="9439656"/>
            <a:ext cx="1159764" cy="132587"/>
          </a:xfrm>
          <a:custGeom>
            <a:avLst/>
            <a:gdLst/>
            <a:ahLst/>
            <a:cxnLst/>
            <a:rect l="l" t="t" r="r" b="b"/>
            <a:pathLst>
              <a:path w="1159764" h="132588">
                <a:moveTo>
                  <a:pt x="0" y="132588"/>
                </a:moveTo>
                <a:lnTo>
                  <a:pt x="1159764" y="132588"/>
                </a:lnTo>
                <a:lnTo>
                  <a:pt x="1159764" y="0"/>
                </a:lnTo>
                <a:lnTo>
                  <a:pt x="0" y="0"/>
                </a:lnTo>
                <a:lnTo>
                  <a:pt x="0" y="132588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1" name="object 531"/>
          <p:cNvSpPr/>
          <p:nvPr/>
        </p:nvSpPr>
        <p:spPr>
          <a:xfrm>
            <a:off x="6105144" y="9572244"/>
            <a:ext cx="1159764" cy="131064"/>
          </a:xfrm>
          <a:custGeom>
            <a:avLst/>
            <a:gdLst/>
            <a:ahLst/>
            <a:cxnLst/>
            <a:rect l="l" t="t" r="r" b="b"/>
            <a:pathLst>
              <a:path w="1159764" h="131064">
                <a:moveTo>
                  <a:pt x="0" y="131063"/>
                </a:moveTo>
                <a:lnTo>
                  <a:pt x="1159764" y="131063"/>
                </a:lnTo>
                <a:lnTo>
                  <a:pt x="1159764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2" name="object 532"/>
          <p:cNvSpPr/>
          <p:nvPr/>
        </p:nvSpPr>
        <p:spPr>
          <a:xfrm>
            <a:off x="507492" y="9174480"/>
            <a:ext cx="1844039" cy="0"/>
          </a:xfrm>
          <a:custGeom>
            <a:avLst/>
            <a:gdLst/>
            <a:ahLst/>
            <a:cxnLst/>
            <a:rect l="l" t="t" r="r" b="b"/>
            <a:pathLst>
              <a:path w="1844039">
                <a:moveTo>
                  <a:pt x="0" y="0"/>
                </a:moveTo>
                <a:lnTo>
                  <a:pt x="1844039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3" name="object 533"/>
          <p:cNvSpPr/>
          <p:nvPr/>
        </p:nvSpPr>
        <p:spPr>
          <a:xfrm>
            <a:off x="2357628" y="9174480"/>
            <a:ext cx="1040891" cy="0"/>
          </a:xfrm>
          <a:custGeom>
            <a:avLst/>
            <a:gdLst/>
            <a:ahLst/>
            <a:cxnLst/>
            <a:rect l="l" t="t" r="r" b="b"/>
            <a:pathLst>
              <a:path w="1040891">
                <a:moveTo>
                  <a:pt x="0" y="0"/>
                </a:moveTo>
                <a:lnTo>
                  <a:pt x="1040891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4" name="object 534"/>
          <p:cNvSpPr/>
          <p:nvPr/>
        </p:nvSpPr>
        <p:spPr>
          <a:xfrm>
            <a:off x="3404616" y="9174480"/>
            <a:ext cx="1159764" cy="0"/>
          </a:xfrm>
          <a:custGeom>
            <a:avLst/>
            <a:gdLst/>
            <a:ahLst/>
            <a:cxnLst/>
            <a:rect l="l" t="t" r="r" b="b"/>
            <a:pathLst>
              <a:path w="1159764">
                <a:moveTo>
                  <a:pt x="0" y="0"/>
                </a:moveTo>
                <a:lnTo>
                  <a:pt x="1159764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5" name="object 535"/>
          <p:cNvSpPr/>
          <p:nvPr/>
        </p:nvSpPr>
        <p:spPr>
          <a:xfrm>
            <a:off x="4570476" y="9174480"/>
            <a:ext cx="1528572" cy="0"/>
          </a:xfrm>
          <a:custGeom>
            <a:avLst/>
            <a:gdLst/>
            <a:ahLst/>
            <a:cxnLst/>
            <a:rect l="l" t="t" r="r" b="b"/>
            <a:pathLst>
              <a:path w="1528572">
                <a:moveTo>
                  <a:pt x="0" y="0"/>
                </a:moveTo>
                <a:lnTo>
                  <a:pt x="1528572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6" name="object 536"/>
          <p:cNvSpPr/>
          <p:nvPr/>
        </p:nvSpPr>
        <p:spPr>
          <a:xfrm>
            <a:off x="6105144" y="9174480"/>
            <a:ext cx="1159764" cy="0"/>
          </a:xfrm>
          <a:custGeom>
            <a:avLst/>
            <a:gdLst/>
            <a:ahLst/>
            <a:cxnLst/>
            <a:rect l="l" t="t" r="r" b="b"/>
            <a:pathLst>
              <a:path w="1159764">
                <a:moveTo>
                  <a:pt x="0" y="0"/>
                </a:moveTo>
                <a:lnTo>
                  <a:pt x="1159764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7" name="object 537"/>
          <p:cNvSpPr/>
          <p:nvPr/>
        </p:nvSpPr>
        <p:spPr>
          <a:xfrm>
            <a:off x="504444" y="1905000"/>
            <a:ext cx="0" cy="7804404"/>
          </a:xfrm>
          <a:custGeom>
            <a:avLst/>
            <a:gdLst/>
            <a:ahLst/>
            <a:cxnLst/>
            <a:rect l="l" t="t" r="r" b="b"/>
            <a:pathLst>
              <a:path h="7804404">
                <a:moveTo>
                  <a:pt x="0" y="0"/>
                </a:moveTo>
                <a:lnTo>
                  <a:pt x="0" y="7804404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8" name="object 538"/>
          <p:cNvSpPr/>
          <p:nvPr/>
        </p:nvSpPr>
        <p:spPr>
          <a:xfrm>
            <a:off x="507492" y="9706356"/>
            <a:ext cx="1844039" cy="0"/>
          </a:xfrm>
          <a:custGeom>
            <a:avLst/>
            <a:gdLst/>
            <a:ahLst/>
            <a:cxnLst/>
            <a:rect l="l" t="t" r="r" b="b"/>
            <a:pathLst>
              <a:path w="1844039">
                <a:moveTo>
                  <a:pt x="0" y="0"/>
                </a:moveTo>
                <a:lnTo>
                  <a:pt x="1844039" y="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9" name="object 539"/>
          <p:cNvSpPr/>
          <p:nvPr/>
        </p:nvSpPr>
        <p:spPr>
          <a:xfrm>
            <a:off x="2354580" y="9171432"/>
            <a:ext cx="0" cy="537972"/>
          </a:xfrm>
          <a:custGeom>
            <a:avLst/>
            <a:gdLst/>
            <a:ahLst/>
            <a:cxnLst/>
            <a:rect l="l" t="t" r="r" b="b"/>
            <a:pathLst>
              <a:path h="537972">
                <a:moveTo>
                  <a:pt x="0" y="0"/>
                </a:moveTo>
                <a:lnTo>
                  <a:pt x="0" y="537972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0" name="object 540"/>
          <p:cNvSpPr/>
          <p:nvPr/>
        </p:nvSpPr>
        <p:spPr>
          <a:xfrm>
            <a:off x="2357628" y="9706356"/>
            <a:ext cx="1040891" cy="0"/>
          </a:xfrm>
          <a:custGeom>
            <a:avLst/>
            <a:gdLst/>
            <a:ahLst/>
            <a:cxnLst/>
            <a:rect l="l" t="t" r="r" b="b"/>
            <a:pathLst>
              <a:path w="1040891">
                <a:moveTo>
                  <a:pt x="0" y="0"/>
                </a:moveTo>
                <a:lnTo>
                  <a:pt x="1040891" y="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1" name="object 541"/>
          <p:cNvSpPr/>
          <p:nvPr/>
        </p:nvSpPr>
        <p:spPr>
          <a:xfrm>
            <a:off x="3401567" y="9171432"/>
            <a:ext cx="0" cy="537972"/>
          </a:xfrm>
          <a:custGeom>
            <a:avLst/>
            <a:gdLst/>
            <a:ahLst/>
            <a:cxnLst/>
            <a:rect l="l" t="t" r="r" b="b"/>
            <a:pathLst>
              <a:path h="537972">
                <a:moveTo>
                  <a:pt x="0" y="0"/>
                </a:moveTo>
                <a:lnTo>
                  <a:pt x="0" y="537972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2" name="object 542"/>
          <p:cNvSpPr/>
          <p:nvPr/>
        </p:nvSpPr>
        <p:spPr>
          <a:xfrm>
            <a:off x="3404616" y="9706356"/>
            <a:ext cx="1159764" cy="0"/>
          </a:xfrm>
          <a:custGeom>
            <a:avLst/>
            <a:gdLst/>
            <a:ahLst/>
            <a:cxnLst/>
            <a:rect l="l" t="t" r="r" b="b"/>
            <a:pathLst>
              <a:path w="1159764">
                <a:moveTo>
                  <a:pt x="0" y="0"/>
                </a:moveTo>
                <a:lnTo>
                  <a:pt x="1159764" y="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3" name="object 543"/>
          <p:cNvSpPr/>
          <p:nvPr/>
        </p:nvSpPr>
        <p:spPr>
          <a:xfrm>
            <a:off x="4567428" y="9171432"/>
            <a:ext cx="0" cy="537972"/>
          </a:xfrm>
          <a:custGeom>
            <a:avLst/>
            <a:gdLst/>
            <a:ahLst/>
            <a:cxnLst/>
            <a:rect l="l" t="t" r="r" b="b"/>
            <a:pathLst>
              <a:path h="537972">
                <a:moveTo>
                  <a:pt x="0" y="0"/>
                </a:moveTo>
                <a:lnTo>
                  <a:pt x="0" y="537972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4" name="object 544"/>
          <p:cNvSpPr/>
          <p:nvPr/>
        </p:nvSpPr>
        <p:spPr>
          <a:xfrm>
            <a:off x="4570476" y="9706356"/>
            <a:ext cx="1528572" cy="0"/>
          </a:xfrm>
          <a:custGeom>
            <a:avLst/>
            <a:gdLst/>
            <a:ahLst/>
            <a:cxnLst/>
            <a:rect l="l" t="t" r="r" b="b"/>
            <a:pathLst>
              <a:path w="1528572">
                <a:moveTo>
                  <a:pt x="0" y="0"/>
                </a:moveTo>
                <a:lnTo>
                  <a:pt x="1528572" y="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5" name="object 545"/>
          <p:cNvSpPr/>
          <p:nvPr/>
        </p:nvSpPr>
        <p:spPr>
          <a:xfrm>
            <a:off x="6102096" y="9171432"/>
            <a:ext cx="0" cy="537971"/>
          </a:xfrm>
          <a:custGeom>
            <a:avLst/>
            <a:gdLst/>
            <a:ahLst/>
            <a:cxnLst/>
            <a:rect l="l" t="t" r="r" b="b"/>
            <a:pathLst>
              <a:path h="537972">
                <a:moveTo>
                  <a:pt x="0" y="0"/>
                </a:moveTo>
                <a:lnTo>
                  <a:pt x="0" y="537972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6" name="object 546"/>
          <p:cNvSpPr/>
          <p:nvPr/>
        </p:nvSpPr>
        <p:spPr>
          <a:xfrm>
            <a:off x="6105144" y="9706356"/>
            <a:ext cx="1159764" cy="0"/>
          </a:xfrm>
          <a:custGeom>
            <a:avLst/>
            <a:gdLst/>
            <a:ahLst/>
            <a:cxnLst/>
            <a:rect l="l" t="t" r="r" b="b"/>
            <a:pathLst>
              <a:path w="1159764">
                <a:moveTo>
                  <a:pt x="0" y="0"/>
                </a:moveTo>
                <a:lnTo>
                  <a:pt x="1159764" y="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7" name="object 547"/>
          <p:cNvSpPr/>
          <p:nvPr/>
        </p:nvSpPr>
        <p:spPr>
          <a:xfrm>
            <a:off x="7267956" y="1905000"/>
            <a:ext cx="0" cy="7804404"/>
          </a:xfrm>
          <a:custGeom>
            <a:avLst/>
            <a:gdLst/>
            <a:ahLst/>
            <a:cxnLst/>
            <a:rect l="l" t="t" r="r" b="b"/>
            <a:pathLst>
              <a:path h="7804404">
                <a:moveTo>
                  <a:pt x="0" y="0"/>
                </a:moveTo>
                <a:lnTo>
                  <a:pt x="0" y="7804404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4" name="object 114"/>
          <p:cNvSpPr txBox="1"/>
          <p:nvPr/>
        </p:nvSpPr>
        <p:spPr>
          <a:xfrm>
            <a:off x="470407" y="502025"/>
            <a:ext cx="114586" cy="151891"/>
          </a:xfrm>
          <a:prstGeom prst="rect">
            <a:avLst/>
          </a:prstGeom>
        </p:spPr>
        <p:txBody>
          <a:bodyPr wrap="square" lIns="0" tIns="7111" rIns="0" bIns="0" rtlCol="0">
            <a:noAutofit/>
          </a:bodyPr>
          <a:lstStyle/>
          <a:p>
            <a:pPr marL="12700">
              <a:lnSpc>
                <a:spcPts val="1120"/>
              </a:lnSpc>
            </a:pPr>
            <a:endParaRPr sz="1000" dirty="0">
              <a:latin typeface="Arial"/>
              <a:cs typeface="Arial"/>
            </a:endParaRPr>
          </a:p>
        </p:txBody>
      </p:sp>
      <p:sp>
        <p:nvSpPr>
          <p:cNvPr id="113" name="object 113"/>
          <p:cNvSpPr txBox="1"/>
          <p:nvPr/>
        </p:nvSpPr>
        <p:spPr>
          <a:xfrm>
            <a:off x="1250695" y="626240"/>
            <a:ext cx="1756134" cy="203707"/>
          </a:xfrm>
          <a:prstGeom prst="rect">
            <a:avLst/>
          </a:prstGeom>
        </p:spPr>
        <p:txBody>
          <a:bodyPr wrap="square" lIns="0" tIns="9556" rIns="0" bIns="0" rtlCol="0">
            <a:noAutofit/>
          </a:bodyPr>
          <a:lstStyle/>
          <a:p>
            <a:pPr marL="12700">
              <a:lnSpc>
                <a:spcPts val="1505"/>
              </a:lnSpc>
            </a:pPr>
            <a:r>
              <a:rPr sz="1400" spc="0" dirty="0">
                <a:solidFill>
                  <a:srgbClr val="FFFFFF"/>
                </a:solidFill>
                <a:latin typeface="Calibri"/>
                <a:cs typeface="Calibri"/>
              </a:rPr>
              <a:t>Open</a:t>
            </a:r>
            <a:r>
              <a:rPr sz="1400" spc="-3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0" dirty="0">
                <a:solidFill>
                  <a:srgbClr val="FFFFFF"/>
                </a:solidFill>
                <a:latin typeface="Calibri"/>
                <a:cs typeface="Calibri"/>
              </a:rPr>
              <a:t>Enrollment</a:t>
            </a:r>
            <a:r>
              <a:rPr sz="1400" spc="-3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0" dirty="0">
                <a:solidFill>
                  <a:srgbClr val="FFFFFF"/>
                </a:solidFill>
                <a:latin typeface="Calibri"/>
                <a:cs typeface="Calibri"/>
              </a:rPr>
              <a:t>Guide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12" name="object 112"/>
          <p:cNvSpPr txBox="1"/>
          <p:nvPr/>
        </p:nvSpPr>
        <p:spPr>
          <a:xfrm>
            <a:off x="731011" y="645671"/>
            <a:ext cx="125354" cy="177799"/>
          </a:xfrm>
          <a:prstGeom prst="rect">
            <a:avLst/>
          </a:prstGeom>
        </p:spPr>
        <p:txBody>
          <a:bodyPr wrap="square" lIns="0" tIns="8255" rIns="0" bIns="0" rtlCol="0">
            <a:noAutofit/>
          </a:bodyPr>
          <a:lstStyle/>
          <a:p>
            <a:pPr marL="12700">
              <a:lnSpc>
                <a:spcPts val="1300"/>
              </a:lnSpc>
            </a:pP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6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1" name="object 111"/>
          <p:cNvSpPr txBox="1"/>
          <p:nvPr/>
        </p:nvSpPr>
        <p:spPr>
          <a:xfrm>
            <a:off x="444499" y="1163339"/>
            <a:ext cx="6754055" cy="648816"/>
          </a:xfrm>
          <a:prstGeom prst="rect">
            <a:avLst/>
          </a:prstGeom>
        </p:spPr>
        <p:txBody>
          <a:bodyPr wrap="square" lIns="0" tIns="13652" rIns="0" bIns="0" rtlCol="0">
            <a:noAutofit/>
          </a:bodyPr>
          <a:lstStyle/>
          <a:p>
            <a:pPr marL="12700" marR="9205">
              <a:lnSpc>
                <a:spcPts val="2150"/>
              </a:lnSpc>
            </a:pPr>
            <a:r>
              <a:rPr sz="2000" spc="0" dirty="0">
                <a:solidFill>
                  <a:srgbClr val="264052"/>
                </a:solidFill>
                <a:latin typeface="Arial"/>
                <a:cs typeface="Arial"/>
              </a:rPr>
              <a:t>Medical</a:t>
            </a:r>
            <a:r>
              <a:rPr sz="2000" spc="54" dirty="0">
                <a:solidFill>
                  <a:srgbClr val="264052"/>
                </a:solidFill>
                <a:latin typeface="Times New Roman"/>
                <a:cs typeface="Times New Roman"/>
              </a:rPr>
              <a:t> </a:t>
            </a:r>
            <a:r>
              <a:rPr sz="2000" spc="0" dirty="0">
                <a:solidFill>
                  <a:srgbClr val="264052"/>
                </a:solidFill>
                <a:latin typeface="Arial"/>
                <a:cs typeface="Arial"/>
              </a:rPr>
              <a:t>Benefits</a:t>
            </a:r>
            <a:r>
              <a:rPr sz="2000" spc="54" dirty="0">
                <a:solidFill>
                  <a:srgbClr val="264052"/>
                </a:solidFill>
                <a:latin typeface="Times New Roman"/>
                <a:cs typeface="Times New Roman"/>
              </a:rPr>
              <a:t> </a:t>
            </a:r>
            <a:r>
              <a:rPr sz="2000" spc="0" dirty="0">
                <a:solidFill>
                  <a:srgbClr val="264052"/>
                </a:solidFill>
                <a:latin typeface="Arial"/>
                <a:cs typeface="Arial"/>
              </a:rPr>
              <a:t>Overview</a:t>
            </a:r>
            <a:endParaRPr sz="2000">
              <a:latin typeface="Arial"/>
              <a:cs typeface="Arial"/>
            </a:endParaRPr>
          </a:p>
          <a:p>
            <a:pPr marL="12712" indent="-12">
              <a:lnSpc>
                <a:spcPct val="96016"/>
              </a:lnSpc>
              <a:spcBef>
                <a:spcPts val="474"/>
              </a:spcBef>
            </a:pPr>
            <a:r>
              <a:rPr sz="1000" spc="1" dirty="0">
                <a:latin typeface="Arial"/>
                <a:cs typeface="Arial"/>
              </a:rPr>
              <a:t>Kenyon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College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will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continue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to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offer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medical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coverage.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The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chart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below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is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a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brief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outline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of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the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plan.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Please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refer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to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the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summary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plan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description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for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complete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plan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details.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0" name="object 110"/>
          <p:cNvSpPr txBox="1"/>
          <p:nvPr/>
        </p:nvSpPr>
        <p:spPr>
          <a:xfrm>
            <a:off x="6430769" y="5202774"/>
            <a:ext cx="526505" cy="139699"/>
          </a:xfrm>
          <a:prstGeom prst="rect">
            <a:avLst/>
          </a:prstGeom>
        </p:spPr>
        <p:txBody>
          <a:bodyPr wrap="square" lIns="0" tIns="6477" rIns="0" bIns="0" rtlCol="0">
            <a:noAutofit/>
          </a:bodyPr>
          <a:lstStyle/>
          <a:p>
            <a:pPr marL="12700">
              <a:lnSpc>
                <a:spcPts val="1019"/>
              </a:lnSpc>
            </a:pP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then</a:t>
            </a:r>
            <a:r>
              <a:rPr sz="900" spc="14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50%</a:t>
            </a:r>
            <a:endParaRPr sz="900">
              <a:latin typeface="Arial"/>
              <a:cs typeface="Arial"/>
            </a:endParaRPr>
          </a:p>
        </p:txBody>
      </p:sp>
      <p:sp>
        <p:nvSpPr>
          <p:cNvPr id="109" name="object 109"/>
          <p:cNvSpPr txBox="1"/>
          <p:nvPr/>
        </p:nvSpPr>
        <p:spPr>
          <a:xfrm>
            <a:off x="6430769" y="5472522"/>
            <a:ext cx="526505" cy="139699"/>
          </a:xfrm>
          <a:prstGeom prst="rect">
            <a:avLst/>
          </a:prstGeom>
        </p:spPr>
        <p:txBody>
          <a:bodyPr wrap="square" lIns="0" tIns="6477" rIns="0" bIns="0" rtlCol="0">
            <a:noAutofit/>
          </a:bodyPr>
          <a:lstStyle/>
          <a:p>
            <a:pPr marL="12700">
              <a:lnSpc>
                <a:spcPts val="1019"/>
              </a:lnSpc>
            </a:pP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then</a:t>
            </a:r>
            <a:r>
              <a:rPr sz="900" spc="14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50%</a:t>
            </a:r>
            <a:endParaRPr sz="900">
              <a:latin typeface="Arial"/>
              <a:cs typeface="Arial"/>
            </a:endParaRPr>
          </a:p>
        </p:txBody>
      </p:sp>
      <p:sp>
        <p:nvSpPr>
          <p:cNvPr id="108" name="object 108"/>
          <p:cNvSpPr txBox="1"/>
          <p:nvPr/>
        </p:nvSpPr>
        <p:spPr>
          <a:xfrm>
            <a:off x="6173213" y="7142826"/>
            <a:ext cx="1041729" cy="139699"/>
          </a:xfrm>
          <a:prstGeom prst="rect">
            <a:avLst/>
          </a:prstGeom>
        </p:spPr>
        <p:txBody>
          <a:bodyPr wrap="square" lIns="0" tIns="6477" rIns="0" bIns="0" rtlCol="0">
            <a:noAutofit/>
          </a:bodyPr>
          <a:lstStyle/>
          <a:p>
            <a:pPr marL="12700">
              <a:lnSpc>
                <a:spcPts val="1019"/>
              </a:lnSpc>
            </a:pP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deductible</a:t>
            </a:r>
            <a:r>
              <a:rPr sz="900" spc="-8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Non-true</a:t>
            </a:r>
            <a:endParaRPr sz="900">
              <a:latin typeface="Arial"/>
              <a:cs typeface="Arial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6173213" y="8422985"/>
            <a:ext cx="1041729" cy="139699"/>
          </a:xfrm>
          <a:prstGeom prst="rect">
            <a:avLst/>
          </a:prstGeom>
        </p:spPr>
        <p:txBody>
          <a:bodyPr wrap="square" lIns="0" tIns="6477" rIns="0" bIns="0" rtlCol="0">
            <a:noAutofit/>
          </a:bodyPr>
          <a:lstStyle/>
          <a:p>
            <a:pPr marL="12700">
              <a:lnSpc>
                <a:spcPts val="1019"/>
              </a:lnSpc>
            </a:pP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deductible</a:t>
            </a:r>
            <a:r>
              <a:rPr sz="900" spc="-8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Non-true</a:t>
            </a:r>
            <a:endParaRPr sz="900">
              <a:latin typeface="Arial"/>
              <a:cs typeface="Arial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6173213" y="9441017"/>
            <a:ext cx="1041729" cy="139699"/>
          </a:xfrm>
          <a:prstGeom prst="rect">
            <a:avLst/>
          </a:prstGeom>
        </p:spPr>
        <p:txBody>
          <a:bodyPr wrap="square" lIns="0" tIns="6477" rIns="0" bIns="0" rtlCol="0">
            <a:noAutofit/>
          </a:bodyPr>
          <a:lstStyle/>
          <a:p>
            <a:pPr marL="12700">
              <a:lnSpc>
                <a:spcPts val="1019"/>
              </a:lnSpc>
            </a:pP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deductible</a:t>
            </a:r>
            <a:r>
              <a:rPr sz="900" spc="-8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Non-true</a:t>
            </a:r>
            <a:endParaRPr sz="900">
              <a:latin typeface="Arial"/>
              <a:cs typeface="Arial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504444" y="1908048"/>
            <a:ext cx="1850136" cy="792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</a:pPr>
            <a:endParaRPr sz="1000"/>
          </a:p>
          <a:p>
            <a:pPr marL="3047">
              <a:lnSpc>
                <a:spcPct val="95825"/>
              </a:lnSpc>
              <a:spcBef>
                <a:spcPts val="3442"/>
              </a:spcBef>
            </a:pPr>
            <a:r>
              <a:rPr sz="1200" b="1" spc="1" dirty="0">
                <a:latin typeface="Arial"/>
                <a:cs typeface="Arial"/>
              </a:rPr>
              <a:t>Benefit</a:t>
            </a:r>
            <a:r>
              <a:rPr sz="1200" b="1" spc="-2" dirty="0">
                <a:latin typeface="Times New Roman"/>
                <a:cs typeface="Times New Roman"/>
              </a:rPr>
              <a:t> </a:t>
            </a:r>
            <a:r>
              <a:rPr sz="1200" b="1" spc="1" dirty="0">
                <a:latin typeface="Arial"/>
                <a:cs typeface="Arial"/>
              </a:rPr>
              <a:t>Coverage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2354580" y="1908048"/>
            <a:ext cx="2213292" cy="560831"/>
          </a:xfrm>
          <a:prstGeom prst="rect">
            <a:avLst/>
          </a:prstGeom>
        </p:spPr>
        <p:txBody>
          <a:bodyPr wrap="square" lIns="0" tIns="3175" rIns="0" bIns="0" rtlCol="0">
            <a:noAutofit/>
          </a:bodyPr>
          <a:lstStyle/>
          <a:p>
            <a:pPr marL="532018" marR="466797" indent="-2303" algn="ctr">
              <a:lnSpc>
                <a:spcPts val="1309"/>
              </a:lnSpc>
            </a:pPr>
            <a:r>
              <a:rPr sz="1100" b="1" spc="0" dirty="0">
                <a:solidFill>
                  <a:srgbClr val="FFFFFF"/>
                </a:solidFill>
                <a:latin typeface="Arial"/>
                <a:cs typeface="Arial"/>
              </a:rPr>
              <a:t>UMR</a:t>
            </a:r>
            <a:r>
              <a:rPr sz="1100" b="1" spc="26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b="1" spc="0" dirty="0">
                <a:solidFill>
                  <a:srgbClr val="FFFFFF"/>
                </a:solidFill>
                <a:latin typeface="Arial"/>
                <a:cs typeface="Arial"/>
              </a:rPr>
              <a:t>(TPA)</a:t>
            </a:r>
            <a:r>
              <a:rPr sz="1100" b="1" spc="26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b="1" spc="0" dirty="0">
                <a:solidFill>
                  <a:srgbClr val="FFFFFF"/>
                </a:solidFill>
                <a:latin typeface="Arial"/>
                <a:cs typeface="Arial"/>
              </a:rPr>
              <a:t>PPO</a:t>
            </a:r>
            <a:r>
              <a:rPr sz="1100" b="1" spc="26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endParaRPr sz="1100">
              <a:latin typeface="Arial"/>
              <a:cs typeface="Arial"/>
            </a:endParaRPr>
          </a:p>
          <a:p>
            <a:pPr marL="532018" marR="466797" algn="ctr">
              <a:lnSpc>
                <a:spcPts val="1309"/>
              </a:lnSpc>
              <a:spcBef>
                <a:spcPts val="193"/>
              </a:spcBef>
            </a:pPr>
            <a:r>
              <a:rPr sz="1100" b="1" spc="0" dirty="0">
                <a:solidFill>
                  <a:srgbClr val="FFFFFF"/>
                </a:solidFill>
                <a:latin typeface="Arial"/>
                <a:cs typeface="Arial"/>
              </a:rPr>
              <a:t>Premier</a:t>
            </a:r>
            <a:r>
              <a:rPr sz="1100" b="1" spc="29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b="1" spc="0" dirty="0">
                <a:solidFill>
                  <a:srgbClr val="FFFFFF"/>
                </a:solidFill>
                <a:latin typeface="Arial"/>
                <a:cs typeface="Arial"/>
              </a:rPr>
              <a:t>Plan</a:t>
            </a:r>
            <a:endParaRPr sz="1100">
              <a:latin typeface="Arial"/>
              <a:cs typeface="Arial"/>
            </a:endParaRPr>
          </a:p>
          <a:p>
            <a:pPr marL="601623" marR="537961" algn="ctr">
              <a:lnSpc>
                <a:spcPct val="95825"/>
              </a:lnSpc>
              <a:spcBef>
                <a:spcPts val="208"/>
              </a:spcBef>
            </a:pPr>
            <a:r>
              <a:rPr sz="1100" b="1" spc="0" dirty="0">
                <a:solidFill>
                  <a:srgbClr val="FFFFFF"/>
                </a:solidFill>
                <a:latin typeface="Arial"/>
                <a:cs typeface="Arial"/>
              </a:rPr>
              <a:t>7670-00-411216</a:t>
            </a:r>
            <a:endParaRPr sz="1100">
              <a:latin typeface="Arial"/>
              <a:cs typeface="Arial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4567872" y="1908048"/>
            <a:ext cx="2700083" cy="560831"/>
          </a:xfrm>
          <a:prstGeom prst="rect">
            <a:avLst/>
          </a:prstGeom>
        </p:spPr>
        <p:txBody>
          <a:bodyPr wrap="square" lIns="0" tIns="3175" rIns="0" bIns="0" rtlCol="0">
            <a:noAutofit/>
          </a:bodyPr>
          <a:lstStyle/>
          <a:p>
            <a:pPr marL="850089" marR="783321" indent="-803" algn="ctr">
              <a:lnSpc>
                <a:spcPts val="1309"/>
              </a:lnSpc>
            </a:pPr>
            <a:r>
              <a:rPr sz="1100" b="1" spc="0" dirty="0">
                <a:solidFill>
                  <a:srgbClr val="FFFFFF"/>
                </a:solidFill>
                <a:latin typeface="Arial"/>
                <a:cs typeface="Arial"/>
              </a:rPr>
              <a:t>UMR</a:t>
            </a:r>
            <a:r>
              <a:rPr sz="1100" b="1" spc="26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b="1" spc="0" dirty="0">
                <a:solidFill>
                  <a:srgbClr val="FFFFFF"/>
                </a:solidFill>
                <a:latin typeface="Arial"/>
                <a:cs typeface="Arial"/>
              </a:rPr>
              <a:t>(TPA)</a:t>
            </a:r>
            <a:r>
              <a:rPr sz="1100" b="1" spc="26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b="1" spc="0" dirty="0">
                <a:solidFill>
                  <a:srgbClr val="FFFFFF"/>
                </a:solidFill>
                <a:latin typeface="Arial"/>
                <a:cs typeface="Arial"/>
              </a:rPr>
              <a:t>PPO</a:t>
            </a:r>
            <a:r>
              <a:rPr sz="1100" b="1" spc="26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endParaRPr sz="1100">
              <a:latin typeface="Arial"/>
              <a:cs typeface="Arial"/>
            </a:endParaRPr>
          </a:p>
          <a:p>
            <a:pPr marL="850089" marR="783321" algn="ctr">
              <a:lnSpc>
                <a:spcPts val="1309"/>
              </a:lnSpc>
              <a:spcBef>
                <a:spcPts val="193"/>
              </a:spcBef>
            </a:pPr>
            <a:r>
              <a:rPr sz="1100" b="1" dirty="0">
                <a:solidFill>
                  <a:srgbClr val="FFFFFF"/>
                </a:solidFill>
                <a:latin typeface="Arial"/>
                <a:cs typeface="Arial"/>
              </a:rPr>
              <a:t>Basic</a:t>
            </a:r>
            <a:r>
              <a:rPr sz="1100" b="1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b="1" spc="0" dirty="0">
                <a:solidFill>
                  <a:srgbClr val="FFFFFF"/>
                </a:solidFill>
                <a:latin typeface="Arial"/>
                <a:cs typeface="Arial"/>
              </a:rPr>
              <a:t>Plan</a:t>
            </a:r>
            <a:endParaRPr sz="1100">
              <a:latin typeface="Arial"/>
              <a:cs typeface="Arial"/>
            </a:endParaRPr>
          </a:p>
          <a:p>
            <a:pPr marL="846541" marR="779834" algn="ctr">
              <a:lnSpc>
                <a:spcPct val="95825"/>
              </a:lnSpc>
              <a:spcBef>
                <a:spcPts val="208"/>
              </a:spcBef>
            </a:pPr>
            <a:r>
              <a:rPr sz="1100" b="1" spc="0" dirty="0">
                <a:solidFill>
                  <a:srgbClr val="FFFFFF"/>
                </a:solidFill>
                <a:latin typeface="Arial"/>
                <a:cs typeface="Arial"/>
              </a:rPr>
              <a:t>7670-00-411216</a:t>
            </a:r>
            <a:endParaRPr sz="1100">
              <a:latin typeface="Arial"/>
              <a:cs typeface="Arial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2354580" y="2468879"/>
            <a:ext cx="1046987" cy="231648"/>
          </a:xfrm>
          <a:prstGeom prst="rect">
            <a:avLst/>
          </a:prstGeom>
        </p:spPr>
        <p:txBody>
          <a:bodyPr wrap="square" lIns="0" tIns="34925" rIns="0" bIns="0" rtlCol="0">
            <a:noAutofit/>
          </a:bodyPr>
          <a:lstStyle/>
          <a:p>
            <a:pPr marL="89915">
              <a:lnSpc>
                <a:spcPct val="95825"/>
              </a:lnSpc>
            </a:pPr>
            <a:r>
              <a:rPr sz="1000" spc="-80" dirty="0">
                <a:solidFill>
                  <a:srgbClr val="353334"/>
                </a:solidFill>
                <a:latin typeface="Arial"/>
                <a:cs typeface="Arial"/>
              </a:rPr>
              <a:t>In-NetworkBenefits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3401567" y="2468879"/>
            <a:ext cx="1166304" cy="231648"/>
          </a:xfrm>
          <a:prstGeom prst="rect">
            <a:avLst/>
          </a:prstGeom>
        </p:spPr>
        <p:txBody>
          <a:bodyPr wrap="square" lIns="0" tIns="34925" rIns="0" bIns="0" rtlCol="0">
            <a:noAutofit/>
          </a:bodyPr>
          <a:lstStyle/>
          <a:p>
            <a:pPr marL="51814">
              <a:lnSpc>
                <a:spcPct val="95825"/>
              </a:lnSpc>
            </a:pPr>
            <a:r>
              <a:rPr sz="1000" spc="-83" dirty="0">
                <a:solidFill>
                  <a:srgbClr val="353334"/>
                </a:solidFill>
                <a:latin typeface="Arial"/>
                <a:cs typeface="Arial"/>
              </a:rPr>
              <a:t>Out-of-NetworkBenefits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4567872" y="2468879"/>
            <a:ext cx="1534223" cy="231648"/>
          </a:xfrm>
          <a:prstGeom prst="rect">
            <a:avLst/>
          </a:prstGeom>
        </p:spPr>
        <p:txBody>
          <a:bodyPr wrap="square" lIns="0" tIns="34925" rIns="0" bIns="0" rtlCol="0">
            <a:noAutofit/>
          </a:bodyPr>
          <a:lstStyle/>
          <a:p>
            <a:pPr marL="333309">
              <a:lnSpc>
                <a:spcPct val="95825"/>
              </a:lnSpc>
            </a:pPr>
            <a:r>
              <a:rPr sz="1000" spc="-80" dirty="0">
                <a:solidFill>
                  <a:srgbClr val="353334"/>
                </a:solidFill>
                <a:latin typeface="Arial"/>
                <a:cs typeface="Arial"/>
              </a:rPr>
              <a:t>In-NetworkBenefits</a:t>
            </a:r>
            <a:endParaRPr sz="1000">
              <a:latin typeface="Arial"/>
              <a:cs typeface="Arial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6102096" y="2468879"/>
            <a:ext cx="1165859" cy="231648"/>
          </a:xfrm>
          <a:prstGeom prst="rect">
            <a:avLst/>
          </a:prstGeom>
        </p:spPr>
        <p:txBody>
          <a:bodyPr wrap="square" lIns="0" tIns="34925" rIns="0" bIns="0" rtlCol="0">
            <a:noAutofit/>
          </a:bodyPr>
          <a:lstStyle/>
          <a:p>
            <a:pPr marL="50289">
              <a:lnSpc>
                <a:spcPct val="95825"/>
              </a:lnSpc>
            </a:pPr>
            <a:r>
              <a:rPr sz="1000" spc="-83" dirty="0">
                <a:solidFill>
                  <a:srgbClr val="353334"/>
                </a:solidFill>
                <a:latin typeface="Arial"/>
                <a:cs typeface="Arial"/>
              </a:rPr>
              <a:t>Out-of-NetworkBenefits</a:t>
            </a:r>
            <a:endParaRPr sz="1000">
              <a:latin typeface="Arial"/>
              <a:cs typeface="Arial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504444" y="2700528"/>
            <a:ext cx="6763511" cy="185927"/>
          </a:xfrm>
          <a:prstGeom prst="rect">
            <a:avLst/>
          </a:prstGeom>
        </p:spPr>
        <p:txBody>
          <a:bodyPr wrap="square" lIns="0" tIns="12065" rIns="0" bIns="0" rtlCol="0">
            <a:noAutofit/>
          </a:bodyPr>
          <a:lstStyle/>
          <a:p>
            <a:pPr marL="53339">
              <a:lnSpc>
                <a:spcPct val="95825"/>
              </a:lnSpc>
            </a:pPr>
            <a:r>
              <a:rPr sz="1100" b="1" spc="0" dirty="0">
                <a:solidFill>
                  <a:srgbClr val="353334"/>
                </a:solidFill>
                <a:latin typeface="Arial"/>
                <a:cs typeface="Arial"/>
              </a:rPr>
              <a:t>Annual</a:t>
            </a:r>
            <a:r>
              <a:rPr sz="1100" b="1" spc="29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100" b="1" spc="0" dirty="0">
                <a:solidFill>
                  <a:srgbClr val="353334"/>
                </a:solidFill>
                <a:latin typeface="Arial"/>
                <a:cs typeface="Arial"/>
              </a:rPr>
              <a:t>Deductible</a:t>
            </a:r>
            <a:endParaRPr sz="1100">
              <a:latin typeface="Arial"/>
              <a:cs typeface="Arial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504444" y="2886455"/>
            <a:ext cx="1850136" cy="231648"/>
          </a:xfrm>
          <a:prstGeom prst="rect">
            <a:avLst/>
          </a:prstGeom>
        </p:spPr>
        <p:txBody>
          <a:bodyPr wrap="square" lIns="0" tIns="50165" rIns="0" bIns="0" rtlCol="0">
            <a:noAutofit/>
          </a:bodyPr>
          <a:lstStyle/>
          <a:p>
            <a:pPr marL="167639">
              <a:lnSpc>
                <a:spcPct val="95825"/>
              </a:lnSpc>
            </a:pP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Individual</a:t>
            </a:r>
            <a:endParaRPr sz="1000">
              <a:latin typeface="Arial"/>
              <a:cs typeface="Arial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2354580" y="2886455"/>
            <a:ext cx="1046987" cy="231648"/>
          </a:xfrm>
          <a:prstGeom prst="rect">
            <a:avLst/>
          </a:prstGeom>
        </p:spPr>
        <p:txBody>
          <a:bodyPr wrap="square" lIns="0" tIns="57150" rIns="0" bIns="0" rtlCol="0">
            <a:noAutofit/>
          </a:bodyPr>
          <a:lstStyle/>
          <a:p>
            <a:pPr marL="374966" marR="374024" algn="ctr">
              <a:lnSpc>
                <a:spcPct val="95825"/>
              </a:lnSpc>
            </a:pPr>
            <a:r>
              <a:rPr sz="900" spc="-2" dirty="0">
                <a:solidFill>
                  <a:srgbClr val="FF0000"/>
                </a:solidFill>
                <a:latin typeface="Arial"/>
                <a:cs typeface="Arial"/>
              </a:rPr>
              <a:t>$200</a:t>
            </a:r>
            <a:endParaRPr sz="900">
              <a:latin typeface="Arial"/>
              <a:cs typeface="Arial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3401567" y="2886455"/>
            <a:ext cx="1165860" cy="231648"/>
          </a:xfrm>
          <a:prstGeom prst="rect">
            <a:avLst/>
          </a:prstGeom>
        </p:spPr>
        <p:txBody>
          <a:bodyPr wrap="square" lIns="0" tIns="57150" rIns="0" bIns="0" rtlCol="0">
            <a:noAutofit/>
          </a:bodyPr>
          <a:lstStyle/>
          <a:p>
            <a:pPr marL="435925" marR="431937" algn="ctr">
              <a:lnSpc>
                <a:spcPct val="95825"/>
              </a:lnSpc>
            </a:pPr>
            <a:r>
              <a:rPr sz="900" spc="-2" dirty="0">
                <a:latin typeface="Arial"/>
                <a:cs typeface="Arial"/>
              </a:rPr>
              <a:t>$250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4567428" y="2886455"/>
            <a:ext cx="1534668" cy="231648"/>
          </a:xfrm>
          <a:prstGeom prst="rect">
            <a:avLst/>
          </a:prstGeom>
        </p:spPr>
        <p:txBody>
          <a:bodyPr wrap="square" lIns="0" tIns="57150" rIns="0" bIns="0" rtlCol="0">
            <a:noAutofit/>
          </a:bodyPr>
          <a:lstStyle/>
          <a:p>
            <a:pPr marL="618805" marR="617848" algn="ctr">
              <a:lnSpc>
                <a:spcPct val="95825"/>
              </a:lnSpc>
            </a:pPr>
            <a:r>
              <a:rPr sz="900" spc="-2" dirty="0">
                <a:solidFill>
                  <a:srgbClr val="353334"/>
                </a:solidFill>
                <a:latin typeface="Arial"/>
                <a:cs typeface="Arial"/>
              </a:rPr>
              <a:t>$500</a:t>
            </a:r>
            <a:endParaRPr sz="900">
              <a:latin typeface="Arial"/>
              <a:cs typeface="Arial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6102096" y="2886455"/>
            <a:ext cx="1165859" cy="231648"/>
          </a:xfrm>
          <a:prstGeom prst="rect">
            <a:avLst/>
          </a:prstGeom>
        </p:spPr>
        <p:txBody>
          <a:bodyPr wrap="square" lIns="0" tIns="57150" rIns="0" bIns="0" rtlCol="0">
            <a:noAutofit/>
          </a:bodyPr>
          <a:lstStyle/>
          <a:p>
            <a:pPr marL="433486" marR="432547" algn="ctr">
              <a:lnSpc>
                <a:spcPct val="95825"/>
              </a:lnSpc>
            </a:pPr>
            <a:r>
              <a:rPr sz="900" spc="-2" dirty="0">
                <a:solidFill>
                  <a:srgbClr val="353334"/>
                </a:solidFill>
                <a:latin typeface="Arial"/>
                <a:cs typeface="Arial"/>
              </a:rPr>
              <a:t>$500</a:t>
            </a:r>
            <a:endParaRPr sz="900">
              <a:latin typeface="Arial"/>
              <a:cs typeface="Arial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504444" y="3118104"/>
            <a:ext cx="1850136" cy="216407"/>
          </a:xfrm>
          <a:prstGeom prst="rect">
            <a:avLst/>
          </a:prstGeom>
        </p:spPr>
        <p:txBody>
          <a:bodyPr wrap="square" lIns="0" tIns="34925" rIns="0" bIns="0" rtlCol="0">
            <a:noAutofit/>
          </a:bodyPr>
          <a:lstStyle/>
          <a:p>
            <a:pPr marL="167639">
              <a:lnSpc>
                <a:spcPct val="95825"/>
              </a:lnSpc>
            </a:pPr>
            <a:r>
              <a:rPr sz="1000" spc="0" dirty="0">
                <a:solidFill>
                  <a:srgbClr val="353334"/>
                </a:solidFill>
                <a:latin typeface="Arial"/>
                <a:cs typeface="Arial"/>
              </a:rPr>
              <a:t>Family</a:t>
            </a:r>
            <a:endParaRPr sz="1000">
              <a:latin typeface="Arial"/>
              <a:cs typeface="Arial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2354580" y="3118104"/>
            <a:ext cx="1046987" cy="216407"/>
          </a:xfrm>
          <a:prstGeom prst="rect">
            <a:avLst/>
          </a:prstGeom>
        </p:spPr>
        <p:txBody>
          <a:bodyPr wrap="square" lIns="0" tIns="41910" rIns="0" bIns="0" rtlCol="0">
            <a:noAutofit/>
          </a:bodyPr>
          <a:lstStyle/>
          <a:p>
            <a:pPr marL="374966" marR="374041" algn="ctr">
              <a:lnSpc>
                <a:spcPct val="95825"/>
              </a:lnSpc>
            </a:pPr>
            <a:r>
              <a:rPr sz="900" spc="-2" dirty="0">
                <a:solidFill>
                  <a:srgbClr val="FF0000"/>
                </a:solidFill>
                <a:latin typeface="Arial"/>
                <a:cs typeface="Arial"/>
              </a:rPr>
              <a:t>$400</a:t>
            </a:r>
            <a:endParaRPr sz="900">
              <a:latin typeface="Arial"/>
              <a:cs typeface="Arial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3401567" y="3118104"/>
            <a:ext cx="1165860" cy="216407"/>
          </a:xfrm>
          <a:prstGeom prst="rect">
            <a:avLst/>
          </a:prstGeom>
        </p:spPr>
        <p:txBody>
          <a:bodyPr wrap="square" lIns="0" tIns="41910" rIns="0" bIns="0" rtlCol="0">
            <a:noAutofit/>
          </a:bodyPr>
          <a:lstStyle/>
          <a:p>
            <a:pPr marL="435925" marR="431937" algn="ctr">
              <a:lnSpc>
                <a:spcPct val="95825"/>
              </a:lnSpc>
            </a:pPr>
            <a:r>
              <a:rPr sz="900" spc="-2" dirty="0">
                <a:latin typeface="Arial"/>
                <a:cs typeface="Arial"/>
              </a:rPr>
              <a:t>$500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4567428" y="3118104"/>
            <a:ext cx="1534668" cy="216407"/>
          </a:xfrm>
          <a:prstGeom prst="rect">
            <a:avLst/>
          </a:prstGeom>
        </p:spPr>
        <p:txBody>
          <a:bodyPr wrap="square" lIns="0" tIns="41910" rIns="0" bIns="0" rtlCol="0">
            <a:noAutofit/>
          </a:bodyPr>
          <a:lstStyle/>
          <a:p>
            <a:pPr marL="571561" marR="570604" algn="ctr">
              <a:lnSpc>
                <a:spcPct val="95825"/>
              </a:lnSpc>
            </a:pPr>
            <a:r>
              <a:rPr sz="900" spc="-4" dirty="0">
                <a:solidFill>
                  <a:srgbClr val="353334"/>
                </a:solidFill>
                <a:latin typeface="Arial"/>
                <a:cs typeface="Arial"/>
              </a:rPr>
              <a:t>$1,000</a:t>
            </a:r>
            <a:endParaRPr sz="900">
              <a:latin typeface="Arial"/>
              <a:cs typeface="Arial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6102096" y="3118104"/>
            <a:ext cx="1165859" cy="216407"/>
          </a:xfrm>
          <a:prstGeom prst="rect">
            <a:avLst/>
          </a:prstGeom>
        </p:spPr>
        <p:txBody>
          <a:bodyPr wrap="square" lIns="0" tIns="41910" rIns="0" bIns="0" rtlCol="0">
            <a:noAutofit/>
          </a:bodyPr>
          <a:lstStyle/>
          <a:p>
            <a:pPr marL="386242" marR="385302" algn="ctr">
              <a:lnSpc>
                <a:spcPct val="95825"/>
              </a:lnSpc>
            </a:pPr>
            <a:r>
              <a:rPr sz="900" spc="-4" dirty="0">
                <a:solidFill>
                  <a:srgbClr val="353334"/>
                </a:solidFill>
                <a:latin typeface="Arial"/>
                <a:cs typeface="Arial"/>
              </a:rPr>
              <a:t>$1,000</a:t>
            </a:r>
            <a:endParaRPr sz="900">
              <a:latin typeface="Arial"/>
              <a:cs typeface="Arial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504444" y="3334511"/>
            <a:ext cx="1850136" cy="219456"/>
          </a:xfrm>
          <a:prstGeom prst="rect">
            <a:avLst/>
          </a:prstGeom>
        </p:spPr>
        <p:txBody>
          <a:bodyPr wrap="square" lIns="0" tIns="34925" rIns="0" bIns="0" rtlCol="0">
            <a:noAutofit/>
          </a:bodyPr>
          <a:lstStyle/>
          <a:p>
            <a:pPr marL="167639">
              <a:lnSpc>
                <a:spcPct val="95825"/>
              </a:lnSpc>
            </a:pP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Coinsurance</a:t>
            </a:r>
            <a:endParaRPr sz="1000">
              <a:latin typeface="Arial"/>
              <a:cs typeface="Arial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2354580" y="3334511"/>
            <a:ext cx="1046987" cy="219456"/>
          </a:xfrm>
          <a:prstGeom prst="rect">
            <a:avLst/>
          </a:prstGeom>
        </p:spPr>
        <p:txBody>
          <a:bodyPr wrap="square" lIns="0" tIns="41910" rIns="0" bIns="0" rtlCol="0">
            <a:noAutofit/>
          </a:bodyPr>
          <a:lstStyle/>
          <a:p>
            <a:pPr marL="387158" marR="387851" algn="ctr">
              <a:lnSpc>
                <a:spcPct val="95825"/>
              </a:lnSpc>
            </a:pPr>
            <a:r>
              <a:rPr sz="900" spc="-3" dirty="0">
                <a:solidFill>
                  <a:srgbClr val="FF0000"/>
                </a:solidFill>
                <a:latin typeface="Arial"/>
                <a:cs typeface="Arial"/>
              </a:rPr>
              <a:t>90%</a:t>
            </a:r>
            <a:endParaRPr sz="900">
              <a:latin typeface="Arial"/>
              <a:cs typeface="Arial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3401567" y="3334511"/>
            <a:ext cx="1165860" cy="219456"/>
          </a:xfrm>
          <a:prstGeom prst="rect">
            <a:avLst/>
          </a:prstGeom>
        </p:spPr>
        <p:txBody>
          <a:bodyPr wrap="square" lIns="0" tIns="41910" rIns="0" bIns="0" rtlCol="0">
            <a:noAutofit/>
          </a:bodyPr>
          <a:lstStyle/>
          <a:p>
            <a:pPr marL="448117" marR="445764" algn="ctr">
              <a:lnSpc>
                <a:spcPct val="95825"/>
              </a:lnSpc>
            </a:pPr>
            <a:r>
              <a:rPr sz="900" spc="-3" dirty="0">
                <a:solidFill>
                  <a:srgbClr val="FF0000"/>
                </a:solidFill>
                <a:latin typeface="Arial"/>
                <a:cs typeface="Arial"/>
              </a:rPr>
              <a:t>70%</a:t>
            </a:r>
            <a:endParaRPr sz="900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4567428" y="3334511"/>
            <a:ext cx="1534668" cy="219456"/>
          </a:xfrm>
          <a:prstGeom prst="rect">
            <a:avLst/>
          </a:prstGeom>
        </p:spPr>
        <p:txBody>
          <a:bodyPr wrap="square" lIns="0" tIns="41910" rIns="0" bIns="0" rtlCol="0">
            <a:noAutofit/>
          </a:bodyPr>
          <a:lstStyle/>
          <a:p>
            <a:pPr marL="632521" marR="630151" algn="ctr">
              <a:lnSpc>
                <a:spcPct val="95825"/>
              </a:lnSpc>
            </a:pPr>
            <a:r>
              <a:rPr sz="900" spc="-3" dirty="0">
                <a:solidFill>
                  <a:srgbClr val="353334"/>
                </a:solidFill>
                <a:latin typeface="Arial"/>
                <a:cs typeface="Arial"/>
              </a:rPr>
              <a:t>70%</a:t>
            </a:r>
            <a:endParaRPr sz="900">
              <a:latin typeface="Arial"/>
              <a:cs typeface="Arial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6102096" y="3334511"/>
            <a:ext cx="1165859" cy="219456"/>
          </a:xfrm>
          <a:prstGeom prst="rect">
            <a:avLst/>
          </a:prstGeom>
        </p:spPr>
        <p:txBody>
          <a:bodyPr wrap="square" lIns="0" tIns="41910" rIns="0" bIns="0" rtlCol="0">
            <a:noAutofit/>
          </a:bodyPr>
          <a:lstStyle/>
          <a:p>
            <a:pPr marL="445678" marR="446356" algn="ctr">
              <a:lnSpc>
                <a:spcPct val="95825"/>
              </a:lnSpc>
            </a:pPr>
            <a:r>
              <a:rPr sz="900" spc="-3" dirty="0">
                <a:solidFill>
                  <a:srgbClr val="353334"/>
                </a:solidFill>
                <a:latin typeface="Arial"/>
                <a:cs typeface="Arial"/>
              </a:rPr>
              <a:t>50%</a:t>
            </a:r>
            <a:endParaRPr sz="900">
              <a:latin typeface="Arial"/>
              <a:cs typeface="Arial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504444" y="3553968"/>
            <a:ext cx="6763511" cy="198119"/>
          </a:xfrm>
          <a:prstGeom prst="rect">
            <a:avLst/>
          </a:prstGeom>
        </p:spPr>
        <p:txBody>
          <a:bodyPr wrap="square" lIns="0" tIns="26034" rIns="0" bIns="0" rtlCol="0">
            <a:noAutofit/>
          </a:bodyPr>
          <a:lstStyle/>
          <a:p>
            <a:pPr marL="53339">
              <a:lnSpc>
                <a:spcPct val="95825"/>
              </a:lnSpc>
            </a:pPr>
            <a:r>
              <a:rPr sz="1100" b="1" spc="0" dirty="0">
                <a:solidFill>
                  <a:srgbClr val="353334"/>
                </a:solidFill>
                <a:latin typeface="Arial"/>
                <a:cs typeface="Arial"/>
              </a:rPr>
              <a:t>Maximum</a:t>
            </a:r>
            <a:r>
              <a:rPr sz="1100" b="1" spc="29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100" b="1" spc="0" dirty="0">
                <a:solidFill>
                  <a:srgbClr val="353334"/>
                </a:solidFill>
                <a:latin typeface="Arial"/>
                <a:cs typeface="Arial"/>
              </a:rPr>
              <a:t>Out-of-Pocket*</a:t>
            </a:r>
            <a:endParaRPr sz="1100">
              <a:latin typeface="Arial"/>
              <a:cs typeface="Arial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504444" y="3752087"/>
            <a:ext cx="1850136" cy="231648"/>
          </a:xfrm>
          <a:prstGeom prst="rect">
            <a:avLst/>
          </a:prstGeom>
        </p:spPr>
        <p:txBody>
          <a:bodyPr wrap="square" lIns="0" tIns="50165" rIns="0" bIns="0" rtlCol="0">
            <a:noAutofit/>
          </a:bodyPr>
          <a:lstStyle/>
          <a:p>
            <a:pPr marL="167639">
              <a:lnSpc>
                <a:spcPct val="95825"/>
              </a:lnSpc>
            </a:pP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Individual</a:t>
            </a:r>
            <a:endParaRPr sz="1000">
              <a:latin typeface="Arial"/>
              <a:cs typeface="Arial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2354580" y="3752087"/>
            <a:ext cx="1046987" cy="231648"/>
          </a:xfrm>
          <a:prstGeom prst="rect">
            <a:avLst/>
          </a:prstGeom>
        </p:spPr>
        <p:txBody>
          <a:bodyPr wrap="square" lIns="0" tIns="57150" rIns="0" bIns="0" rtlCol="0">
            <a:noAutofit/>
          </a:bodyPr>
          <a:lstStyle/>
          <a:p>
            <a:pPr marL="374966" marR="374024" algn="ctr">
              <a:lnSpc>
                <a:spcPct val="95825"/>
              </a:lnSpc>
            </a:pPr>
            <a:r>
              <a:rPr sz="900" spc="-2" dirty="0">
                <a:solidFill>
                  <a:srgbClr val="FF0000"/>
                </a:solidFill>
                <a:latin typeface="Arial"/>
                <a:cs typeface="Arial"/>
              </a:rPr>
              <a:t>$500</a:t>
            </a:r>
            <a:endParaRPr sz="900">
              <a:latin typeface="Arial"/>
              <a:cs typeface="Arial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3401567" y="3752087"/>
            <a:ext cx="1165860" cy="231648"/>
          </a:xfrm>
          <a:prstGeom prst="rect">
            <a:avLst/>
          </a:prstGeom>
        </p:spPr>
        <p:txBody>
          <a:bodyPr wrap="square" lIns="0" tIns="57150" rIns="0" bIns="0" rtlCol="0">
            <a:noAutofit/>
          </a:bodyPr>
          <a:lstStyle/>
          <a:p>
            <a:pPr marL="388681" marR="384693" algn="ctr">
              <a:lnSpc>
                <a:spcPct val="95825"/>
              </a:lnSpc>
            </a:pPr>
            <a:r>
              <a:rPr sz="900" spc="-4" dirty="0">
                <a:solidFill>
                  <a:srgbClr val="FF0000"/>
                </a:solidFill>
                <a:latin typeface="Arial"/>
                <a:cs typeface="Arial"/>
              </a:rPr>
              <a:t>$1,000</a:t>
            </a:r>
            <a:endParaRPr sz="900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4567428" y="3752087"/>
            <a:ext cx="1534668" cy="231648"/>
          </a:xfrm>
          <a:prstGeom prst="rect">
            <a:avLst/>
          </a:prstGeom>
        </p:spPr>
        <p:txBody>
          <a:bodyPr wrap="square" lIns="0" tIns="57150" rIns="0" bIns="0" rtlCol="0">
            <a:noAutofit/>
          </a:bodyPr>
          <a:lstStyle/>
          <a:p>
            <a:pPr marL="571561" marR="570604" algn="ctr">
              <a:lnSpc>
                <a:spcPct val="95825"/>
              </a:lnSpc>
            </a:pPr>
            <a:r>
              <a:rPr sz="900" spc="-4" dirty="0">
                <a:solidFill>
                  <a:srgbClr val="353334"/>
                </a:solidFill>
                <a:latin typeface="Arial"/>
                <a:cs typeface="Arial"/>
              </a:rPr>
              <a:t>$3,500</a:t>
            </a:r>
            <a:endParaRPr sz="900">
              <a:latin typeface="Arial"/>
              <a:cs typeface="Arial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6102096" y="3752087"/>
            <a:ext cx="1165859" cy="231648"/>
          </a:xfrm>
          <a:prstGeom prst="rect">
            <a:avLst/>
          </a:prstGeom>
        </p:spPr>
        <p:txBody>
          <a:bodyPr wrap="square" lIns="0" tIns="57150" rIns="0" bIns="0" rtlCol="0">
            <a:noAutofit/>
          </a:bodyPr>
          <a:lstStyle/>
          <a:p>
            <a:pPr marL="386242" marR="385284" algn="ctr">
              <a:lnSpc>
                <a:spcPct val="95825"/>
              </a:lnSpc>
            </a:pPr>
            <a:r>
              <a:rPr sz="900" spc="-4" dirty="0">
                <a:solidFill>
                  <a:srgbClr val="353334"/>
                </a:solidFill>
                <a:latin typeface="Arial"/>
                <a:cs typeface="Arial"/>
              </a:rPr>
              <a:t>$5,500</a:t>
            </a:r>
            <a:endParaRPr sz="900">
              <a:latin typeface="Arial"/>
              <a:cs typeface="Arial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504444" y="3983736"/>
            <a:ext cx="1850136" cy="229044"/>
          </a:xfrm>
          <a:prstGeom prst="rect">
            <a:avLst/>
          </a:prstGeom>
        </p:spPr>
        <p:txBody>
          <a:bodyPr wrap="square" lIns="0" tIns="34925" rIns="0" bIns="0" rtlCol="0">
            <a:noAutofit/>
          </a:bodyPr>
          <a:lstStyle/>
          <a:p>
            <a:pPr marL="167639">
              <a:lnSpc>
                <a:spcPct val="95825"/>
              </a:lnSpc>
            </a:pPr>
            <a:r>
              <a:rPr sz="1000" spc="0" dirty="0">
                <a:solidFill>
                  <a:srgbClr val="353334"/>
                </a:solidFill>
                <a:latin typeface="Arial"/>
                <a:cs typeface="Arial"/>
              </a:rPr>
              <a:t>Family</a:t>
            </a:r>
            <a:endParaRPr sz="1000">
              <a:latin typeface="Arial"/>
              <a:cs typeface="Arial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2354580" y="3983736"/>
            <a:ext cx="1046987" cy="229044"/>
          </a:xfrm>
          <a:prstGeom prst="rect">
            <a:avLst/>
          </a:prstGeom>
        </p:spPr>
        <p:txBody>
          <a:bodyPr wrap="square" lIns="0" tIns="41910" rIns="0" bIns="0" rtlCol="0">
            <a:noAutofit/>
          </a:bodyPr>
          <a:lstStyle/>
          <a:p>
            <a:pPr marL="348994">
              <a:lnSpc>
                <a:spcPct val="95825"/>
              </a:lnSpc>
            </a:pPr>
            <a:r>
              <a:rPr sz="900" spc="0" dirty="0">
                <a:solidFill>
                  <a:srgbClr val="FF0000"/>
                </a:solidFill>
                <a:latin typeface="Arial"/>
                <a:cs typeface="Arial"/>
              </a:rPr>
              <a:t>$1,000</a:t>
            </a:r>
            <a:endParaRPr sz="900">
              <a:latin typeface="Arial"/>
              <a:cs typeface="Arial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3401567" y="3983736"/>
            <a:ext cx="1165860" cy="229044"/>
          </a:xfrm>
          <a:prstGeom prst="rect">
            <a:avLst/>
          </a:prstGeom>
        </p:spPr>
        <p:txBody>
          <a:bodyPr wrap="square" lIns="0" tIns="41910" rIns="0" bIns="0" rtlCol="0">
            <a:noAutofit/>
          </a:bodyPr>
          <a:lstStyle/>
          <a:p>
            <a:pPr marL="388681" marR="384693" algn="ctr">
              <a:lnSpc>
                <a:spcPct val="95825"/>
              </a:lnSpc>
            </a:pPr>
            <a:r>
              <a:rPr sz="900" spc="-4" dirty="0">
                <a:solidFill>
                  <a:srgbClr val="FF0000"/>
                </a:solidFill>
                <a:latin typeface="Arial"/>
                <a:cs typeface="Arial"/>
              </a:rPr>
              <a:t>$2.000</a:t>
            </a:r>
            <a:endParaRPr sz="900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4567428" y="3983736"/>
            <a:ext cx="1534668" cy="229044"/>
          </a:xfrm>
          <a:prstGeom prst="rect">
            <a:avLst/>
          </a:prstGeom>
        </p:spPr>
        <p:txBody>
          <a:bodyPr wrap="square" lIns="0" tIns="41910" rIns="0" bIns="0" rtlCol="0">
            <a:noAutofit/>
          </a:bodyPr>
          <a:lstStyle/>
          <a:p>
            <a:pPr marL="571561" marR="570604" algn="ctr">
              <a:lnSpc>
                <a:spcPct val="95825"/>
              </a:lnSpc>
            </a:pPr>
            <a:r>
              <a:rPr sz="900" spc="-4" dirty="0">
                <a:solidFill>
                  <a:srgbClr val="353334"/>
                </a:solidFill>
                <a:latin typeface="Arial"/>
                <a:cs typeface="Arial"/>
              </a:rPr>
              <a:t>$7,000</a:t>
            </a:r>
            <a:endParaRPr sz="900">
              <a:latin typeface="Arial"/>
              <a:cs typeface="Arial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6102096" y="3983736"/>
            <a:ext cx="1165859" cy="229044"/>
          </a:xfrm>
          <a:prstGeom prst="rect">
            <a:avLst/>
          </a:prstGeom>
        </p:spPr>
        <p:txBody>
          <a:bodyPr wrap="square" lIns="0" tIns="41910" rIns="0" bIns="0" rtlCol="0">
            <a:noAutofit/>
          </a:bodyPr>
          <a:lstStyle/>
          <a:p>
            <a:pPr marL="376425">
              <a:lnSpc>
                <a:spcPct val="95825"/>
              </a:lnSpc>
            </a:pPr>
            <a:r>
              <a:rPr sz="900" spc="1" dirty="0">
                <a:solidFill>
                  <a:srgbClr val="353334"/>
                </a:solidFill>
                <a:latin typeface="Arial"/>
                <a:cs typeface="Arial"/>
              </a:rPr>
              <a:t>$11,000</a:t>
            </a:r>
            <a:endParaRPr sz="900">
              <a:latin typeface="Arial"/>
              <a:cs typeface="Arial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504444" y="4212780"/>
            <a:ext cx="6763511" cy="202247"/>
          </a:xfrm>
          <a:prstGeom prst="rect">
            <a:avLst/>
          </a:prstGeom>
        </p:spPr>
        <p:txBody>
          <a:bodyPr wrap="square" lIns="0" tIns="15875" rIns="0" bIns="0" rtlCol="0">
            <a:noAutofit/>
          </a:bodyPr>
          <a:lstStyle/>
          <a:p>
            <a:pPr marL="53339">
              <a:lnSpc>
                <a:spcPct val="95825"/>
              </a:lnSpc>
            </a:pPr>
            <a:r>
              <a:rPr sz="1100" b="1" spc="0" dirty="0">
                <a:solidFill>
                  <a:srgbClr val="353334"/>
                </a:solidFill>
                <a:latin typeface="Arial"/>
                <a:cs typeface="Arial"/>
              </a:rPr>
              <a:t>Physician</a:t>
            </a:r>
            <a:r>
              <a:rPr sz="1100" b="1" spc="29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100" b="1" spc="0" dirty="0">
                <a:solidFill>
                  <a:srgbClr val="353334"/>
                </a:solidFill>
                <a:latin typeface="Arial"/>
                <a:cs typeface="Arial"/>
              </a:rPr>
              <a:t>Office</a:t>
            </a:r>
            <a:r>
              <a:rPr sz="1100" b="1" spc="29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100" b="1" spc="0" dirty="0">
                <a:solidFill>
                  <a:srgbClr val="353334"/>
                </a:solidFill>
                <a:latin typeface="Arial"/>
                <a:cs typeface="Arial"/>
              </a:rPr>
              <a:t>Visit</a:t>
            </a:r>
            <a:endParaRPr sz="1100">
              <a:latin typeface="Arial"/>
              <a:cs typeface="Arial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504444" y="4415028"/>
            <a:ext cx="1850136" cy="219456"/>
          </a:xfrm>
          <a:prstGeom prst="rect">
            <a:avLst/>
          </a:prstGeom>
        </p:spPr>
        <p:txBody>
          <a:bodyPr wrap="square" lIns="0" tIns="37465" rIns="0" bIns="0" rtlCol="0">
            <a:noAutofit/>
          </a:bodyPr>
          <a:lstStyle/>
          <a:p>
            <a:pPr marL="167639">
              <a:lnSpc>
                <a:spcPct val="95825"/>
              </a:lnSpc>
            </a:pP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Primary</a:t>
            </a:r>
            <a:r>
              <a:rPr sz="1000" spc="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Care</a:t>
            </a:r>
            <a:endParaRPr sz="1000">
              <a:latin typeface="Arial"/>
              <a:cs typeface="Arial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2354580" y="4415028"/>
            <a:ext cx="1046987" cy="219456"/>
          </a:xfrm>
          <a:prstGeom prst="rect">
            <a:avLst/>
          </a:prstGeom>
        </p:spPr>
        <p:txBody>
          <a:bodyPr wrap="square" lIns="0" tIns="45085" rIns="0" bIns="0" rtlCol="0">
            <a:noAutofit/>
          </a:bodyPr>
          <a:lstStyle/>
          <a:p>
            <a:pPr marL="47243">
              <a:lnSpc>
                <a:spcPct val="95825"/>
              </a:lnSpc>
            </a:pPr>
            <a:r>
              <a:rPr sz="900" spc="0" dirty="0">
                <a:solidFill>
                  <a:srgbClr val="FF0000"/>
                </a:solidFill>
                <a:latin typeface="Arial"/>
                <a:cs typeface="Arial"/>
              </a:rPr>
              <a:t>$10</a:t>
            </a:r>
            <a:r>
              <a:rPr sz="900" spc="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FF0000"/>
                </a:solidFill>
                <a:latin typeface="Arial"/>
                <a:cs typeface="Arial"/>
              </a:rPr>
              <a:t>copay</a:t>
            </a:r>
            <a:r>
              <a:rPr sz="900" spc="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FF0000"/>
                </a:solidFill>
                <a:latin typeface="Arial"/>
                <a:cs typeface="Arial"/>
              </a:rPr>
              <a:t>per</a:t>
            </a:r>
            <a:r>
              <a:rPr sz="900" spc="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FF0000"/>
                </a:solidFill>
                <a:latin typeface="Arial"/>
                <a:cs typeface="Arial"/>
              </a:rPr>
              <a:t>visit</a:t>
            </a:r>
            <a:endParaRPr sz="900">
              <a:latin typeface="Arial"/>
              <a:cs typeface="Arial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3401567" y="4415028"/>
            <a:ext cx="1165860" cy="219456"/>
          </a:xfrm>
          <a:prstGeom prst="rect">
            <a:avLst/>
          </a:prstGeom>
        </p:spPr>
        <p:txBody>
          <a:bodyPr wrap="square" lIns="0" tIns="45085" rIns="0" bIns="0" rtlCol="0">
            <a:noAutofit/>
          </a:bodyPr>
          <a:lstStyle/>
          <a:p>
            <a:pPr marL="62482">
              <a:lnSpc>
                <a:spcPct val="95825"/>
              </a:lnSpc>
            </a:pPr>
            <a:r>
              <a:rPr sz="900" spc="0" dirty="0">
                <a:solidFill>
                  <a:srgbClr val="FF0000"/>
                </a:solidFill>
                <a:latin typeface="Arial"/>
                <a:cs typeface="Arial"/>
              </a:rPr>
              <a:t>70%</a:t>
            </a:r>
            <a:r>
              <a:rPr sz="900" spc="14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after</a:t>
            </a:r>
            <a:r>
              <a:rPr sz="900" spc="14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deductible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4567428" y="4415028"/>
            <a:ext cx="1534668" cy="219456"/>
          </a:xfrm>
          <a:prstGeom prst="rect">
            <a:avLst/>
          </a:prstGeom>
        </p:spPr>
        <p:txBody>
          <a:bodyPr wrap="square" lIns="0" tIns="45085" rIns="0" bIns="0" rtlCol="0">
            <a:noAutofit/>
          </a:bodyPr>
          <a:lstStyle/>
          <a:p>
            <a:pPr marL="291082">
              <a:lnSpc>
                <a:spcPct val="95825"/>
              </a:lnSpc>
            </a:pP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$20</a:t>
            </a:r>
            <a:r>
              <a:rPr sz="900" spc="1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copay</a:t>
            </a:r>
            <a:r>
              <a:rPr sz="900" spc="1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per</a:t>
            </a:r>
            <a:r>
              <a:rPr sz="900" spc="1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visit</a:t>
            </a:r>
            <a:endParaRPr sz="900">
              <a:latin typeface="Arial"/>
              <a:cs typeface="Arial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6102096" y="4415028"/>
            <a:ext cx="1165859" cy="219456"/>
          </a:xfrm>
          <a:prstGeom prst="rect">
            <a:avLst/>
          </a:prstGeom>
        </p:spPr>
        <p:txBody>
          <a:bodyPr wrap="square" lIns="0" tIns="45085" rIns="0" bIns="0" rtlCol="0">
            <a:noAutofit/>
          </a:bodyPr>
          <a:lstStyle/>
          <a:p>
            <a:pPr marL="60957">
              <a:lnSpc>
                <a:spcPct val="95825"/>
              </a:lnSpc>
            </a:pP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50%</a:t>
            </a:r>
            <a:r>
              <a:rPr sz="900" spc="14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after</a:t>
            </a:r>
            <a:r>
              <a:rPr sz="900" spc="14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deductible</a:t>
            </a:r>
            <a:endParaRPr sz="900">
              <a:latin typeface="Arial"/>
              <a:cs typeface="Arial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504444" y="4634484"/>
            <a:ext cx="1850136" cy="231647"/>
          </a:xfrm>
          <a:prstGeom prst="rect">
            <a:avLst/>
          </a:prstGeom>
        </p:spPr>
        <p:txBody>
          <a:bodyPr wrap="square" lIns="0" tIns="34925" rIns="0" bIns="0" rtlCol="0">
            <a:noAutofit/>
          </a:bodyPr>
          <a:lstStyle/>
          <a:p>
            <a:pPr marL="167639">
              <a:lnSpc>
                <a:spcPct val="95825"/>
              </a:lnSpc>
            </a:pPr>
            <a:r>
              <a:rPr sz="1000" spc="0" dirty="0">
                <a:solidFill>
                  <a:srgbClr val="353334"/>
                </a:solidFill>
                <a:latin typeface="Arial"/>
                <a:cs typeface="Arial"/>
              </a:rPr>
              <a:t>Specialty</a:t>
            </a:r>
            <a:r>
              <a:rPr sz="1000" spc="4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0" dirty="0">
                <a:solidFill>
                  <a:srgbClr val="353334"/>
                </a:solidFill>
                <a:latin typeface="Arial"/>
                <a:cs typeface="Arial"/>
              </a:rPr>
              <a:t>Care</a:t>
            </a:r>
            <a:endParaRPr sz="1000">
              <a:latin typeface="Arial"/>
              <a:cs typeface="Arial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2354580" y="4634484"/>
            <a:ext cx="1046987" cy="231647"/>
          </a:xfrm>
          <a:prstGeom prst="rect">
            <a:avLst/>
          </a:prstGeom>
        </p:spPr>
        <p:txBody>
          <a:bodyPr wrap="square" lIns="0" tIns="41910" rIns="0" bIns="0" rtlCol="0">
            <a:noAutofit/>
          </a:bodyPr>
          <a:lstStyle/>
          <a:p>
            <a:pPr marL="47243">
              <a:lnSpc>
                <a:spcPct val="95825"/>
              </a:lnSpc>
            </a:pPr>
            <a:r>
              <a:rPr sz="900" spc="0" dirty="0">
                <a:solidFill>
                  <a:srgbClr val="FF0000"/>
                </a:solidFill>
                <a:latin typeface="Arial"/>
                <a:cs typeface="Arial"/>
              </a:rPr>
              <a:t>$10</a:t>
            </a:r>
            <a:r>
              <a:rPr sz="900" spc="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FF0000"/>
                </a:solidFill>
                <a:latin typeface="Arial"/>
                <a:cs typeface="Arial"/>
              </a:rPr>
              <a:t>copay</a:t>
            </a:r>
            <a:r>
              <a:rPr sz="900" spc="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FF0000"/>
                </a:solidFill>
                <a:latin typeface="Arial"/>
                <a:cs typeface="Arial"/>
              </a:rPr>
              <a:t>per</a:t>
            </a:r>
            <a:r>
              <a:rPr sz="900" spc="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FF0000"/>
                </a:solidFill>
                <a:latin typeface="Arial"/>
                <a:cs typeface="Arial"/>
              </a:rPr>
              <a:t>visit</a:t>
            </a:r>
            <a:endParaRPr sz="900"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3401567" y="4634484"/>
            <a:ext cx="1165860" cy="231647"/>
          </a:xfrm>
          <a:prstGeom prst="rect">
            <a:avLst/>
          </a:prstGeom>
        </p:spPr>
        <p:txBody>
          <a:bodyPr wrap="square" lIns="0" tIns="41910" rIns="0" bIns="0" rtlCol="0">
            <a:noAutofit/>
          </a:bodyPr>
          <a:lstStyle/>
          <a:p>
            <a:pPr marL="62482">
              <a:lnSpc>
                <a:spcPct val="95825"/>
              </a:lnSpc>
            </a:pPr>
            <a:r>
              <a:rPr sz="900" spc="0" dirty="0">
                <a:solidFill>
                  <a:srgbClr val="FF0000"/>
                </a:solidFill>
                <a:latin typeface="Arial"/>
                <a:cs typeface="Arial"/>
              </a:rPr>
              <a:t>70%</a:t>
            </a:r>
            <a:r>
              <a:rPr sz="900" spc="14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after</a:t>
            </a:r>
            <a:r>
              <a:rPr sz="900" spc="14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deductible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4567428" y="4634484"/>
            <a:ext cx="1534668" cy="231647"/>
          </a:xfrm>
          <a:prstGeom prst="rect">
            <a:avLst/>
          </a:prstGeom>
        </p:spPr>
        <p:txBody>
          <a:bodyPr wrap="square" lIns="0" tIns="41910" rIns="0" bIns="0" rtlCol="0">
            <a:noAutofit/>
          </a:bodyPr>
          <a:lstStyle/>
          <a:p>
            <a:pPr marL="291082">
              <a:lnSpc>
                <a:spcPct val="95825"/>
              </a:lnSpc>
            </a:pP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$20</a:t>
            </a:r>
            <a:r>
              <a:rPr sz="900" spc="1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copay</a:t>
            </a:r>
            <a:r>
              <a:rPr sz="900" spc="1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per</a:t>
            </a:r>
            <a:r>
              <a:rPr sz="900" spc="1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visit</a:t>
            </a:r>
            <a:endParaRPr sz="900"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6102096" y="4634484"/>
            <a:ext cx="1165859" cy="231647"/>
          </a:xfrm>
          <a:prstGeom prst="rect">
            <a:avLst/>
          </a:prstGeom>
        </p:spPr>
        <p:txBody>
          <a:bodyPr wrap="square" lIns="0" tIns="41910" rIns="0" bIns="0" rtlCol="0">
            <a:noAutofit/>
          </a:bodyPr>
          <a:lstStyle/>
          <a:p>
            <a:pPr marL="60957">
              <a:lnSpc>
                <a:spcPct val="95825"/>
              </a:lnSpc>
            </a:pP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50%</a:t>
            </a:r>
            <a:r>
              <a:rPr sz="900" spc="14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after</a:t>
            </a:r>
            <a:r>
              <a:rPr sz="900" spc="14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deductible</a:t>
            </a:r>
            <a:endParaRPr sz="900"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504444" y="4866132"/>
            <a:ext cx="6763511" cy="185927"/>
          </a:xfrm>
          <a:prstGeom prst="rect">
            <a:avLst/>
          </a:prstGeom>
        </p:spPr>
        <p:txBody>
          <a:bodyPr wrap="square" lIns="0" tIns="12065" rIns="0" bIns="0" rtlCol="0">
            <a:noAutofit/>
          </a:bodyPr>
          <a:lstStyle/>
          <a:p>
            <a:pPr marL="53339">
              <a:lnSpc>
                <a:spcPct val="95825"/>
              </a:lnSpc>
            </a:pPr>
            <a:r>
              <a:rPr sz="1100" b="1" spc="0" dirty="0">
                <a:solidFill>
                  <a:srgbClr val="353334"/>
                </a:solidFill>
                <a:latin typeface="Arial"/>
                <a:cs typeface="Arial"/>
              </a:rPr>
              <a:t>Preventive</a:t>
            </a:r>
            <a:r>
              <a:rPr sz="1100" b="1" spc="25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100" b="1" spc="0" dirty="0">
                <a:solidFill>
                  <a:srgbClr val="353334"/>
                </a:solidFill>
                <a:latin typeface="Arial"/>
                <a:cs typeface="Arial"/>
              </a:rPr>
              <a:t>Care</a:t>
            </a:r>
            <a:endParaRPr sz="110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504444" y="5052059"/>
            <a:ext cx="1850136" cy="283464"/>
          </a:xfrm>
          <a:prstGeom prst="rect">
            <a:avLst/>
          </a:prstGeom>
        </p:spPr>
        <p:txBody>
          <a:bodyPr wrap="square" lIns="0" tIns="6099" rIns="0" bIns="0" rtlCol="0">
            <a:noAutofit/>
          </a:bodyPr>
          <a:lstStyle/>
          <a:p>
            <a:pPr>
              <a:lnSpc>
                <a:spcPts val="550"/>
              </a:lnSpc>
            </a:pPr>
            <a:endParaRPr sz="550"/>
          </a:p>
          <a:p>
            <a:pPr marL="167577">
              <a:lnSpc>
                <a:spcPct val="95825"/>
              </a:lnSpc>
            </a:pPr>
            <a:r>
              <a:rPr sz="1000" spc="0" dirty="0">
                <a:solidFill>
                  <a:srgbClr val="353334"/>
                </a:solidFill>
                <a:latin typeface="Arial"/>
                <a:cs typeface="Arial"/>
              </a:rPr>
              <a:t>Adult</a:t>
            </a:r>
            <a:r>
              <a:rPr sz="1000" spc="8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0" dirty="0">
                <a:solidFill>
                  <a:srgbClr val="353334"/>
                </a:solidFill>
                <a:latin typeface="Arial"/>
                <a:cs typeface="Arial"/>
              </a:rPr>
              <a:t>Periodic</a:t>
            </a:r>
            <a:r>
              <a:rPr sz="1000" spc="8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0" dirty="0">
                <a:solidFill>
                  <a:srgbClr val="353334"/>
                </a:solidFill>
                <a:latin typeface="Arial"/>
                <a:cs typeface="Arial"/>
              </a:rPr>
              <a:t>Exams</a:t>
            </a:r>
            <a:endParaRPr sz="1000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2354580" y="5052059"/>
            <a:ext cx="1046987" cy="283464"/>
          </a:xfrm>
          <a:prstGeom prst="rect">
            <a:avLst/>
          </a:prstGeom>
        </p:spPr>
        <p:txBody>
          <a:bodyPr wrap="square" lIns="0" tIns="739" rIns="0" bIns="0" rtlCol="0">
            <a:noAutofit/>
          </a:bodyPr>
          <a:lstStyle/>
          <a:p>
            <a:pPr>
              <a:lnSpc>
                <a:spcPts val="650"/>
              </a:lnSpc>
            </a:pPr>
            <a:endParaRPr sz="650"/>
          </a:p>
          <a:p>
            <a:pPr marL="355154" marR="355830" algn="ctr">
              <a:lnSpc>
                <a:spcPct val="95825"/>
              </a:lnSpc>
            </a:pPr>
            <a:r>
              <a:rPr sz="900" spc="-3" dirty="0">
                <a:solidFill>
                  <a:srgbClr val="353334"/>
                </a:solidFill>
                <a:latin typeface="Arial"/>
                <a:cs typeface="Arial"/>
              </a:rPr>
              <a:t>100%</a:t>
            </a:r>
            <a:endParaRPr sz="900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3401567" y="5052059"/>
            <a:ext cx="1165860" cy="283464"/>
          </a:xfrm>
          <a:prstGeom prst="rect">
            <a:avLst/>
          </a:prstGeom>
        </p:spPr>
        <p:txBody>
          <a:bodyPr wrap="square" lIns="0" tIns="26860" rIns="0" bIns="0" rtlCol="0">
            <a:noAutofit/>
          </a:bodyPr>
          <a:lstStyle/>
          <a:p>
            <a:pPr marL="342898" marR="85751" indent="-236219">
              <a:lnSpc>
                <a:spcPts val="1030"/>
              </a:lnSpc>
            </a:pP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$15</a:t>
            </a:r>
            <a:r>
              <a:rPr sz="900" spc="9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copay</a:t>
            </a:r>
            <a:r>
              <a:rPr sz="900" spc="9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per</a:t>
            </a:r>
            <a:r>
              <a:rPr sz="900" spc="9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visit</a:t>
            </a:r>
            <a:r>
              <a:rPr sz="900" spc="9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then</a:t>
            </a:r>
            <a:r>
              <a:rPr sz="900" spc="9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70%</a:t>
            </a:r>
            <a:endParaRPr sz="900"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4567428" y="5052059"/>
            <a:ext cx="1534668" cy="283464"/>
          </a:xfrm>
          <a:prstGeom prst="rect">
            <a:avLst/>
          </a:prstGeom>
        </p:spPr>
        <p:txBody>
          <a:bodyPr wrap="square" lIns="0" tIns="739" rIns="0" bIns="0" rtlCol="0">
            <a:noAutofit/>
          </a:bodyPr>
          <a:lstStyle/>
          <a:p>
            <a:pPr>
              <a:lnSpc>
                <a:spcPts val="650"/>
              </a:lnSpc>
            </a:pPr>
            <a:endParaRPr sz="650"/>
          </a:p>
          <a:p>
            <a:pPr marL="600517" marR="598147" algn="ctr">
              <a:lnSpc>
                <a:spcPct val="95825"/>
              </a:lnSpc>
            </a:pPr>
            <a:r>
              <a:rPr sz="900" spc="-3" dirty="0">
                <a:solidFill>
                  <a:srgbClr val="353334"/>
                </a:solidFill>
                <a:latin typeface="Arial"/>
                <a:cs typeface="Arial"/>
              </a:rPr>
              <a:t>100%</a:t>
            </a:r>
            <a:endParaRPr sz="900"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6102096" y="5052059"/>
            <a:ext cx="1165859" cy="283464"/>
          </a:xfrm>
          <a:prstGeom prst="rect">
            <a:avLst/>
          </a:prstGeom>
        </p:spPr>
        <p:txBody>
          <a:bodyPr wrap="square" lIns="0" tIns="17780" rIns="0" bIns="0" rtlCol="0">
            <a:noAutofit/>
          </a:bodyPr>
          <a:lstStyle/>
          <a:p>
            <a:pPr marL="105153">
              <a:lnSpc>
                <a:spcPct val="95825"/>
              </a:lnSpc>
            </a:pP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$20</a:t>
            </a:r>
            <a:r>
              <a:rPr sz="900" spc="1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copay</a:t>
            </a:r>
            <a:r>
              <a:rPr sz="900" spc="1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per</a:t>
            </a:r>
            <a:r>
              <a:rPr sz="900" spc="1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visit</a:t>
            </a:r>
            <a:endParaRPr sz="900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504444" y="5335524"/>
            <a:ext cx="1850136" cy="272796"/>
          </a:xfrm>
          <a:prstGeom prst="rect">
            <a:avLst/>
          </a:prstGeom>
        </p:spPr>
        <p:txBody>
          <a:bodyPr wrap="square" lIns="0" tIns="62230" rIns="0" bIns="0" rtlCol="0">
            <a:noAutofit/>
          </a:bodyPr>
          <a:lstStyle/>
          <a:p>
            <a:pPr marL="167639">
              <a:lnSpc>
                <a:spcPct val="95825"/>
              </a:lnSpc>
            </a:pPr>
            <a:r>
              <a:rPr sz="1000" spc="2" dirty="0">
                <a:solidFill>
                  <a:srgbClr val="353334"/>
                </a:solidFill>
                <a:latin typeface="Arial"/>
                <a:cs typeface="Arial"/>
              </a:rPr>
              <a:t>Well-Child</a:t>
            </a:r>
            <a:r>
              <a:rPr sz="1000" spc="-2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2" dirty="0">
                <a:solidFill>
                  <a:srgbClr val="353334"/>
                </a:solidFill>
                <a:latin typeface="Arial"/>
                <a:cs typeface="Arial"/>
              </a:rPr>
              <a:t>Care</a:t>
            </a:r>
            <a:endParaRPr sz="1000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2354580" y="5335524"/>
            <a:ext cx="1046987" cy="272796"/>
          </a:xfrm>
          <a:prstGeom prst="rect">
            <a:avLst/>
          </a:prstGeom>
        </p:spPr>
        <p:txBody>
          <a:bodyPr wrap="square" lIns="0" tIns="6073" rIns="0" bIns="0" rtlCol="0">
            <a:noAutofit/>
          </a:bodyPr>
          <a:lstStyle/>
          <a:p>
            <a:pPr>
              <a:lnSpc>
                <a:spcPts val="500"/>
              </a:lnSpc>
            </a:pPr>
            <a:endParaRPr sz="500"/>
          </a:p>
          <a:p>
            <a:pPr marL="355154" marR="355830" algn="ctr">
              <a:lnSpc>
                <a:spcPct val="95825"/>
              </a:lnSpc>
            </a:pPr>
            <a:r>
              <a:rPr sz="900" spc="-3" dirty="0">
                <a:solidFill>
                  <a:srgbClr val="353334"/>
                </a:solidFill>
                <a:latin typeface="Arial"/>
                <a:cs typeface="Arial"/>
              </a:rPr>
              <a:t>100%</a:t>
            </a:r>
            <a:endParaRPr sz="9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3401567" y="5335524"/>
            <a:ext cx="1165860" cy="272796"/>
          </a:xfrm>
          <a:prstGeom prst="rect">
            <a:avLst/>
          </a:prstGeom>
        </p:spPr>
        <p:txBody>
          <a:bodyPr wrap="square" lIns="0" tIns="12890" rIns="0" bIns="0" rtlCol="0">
            <a:noAutofit/>
          </a:bodyPr>
          <a:lstStyle/>
          <a:p>
            <a:pPr marL="342898" marR="85751" indent="-236219">
              <a:lnSpc>
                <a:spcPts val="1030"/>
              </a:lnSpc>
            </a:pP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$15</a:t>
            </a:r>
            <a:r>
              <a:rPr sz="900" spc="9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copay</a:t>
            </a:r>
            <a:r>
              <a:rPr sz="900" spc="9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per</a:t>
            </a:r>
            <a:r>
              <a:rPr sz="900" spc="9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visit</a:t>
            </a:r>
            <a:r>
              <a:rPr sz="900" spc="9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then</a:t>
            </a:r>
            <a:r>
              <a:rPr sz="900" spc="9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70%</a:t>
            </a:r>
            <a:endParaRPr sz="9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4567428" y="5335524"/>
            <a:ext cx="1534668" cy="272796"/>
          </a:xfrm>
          <a:prstGeom prst="rect">
            <a:avLst/>
          </a:prstGeom>
        </p:spPr>
        <p:txBody>
          <a:bodyPr wrap="square" lIns="0" tIns="6073" rIns="0" bIns="0" rtlCol="0">
            <a:noAutofit/>
          </a:bodyPr>
          <a:lstStyle/>
          <a:p>
            <a:pPr>
              <a:lnSpc>
                <a:spcPts val="500"/>
              </a:lnSpc>
            </a:pPr>
            <a:endParaRPr sz="500"/>
          </a:p>
          <a:p>
            <a:pPr marL="600517" marR="598147" algn="ctr">
              <a:lnSpc>
                <a:spcPct val="95825"/>
              </a:lnSpc>
            </a:pPr>
            <a:r>
              <a:rPr sz="900" spc="-3" dirty="0">
                <a:solidFill>
                  <a:srgbClr val="353334"/>
                </a:solidFill>
                <a:latin typeface="Arial"/>
                <a:cs typeface="Arial"/>
              </a:rPr>
              <a:t>100%</a:t>
            </a:r>
            <a:endParaRPr sz="90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6102096" y="5335524"/>
            <a:ext cx="1165859" cy="272796"/>
          </a:xfrm>
          <a:prstGeom prst="rect">
            <a:avLst/>
          </a:prstGeom>
        </p:spPr>
        <p:txBody>
          <a:bodyPr wrap="square" lIns="0" tIns="3810" rIns="0" bIns="0" rtlCol="0">
            <a:noAutofit/>
          </a:bodyPr>
          <a:lstStyle/>
          <a:p>
            <a:pPr marL="105153">
              <a:lnSpc>
                <a:spcPct val="95825"/>
              </a:lnSpc>
            </a:pP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$20</a:t>
            </a:r>
            <a:r>
              <a:rPr sz="900" spc="1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copay</a:t>
            </a:r>
            <a:r>
              <a:rPr sz="900" spc="1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per</a:t>
            </a:r>
            <a:r>
              <a:rPr sz="900" spc="1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visit</a:t>
            </a:r>
            <a:endParaRPr sz="90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04444" y="5608320"/>
            <a:ext cx="6763511" cy="198119"/>
          </a:xfrm>
          <a:prstGeom prst="rect">
            <a:avLst/>
          </a:prstGeom>
        </p:spPr>
        <p:txBody>
          <a:bodyPr wrap="square" lIns="0" tIns="26034" rIns="0" bIns="0" rtlCol="0">
            <a:noAutofit/>
          </a:bodyPr>
          <a:lstStyle/>
          <a:p>
            <a:pPr marL="53339">
              <a:lnSpc>
                <a:spcPct val="95825"/>
              </a:lnSpc>
            </a:pPr>
            <a:r>
              <a:rPr sz="1100" b="1" dirty="0">
                <a:solidFill>
                  <a:srgbClr val="353334"/>
                </a:solidFill>
                <a:latin typeface="Arial"/>
                <a:cs typeface="Arial"/>
              </a:rPr>
              <a:t>Diagnostic</a:t>
            </a:r>
            <a:r>
              <a:rPr sz="1100" b="1" spc="25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100" b="1" spc="0" dirty="0">
                <a:solidFill>
                  <a:srgbClr val="353334"/>
                </a:solidFill>
                <a:latin typeface="Arial"/>
                <a:cs typeface="Arial"/>
              </a:rPr>
              <a:t>Services</a:t>
            </a:r>
            <a:endParaRPr sz="11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04444" y="5806440"/>
            <a:ext cx="1850136" cy="284988"/>
          </a:xfrm>
          <a:prstGeom prst="rect">
            <a:avLst/>
          </a:prstGeom>
        </p:spPr>
        <p:txBody>
          <a:bodyPr wrap="square" lIns="0" tIns="1273" rIns="0" bIns="0" rtlCol="0">
            <a:noAutofit/>
          </a:bodyPr>
          <a:lstStyle/>
          <a:p>
            <a:pPr>
              <a:lnSpc>
                <a:spcPts val="600"/>
              </a:lnSpc>
            </a:pPr>
            <a:endParaRPr sz="600"/>
          </a:p>
          <a:p>
            <a:pPr marL="167639">
              <a:lnSpc>
                <a:spcPct val="95825"/>
              </a:lnSpc>
            </a:pP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X-ray</a:t>
            </a:r>
            <a:r>
              <a:rPr sz="1000" spc="1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and</a:t>
            </a:r>
            <a:r>
              <a:rPr sz="1000" spc="1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Lab</a:t>
            </a:r>
            <a:r>
              <a:rPr sz="1000" spc="1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Tests</a:t>
            </a:r>
            <a:endParaRPr sz="10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2354580" y="5806440"/>
            <a:ext cx="1046987" cy="284988"/>
          </a:xfrm>
          <a:prstGeom prst="rect">
            <a:avLst/>
          </a:prstGeom>
        </p:spPr>
        <p:txBody>
          <a:bodyPr wrap="square" lIns="0" tIns="17780" rIns="0" bIns="0" rtlCol="0">
            <a:noAutofit/>
          </a:bodyPr>
          <a:lstStyle/>
          <a:p>
            <a:pPr marL="262126" marR="242976" indent="15239">
              <a:lnSpc>
                <a:spcPct val="96687"/>
              </a:lnSpc>
            </a:pPr>
            <a:r>
              <a:rPr sz="900" spc="4" dirty="0">
                <a:solidFill>
                  <a:srgbClr val="FF0000"/>
                </a:solidFill>
                <a:latin typeface="Arial"/>
                <a:cs typeface="Arial"/>
              </a:rPr>
              <a:t>90</a:t>
            </a:r>
            <a:r>
              <a:rPr sz="900" spc="0" dirty="0">
                <a:solidFill>
                  <a:srgbClr val="FF0000"/>
                </a:solidFill>
                <a:latin typeface="Arial"/>
                <a:cs typeface="Arial"/>
              </a:rPr>
              <a:t>%</a:t>
            </a:r>
            <a:r>
              <a:rPr sz="900" spc="16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900" spc="4" dirty="0">
                <a:solidFill>
                  <a:srgbClr val="353334"/>
                </a:solidFill>
                <a:latin typeface="Arial"/>
                <a:cs typeface="Arial"/>
              </a:rPr>
              <a:t>a</a:t>
            </a:r>
            <a:r>
              <a:rPr sz="900" spc="-9" dirty="0">
                <a:solidFill>
                  <a:srgbClr val="353334"/>
                </a:solidFill>
                <a:latin typeface="Arial"/>
                <a:cs typeface="Arial"/>
              </a:rPr>
              <a:t>f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t</a:t>
            </a:r>
            <a:r>
              <a:rPr sz="900" spc="4" dirty="0">
                <a:solidFill>
                  <a:srgbClr val="353334"/>
                </a:solidFill>
                <a:latin typeface="Arial"/>
                <a:cs typeface="Arial"/>
              </a:rPr>
              <a:t>e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r</a:t>
            </a:r>
            <a:r>
              <a:rPr sz="900" spc="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4" dirty="0">
                <a:solidFill>
                  <a:srgbClr val="353334"/>
                </a:solidFill>
                <a:latin typeface="Arial"/>
                <a:cs typeface="Arial"/>
              </a:rPr>
              <a:t>ded</a:t>
            </a:r>
            <a:r>
              <a:rPr sz="900" spc="-9" dirty="0">
                <a:solidFill>
                  <a:srgbClr val="353334"/>
                </a:solidFill>
                <a:latin typeface="Arial"/>
                <a:cs typeface="Arial"/>
              </a:rPr>
              <a:t>u</a:t>
            </a:r>
            <a:r>
              <a:rPr sz="900" spc="4" dirty="0">
                <a:solidFill>
                  <a:srgbClr val="353334"/>
                </a:solidFill>
                <a:latin typeface="Arial"/>
                <a:cs typeface="Arial"/>
              </a:rPr>
              <a:t>c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t</a:t>
            </a:r>
            <a:r>
              <a:rPr sz="900" spc="4" dirty="0">
                <a:solidFill>
                  <a:srgbClr val="353334"/>
                </a:solidFill>
                <a:latin typeface="Arial"/>
                <a:cs typeface="Arial"/>
              </a:rPr>
              <a:t>i</a:t>
            </a:r>
            <a:r>
              <a:rPr sz="900" spc="-9" dirty="0">
                <a:solidFill>
                  <a:srgbClr val="353334"/>
                </a:solidFill>
                <a:latin typeface="Arial"/>
                <a:cs typeface="Arial"/>
              </a:rPr>
              <a:t>b</a:t>
            </a:r>
            <a:r>
              <a:rPr sz="900" spc="4" dirty="0">
                <a:solidFill>
                  <a:srgbClr val="353334"/>
                </a:solidFill>
                <a:latin typeface="Arial"/>
                <a:cs typeface="Arial"/>
              </a:rPr>
              <a:t>l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e</a:t>
            </a:r>
            <a:endParaRPr sz="9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3401567" y="5806440"/>
            <a:ext cx="1165860" cy="284988"/>
          </a:xfrm>
          <a:prstGeom prst="rect">
            <a:avLst/>
          </a:prstGeom>
        </p:spPr>
        <p:txBody>
          <a:bodyPr wrap="square" lIns="0" tIns="739" rIns="0" bIns="0" rtlCol="0">
            <a:noAutofit/>
          </a:bodyPr>
          <a:lstStyle/>
          <a:p>
            <a:pPr>
              <a:lnSpc>
                <a:spcPts val="650"/>
              </a:lnSpc>
            </a:pPr>
            <a:endParaRPr sz="650" dirty="0"/>
          </a:p>
          <a:p>
            <a:pPr marL="62482">
              <a:lnSpc>
                <a:spcPct val="95825"/>
              </a:lnSpc>
            </a:pPr>
            <a:r>
              <a:rPr sz="900" spc="0" dirty="0">
                <a:solidFill>
                  <a:srgbClr val="FF0000"/>
                </a:solidFill>
                <a:latin typeface="Arial"/>
                <a:cs typeface="Arial"/>
              </a:rPr>
              <a:t>70%</a:t>
            </a:r>
            <a:r>
              <a:rPr sz="900" spc="14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after</a:t>
            </a:r>
            <a:r>
              <a:rPr sz="900" spc="14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deductible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567428" y="5806440"/>
            <a:ext cx="1534668" cy="284988"/>
          </a:xfrm>
          <a:prstGeom prst="rect">
            <a:avLst/>
          </a:prstGeom>
        </p:spPr>
        <p:txBody>
          <a:bodyPr wrap="square" lIns="0" tIns="739" rIns="0" bIns="0" rtlCol="0">
            <a:noAutofit/>
          </a:bodyPr>
          <a:lstStyle/>
          <a:p>
            <a:pPr>
              <a:lnSpc>
                <a:spcPts val="650"/>
              </a:lnSpc>
            </a:pPr>
            <a:endParaRPr sz="650"/>
          </a:p>
          <a:p>
            <a:pPr marL="246886">
              <a:lnSpc>
                <a:spcPct val="95825"/>
              </a:lnSpc>
            </a:pP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70%</a:t>
            </a:r>
            <a:r>
              <a:rPr sz="900" spc="14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after</a:t>
            </a:r>
            <a:r>
              <a:rPr sz="900" spc="14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deductible</a:t>
            </a:r>
            <a:endParaRPr sz="9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102096" y="5806440"/>
            <a:ext cx="1165859" cy="284988"/>
          </a:xfrm>
          <a:prstGeom prst="rect">
            <a:avLst/>
          </a:prstGeom>
        </p:spPr>
        <p:txBody>
          <a:bodyPr wrap="square" lIns="0" tIns="739" rIns="0" bIns="0" rtlCol="0">
            <a:noAutofit/>
          </a:bodyPr>
          <a:lstStyle/>
          <a:p>
            <a:pPr>
              <a:lnSpc>
                <a:spcPts val="650"/>
              </a:lnSpc>
            </a:pPr>
            <a:endParaRPr sz="650"/>
          </a:p>
          <a:p>
            <a:pPr marL="60957">
              <a:lnSpc>
                <a:spcPct val="95825"/>
              </a:lnSpc>
            </a:pP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50%</a:t>
            </a:r>
            <a:r>
              <a:rPr sz="900" spc="14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after</a:t>
            </a:r>
            <a:r>
              <a:rPr sz="900" spc="14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deductible</a:t>
            </a:r>
            <a:endParaRPr sz="9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04444" y="6091428"/>
            <a:ext cx="1850136" cy="268224"/>
          </a:xfrm>
          <a:prstGeom prst="rect">
            <a:avLst/>
          </a:prstGeom>
        </p:spPr>
        <p:txBody>
          <a:bodyPr wrap="square" lIns="0" tIns="60325" rIns="0" bIns="0" rtlCol="0">
            <a:noAutofit/>
          </a:bodyPr>
          <a:lstStyle/>
          <a:p>
            <a:pPr marL="167639">
              <a:lnSpc>
                <a:spcPct val="95825"/>
              </a:lnSpc>
            </a:pP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Complex</a:t>
            </a:r>
            <a:r>
              <a:rPr sz="1000" spc="-4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Radiology</a:t>
            </a:r>
            <a:endParaRPr sz="10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354580" y="6091428"/>
            <a:ext cx="1046987" cy="268224"/>
          </a:xfrm>
          <a:prstGeom prst="rect">
            <a:avLst/>
          </a:prstGeom>
        </p:spPr>
        <p:txBody>
          <a:bodyPr wrap="square" lIns="0" tIns="11620" rIns="0" bIns="0" rtlCol="0">
            <a:noAutofit/>
          </a:bodyPr>
          <a:lstStyle/>
          <a:p>
            <a:pPr marL="262126" marR="242976" indent="15239">
              <a:lnSpc>
                <a:spcPts val="1030"/>
              </a:lnSpc>
            </a:pPr>
            <a:r>
              <a:rPr sz="900" spc="4" dirty="0">
                <a:solidFill>
                  <a:srgbClr val="FF0000"/>
                </a:solidFill>
                <a:latin typeface="Arial"/>
                <a:cs typeface="Arial"/>
              </a:rPr>
              <a:t>90</a:t>
            </a:r>
            <a:r>
              <a:rPr sz="900" spc="0" dirty="0">
                <a:solidFill>
                  <a:srgbClr val="FF0000"/>
                </a:solidFill>
                <a:latin typeface="Arial"/>
                <a:cs typeface="Arial"/>
              </a:rPr>
              <a:t>%</a:t>
            </a:r>
            <a:r>
              <a:rPr sz="900" spc="16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900" spc="4" dirty="0">
                <a:solidFill>
                  <a:srgbClr val="353334"/>
                </a:solidFill>
                <a:latin typeface="Arial"/>
                <a:cs typeface="Arial"/>
              </a:rPr>
              <a:t>a</a:t>
            </a:r>
            <a:r>
              <a:rPr sz="900" spc="-9" dirty="0">
                <a:solidFill>
                  <a:srgbClr val="353334"/>
                </a:solidFill>
                <a:latin typeface="Arial"/>
                <a:cs typeface="Arial"/>
              </a:rPr>
              <a:t>f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t</a:t>
            </a:r>
            <a:r>
              <a:rPr sz="900" spc="4" dirty="0">
                <a:solidFill>
                  <a:srgbClr val="353334"/>
                </a:solidFill>
                <a:latin typeface="Arial"/>
                <a:cs typeface="Arial"/>
              </a:rPr>
              <a:t>e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r</a:t>
            </a:r>
            <a:r>
              <a:rPr sz="900" spc="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4" dirty="0">
                <a:solidFill>
                  <a:srgbClr val="353334"/>
                </a:solidFill>
                <a:latin typeface="Arial"/>
                <a:cs typeface="Arial"/>
              </a:rPr>
              <a:t>ded</a:t>
            </a:r>
            <a:r>
              <a:rPr sz="900" spc="-9" dirty="0">
                <a:solidFill>
                  <a:srgbClr val="353334"/>
                </a:solidFill>
                <a:latin typeface="Arial"/>
                <a:cs typeface="Arial"/>
              </a:rPr>
              <a:t>u</a:t>
            </a:r>
            <a:r>
              <a:rPr sz="900" spc="4" dirty="0">
                <a:solidFill>
                  <a:srgbClr val="353334"/>
                </a:solidFill>
                <a:latin typeface="Arial"/>
                <a:cs typeface="Arial"/>
              </a:rPr>
              <a:t>c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t</a:t>
            </a:r>
            <a:r>
              <a:rPr sz="900" spc="4" dirty="0">
                <a:solidFill>
                  <a:srgbClr val="353334"/>
                </a:solidFill>
                <a:latin typeface="Arial"/>
                <a:cs typeface="Arial"/>
              </a:rPr>
              <a:t>i</a:t>
            </a:r>
            <a:r>
              <a:rPr sz="900" spc="-9" dirty="0">
                <a:solidFill>
                  <a:srgbClr val="353334"/>
                </a:solidFill>
                <a:latin typeface="Arial"/>
                <a:cs typeface="Arial"/>
              </a:rPr>
              <a:t>b</a:t>
            </a:r>
            <a:r>
              <a:rPr sz="900" spc="4" dirty="0">
                <a:solidFill>
                  <a:srgbClr val="353334"/>
                </a:solidFill>
                <a:latin typeface="Arial"/>
                <a:cs typeface="Arial"/>
              </a:rPr>
              <a:t>l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e</a:t>
            </a:r>
            <a:endParaRPr sz="9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401567" y="6091428"/>
            <a:ext cx="1165860" cy="268224"/>
          </a:xfrm>
          <a:prstGeom prst="rect">
            <a:avLst/>
          </a:prstGeom>
        </p:spPr>
        <p:txBody>
          <a:bodyPr wrap="square" lIns="0" tIns="4549" rIns="0" bIns="0" rtlCol="0">
            <a:noAutofit/>
          </a:bodyPr>
          <a:lstStyle/>
          <a:p>
            <a:pPr>
              <a:lnSpc>
                <a:spcPts val="500"/>
              </a:lnSpc>
            </a:pPr>
            <a:endParaRPr sz="500" dirty="0"/>
          </a:p>
          <a:p>
            <a:pPr marL="62482">
              <a:lnSpc>
                <a:spcPct val="95825"/>
              </a:lnSpc>
            </a:pPr>
            <a:r>
              <a:rPr sz="900" spc="0" dirty="0">
                <a:solidFill>
                  <a:srgbClr val="FF0000"/>
                </a:solidFill>
                <a:latin typeface="Arial"/>
                <a:cs typeface="Arial"/>
              </a:rPr>
              <a:t>70%</a:t>
            </a:r>
            <a:r>
              <a:rPr sz="900" spc="14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after</a:t>
            </a:r>
            <a:r>
              <a:rPr sz="900" spc="14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deductible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567428" y="6091428"/>
            <a:ext cx="1534668" cy="268224"/>
          </a:xfrm>
          <a:prstGeom prst="rect">
            <a:avLst/>
          </a:prstGeom>
        </p:spPr>
        <p:txBody>
          <a:bodyPr wrap="square" lIns="0" tIns="4549" rIns="0" bIns="0" rtlCol="0">
            <a:noAutofit/>
          </a:bodyPr>
          <a:lstStyle/>
          <a:p>
            <a:pPr>
              <a:lnSpc>
                <a:spcPts val="500"/>
              </a:lnSpc>
            </a:pPr>
            <a:endParaRPr sz="500"/>
          </a:p>
          <a:p>
            <a:pPr marL="246886">
              <a:lnSpc>
                <a:spcPct val="95825"/>
              </a:lnSpc>
            </a:pP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70%</a:t>
            </a:r>
            <a:r>
              <a:rPr sz="900" spc="14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after</a:t>
            </a:r>
            <a:r>
              <a:rPr sz="900" spc="14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deductible</a:t>
            </a:r>
            <a:endParaRPr sz="9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102096" y="6091428"/>
            <a:ext cx="1165859" cy="268224"/>
          </a:xfrm>
          <a:prstGeom prst="rect">
            <a:avLst/>
          </a:prstGeom>
        </p:spPr>
        <p:txBody>
          <a:bodyPr wrap="square" lIns="0" tIns="4549" rIns="0" bIns="0" rtlCol="0">
            <a:noAutofit/>
          </a:bodyPr>
          <a:lstStyle/>
          <a:p>
            <a:pPr>
              <a:lnSpc>
                <a:spcPts val="500"/>
              </a:lnSpc>
            </a:pPr>
            <a:endParaRPr sz="500"/>
          </a:p>
          <a:p>
            <a:pPr marL="60957">
              <a:lnSpc>
                <a:spcPct val="95825"/>
              </a:lnSpc>
            </a:pP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50%</a:t>
            </a:r>
            <a:r>
              <a:rPr sz="900" spc="14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after</a:t>
            </a:r>
            <a:r>
              <a:rPr sz="900" spc="14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deductible</a:t>
            </a:r>
            <a:endParaRPr sz="9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04444" y="6359652"/>
            <a:ext cx="1850136" cy="217932"/>
          </a:xfrm>
          <a:prstGeom prst="rect">
            <a:avLst/>
          </a:prstGeom>
        </p:spPr>
        <p:txBody>
          <a:bodyPr wrap="square" lIns="0" tIns="36195" rIns="0" bIns="0" rtlCol="0">
            <a:noAutofit/>
          </a:bodyPr>
          <a:lstStyle/>
          <a:p>
            <a:pPr marL="167639">
              <a:lnSpc>
                <a:spcPct val="95825"/>
              </a:lnSpc>
            </a:pPr>
            <a:r>
              <a:rPr sz="1000" spc="2" dirty="0">
                <a:solidFill>
                  <a:srgbClr val="353334"/>
                </a:solidFill>
                <a:latin typeface="Arial"/>
                <a:cs typeface="Arial"/>
              </a:rPr>
              <a:t>Urgent</a:t>
            </a:r>
            <a:r>
              <a:rPr sz="1000" spc="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2" dirty="0">
                <a:solidFill>
                  <a:srgbClr val="353334"/>
                </a:solidFill>
                <a:latin typeface="Arial"/>
                <a:cs typeface="Arial"/>
              </a:rPr>
              <a:t>Care</a:t>
            </a:r>
            <a:r>
              <a:rPr sz="1000" spc="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2" dirty="0">
                <a:solidFill>
                  <a:srgbClr val="353334"/>
                </a:solidFill>
                <a:latin typeface="Arial"/>
                <a:cs typeface="Arial"/>
              </a:rPr>
              <a:t>Facility</a:t>
            </a:r>
            <a:endParaRPr sz="10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354580" y="6359652"/>
            <a:ext cx="1046987" cy="217932"/>
          </a:xfrm>
          <a:prstGeom prst="rect">
            <a:avLst/>
          </a:prstGeom>
        </p:spPr>
        <p:txBody>
          <a:bodyPr wrap="square" lIns="0" tIns="41910" rIns="0" bIns="0" rtlCol="0">
            <a:noAutofit/>
          </a:bodyPr>
          <a:lstStyle/>
          <a:p>
            <a:pPr marL="47243">
              <a:lnSpc>
                <a:spcPct val="95825"/>
              </a:lnSpc>
            </a:pPr>
            <a:r>
              <a:rPr sz="900" spc="0" dirty="0">
                <a:solidFill>
                  <a:srgbClr val="FF0000"/>
                </a:solidFill>
                <a:latin typeface="Arial"/>
                <a:cs typeface="Arial"/>
              </a:rPr>
              <a:t>$10</a:t>
            </a:r>
            <a:r>
              <a:rPr sz="900" spc="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FF0000"/>
                </a:solidFill>
                <a:latin typeface="Arial"/>
                <a:cs typeface="Arial"/>
              </a:rPr>
              <a:t>copay</a:t>
            </a:r>
            <a:r>
              <a:rPr sz="900" spc="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FF0000"/>
                </a:solidFill>
                <a:latin typeface="Arial"/>
                <a:cs typeface="Arial"/>
              </a:rPr>
              <a:t>per</a:t>
            </a:r>
            <a:r>
              <a:rPr sz="900" spc="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FF0000"/>
                </a:solidFill>
                <a:latin typeface="Arial"/>
                <a:cs typeface="Arial"/>
              </a:rPr>
              <a:t>visit</a:t>
            </a:r>
            <a:endParaRPr sz="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401567" y="6359652"/>
            <a:ext cx="1165860" cy="217932"/>
          </a:xfrm>
          <a:prstGeom prst="rect">
            <a:avLst/>
          </a:prstGeom>
        </p:spPr>
        <p:txBody>
          <a:bodyPr wrap="square" lIns="0" tIns="41910" rIns="0" bIns="0" rtlCol="0">
            <a:noAutofit/>
          </a:bodyPr>
          <a:lstStyle/>
          <a:p>
            <a:pPr marL="62482">
              <a:lnSpc>
                <a:spcPct val="95825"/>
              </a:lnSpc>
            </a:pPr>
            <a:r>
              <a:rPr sz="900" spc="0" dirty="0">
                <a:solidFill>
                  <a:srgbClr val="FF0000"/>
                </a:solidFill>
                <a:latin typeface="Arial"/>
                <a:cs typeface="Arial"/>
              </a:rPr>
              <a:t>70%</a:t>
            </a:r>
            <a:r>
              <a:rPr sz="900" spc="14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after</a:t>
            </a:r>
            <a:r>
              <a:rPr sz="900" spc="14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deductible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567428" y="6359652"/>
            <a:ext cx="1534668" cy="217932"/>
          </a:xfrm>
          <a:prstGeom prst="rect">
            <a:avLst/>
          </a:prstGeom>
        </p:spPr>
        <p:txBody>
          <a:bodyPr wrap="square" lIns="0" tIns="41910" rIns="0" bIns="0" rtlCol="0">
            <a:noAutofit/>
          </a:bodyPr>
          <a:lstStyle/>
          <a:p>
            <a:pPr marL="291082">
              <a:lnSpc>
                <a:spcPct val="95825"/>
              </a:lnSpc>
            </a:pP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$10</a:t>
            </a:r>
            <a:r>
              <a:rPr sz="900" spc="1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copay</a:t>
            </a:r>
            <a:r>
              <a:rPr sz="900" spc="1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per</a:t>
            </a:r>
            <a:r>
              <a:rPr sz="900" spc="1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visit</a:t>
            </a:r>
            <a:endParaRPr sz="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102096" y="6359652"/>
            <a:ext cx="1165859" cy="217932"/>
          </a:xfrm>
          <a:prstGeom prst="rect">
            <a:avLst/>
          </a:prstGeom>
        </p:spPr>
        <p:txBody>
          <a:bodyPr wrap="square" lIns="0" tIns="41910" rIns="0" bIns="0" rtlCol="0">
            <a:noAutofit/>
          </a:bodyPr>
          <a:lstStyle/>
          <a:p>
            <a:pPr marL="60957">
              <a:lnSpc>
                <a:spcPct val="95825"/>
              </a:lnSpc>
            </a:pP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50%</a:t>
            </a:r>
            <a:r>
              <a:rPr sz="900" spc="14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after</a:t>
            </a:r>
            <a:r>
              <a:rPr sz="900" spc="14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deductible</a:t>
            </a:r>
            <a:endParaRPr sz="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04444" y="6577584"/>
            <a:ext cx="1850136" cy="297180"/>
          </a:xfrm>
          <a:prstGeom prst="rect">
            <a:avLst/>
          </a:prstGeom>
        </p:spPr>
        <p:txBody>
          <a:bodyPr wrap="square" lIns="0" tIns="2540" rIns="0" bIns="0" rtlCol="0">
            <a:noAutofit/>
          </a:bodyPr>
          <a:lstStyle/>
          <a:p>
            <a:pPr marL="167639">
              <a:lnSpc>
                <a:spcPct val="95825"/>
              </a:lnSpc>
            </a:pPr>
            <a:r>
              <a:rPr sz="1000" spc="2" dirty="0">
                <a:solidFill>
                  <a:srgbClr val="353334"/>
                </a:solidFill>
                <a:latin typeface="Arial"/>
                <a:cs typeface="Arial"/>
              </a:rPr>
              <a:t>Emergency</a:t>
            </a:r>
            <a:r>
              <a:rPr sz="1000" spc="-8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2" dirty="0">
                <a:solidFill>
                  <a:srgbClr val="353334"/>
                </a:solidFill>
                <a:latin typeface="Arial"/>
                <a:cs typeface="Arial"/>
              </a:rPr>
              <a:t>Room</a:t>
            </a:r>
            <a:r>
              <a:rPr sz="1000" spc="-8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2" dirty="0">
                <a:solidFill>
                  <a:srgbClr val="353334"/>
                </a:solidFill>
                <a:latin typeface="Arial"/>
                <a:cs typeface="Arial"/>
              </a:rPr>
              <a:t>Facility</a:t>
            </a:r>
            <a:endParaRPr sz="1000">
              <a:latin typeface="Arial"/>
              <a:cs typeface="Arial"/>
            </a:endParaRPr>
          </a:p>
          <a:p>
            <a:pPr marL="167639">
              <a:lnSpc>
                <a:spcPts val="1140"/>
              </a:lnSpc>
              <a:spcBef>
                <a:spcPts val="57"/>
              </a:spcBef>
            </a:pP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Charges*</a:t>
            </a:r>
            <a:endParaRPr sz="10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354580" y="6577584"/>
            <a:ext cx="1046987" cy="297180"/>
          </a:xfrm>
          <a:prstGeom prst="rect">
            <a:avLst/>
          </a:prstGeom>
        </p:spPr>
        <p:txBody>
          <a:bodyPr wrap="square" lIns="0" tIns="5565" rIns="0" bIns="0" rtlCol="0">
            <a:noAutofit/>
          </a:bodyPr>
          <a:lstStyle/>
          <a:p>
            <a:pPr>
              <a:lnSpc>
                <a:spcPts val="600"/>
              </a:lnSpc>
            </a:pPr>
            <a:endParaRPr sz="600"/>
          </a:p>
          <a:p>
            <a:pPr marL="47243">
              <a:lnSpc>
                <a:spcPct val="95825"/>
              </a:lnSpc>
            </a:pPr>
            <a:r>
              <a:rPr sz="900" spc="0" dirty="0">
                <a:solidFill>
                  <a:srgbClr val="FF0000"/>
                </a:solidFill>
                <a:latin typeface="Arial"/>
                <a:cs typeface="Arial"/>
              </a:rPr>
              <a:t>$20</a:t>
            </a:r>
            <a:r>
              <a:rPr sz="900" spc="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FF0000"/>
                </a:solidFill>
                <a:latin typeface="Arial"/>
                <a:cs typeface="Arial"/>
              </a:rPr>
              <a:t>copay</a:t>
            </a:r>
            <a:r>
              <a:rPr sz="900" spc="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FF0000"/>
                </a:solidFill>
                <a:latin typeface="Arial"/>
                <a:cs typeface="Arial"/>
              </a:rPr>
              <a:t>per</a:t>
            </a:r>
            <a:r>
              <a:rPr sz="900" spc="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FF0000"/>
                </a:solidFill>
                <a:latin typeface="Arial"/>
                <a:cs typeface="Arial"/>
              </a:rPr>
              <a:t>visit</a:t>
            </a:r>
            <a:endParaRPr sz="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401567" y="6577584"/>
            <a:ext cx="1165860" cy="297180"/>
          </a:xfrm>
          <a:prstGeom prst="rect">
            <a:avLst/>
          </a:prstGeom>
        </p:spPr>
        <p:txBody>
          <a:bodyPr wrap="square" lIns="0" tIns="5565" rIns="0" bIns="0" rtlCol="0">
            <a:noAutofit/>
          </a:bodyPr>
          <a:lstStyle/>
          <a:p>
            <a:pPr>
              <a:lnSpc>
                <a:spcPts val="600"/>
              </a:lnSpc>
            </a:pPr>
            <a:endParaRPr sz="600" dirty="0"/>
          </a:p>
          <a:p>
            <a:pPr marL="62482">
              <a:lnSpc>
                <a:spcPct val="95825"/>
              </a:lnSpc>
            </a:pPr>
            <a:r>
              <a:rPr sz="900" spc="0" dirty="0">
                <a:solidFill>
                  <a:srgbClr val="FF0000"/>
                </a:solidFill>
                <a:latin typeface="Arial"/>
                <a:cs typeface="Arial"/>
              </a:rPr>
              <a:t>70%</a:t>
            </a:r>
            <a:r>
              <a:rPr sz="900" spc="14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after</a:t>
            </a:r>
            <a:r>
              <a:rPr sz="900" spc="14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deductible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567428" y="6577584"/>
            <a:ext cx="1534668" cy="297180"/>
          </a:xfrm>
          <a:prstGeom prst="rect">
            <a:avLst/>
          </a:prstGeom>
        </p:spPr>
        <p:txBody>
          <a:bodyPr wrap="square" lIns="0" tIns="5565" rIns="0" bIns="0" rtlCol="0">
            <a:noAutofit/>
          </a:bodyPr>
          <a:lstStyle/>
          <a:p>
            <a:pPr>
              <a:lnSpc>
                <a:spcPts val="600"/>
              </a:lnSpc>
            </a:pPr>
            <a:endParaRPr sz="600"/>
          </a:p>
          <a:p>
            <a:pPr marL="246886">
              <a:lnSpc>
                <a:spcPct val="95825"/>
              </a:lnSpc>
            </a:pP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70%</a:t>
            </a:r>
            <a:r>
              <a:rPr sz="900" spc="14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after</a:t>
            </a:r>
            <a:r>
              <a:rPr sz="900" spc="14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deductible</a:t>
            </a:r>
            <a:endParaRPr sz="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102096" y="6577584"/>
            <a:ext cx="1165859" cy="297180"/>
          </a:xfrm>
          <a:prstGeom prst="rect">
            <a:avLst/>
          </a:prstGeom>
        </p:spPr>
        <p:txBody>
          <a:bodyPr wrap="square" lIns="0" tIns="5565" rIns="0" bIns="0" rtlCol="0">
            <a:noAutofit/>
          </a:bodyPr>
          <a:lstStyle/>
          <a:p>
            <a:pPr>
              <a:lnSpc>
                <a:spcPts val="600"/>
              </a:lnSpc>
            </a:pPr>
            <a:endParaRPr sz="600"/>
          </a:p>
          <a:p>
            <a:pPr marL="60957">
              <a:lnSpc>
                <a:spcPct val="95825"/>
              </a:lnSpc>
            </a:pP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70%</a:t>
            </a:r>
            <a:r>
              <a:rPr sz="900" spc="14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after</a:t>
            </a:r>
            <a:r>
              <a:rPr sz="900" spc="14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deductible</a:t>
            </a:r>
            <a:endParaRPr sz="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04444" y="6874764"/>
            <a:ext cx="1850136" cy="533399"/>
          </a:xfrm>
          <a:prstGeom prst="rect">
            <a:avLst/>
          </a:prstGeom>
        </p:spPr>
        <p:txBody>
          <a:bodyPr wrap="square" lIns="0" tIns="2796" rIns="0" bIns="0" rtlCol="0">
            <a:noAutofit/>
          </a:bodyPr>
          <a:lstStyle/>
          <a:p>
            <a:pPr>
              <a:lnSpc>
                <a:spcPts val="500"/>
              </a:lnSpc>
            </a:pPr>
            <a:endParaRPr sz="500"/>
          </a:p>
          <a:p>
            <a:pPr marL="167639">
              <a:lnSpc>
                <a:spcPct val="95825"/>
              </a:lnSpc>
              <a:spcBef>
                <a:spcPts val="1000"/>
              </a:spcBef>
            </a:pP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Inpatient</a:t>
            </a:r>
            <a:r>
              <a:rPr sz="1000" spc="-4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Facility</a:t>
            </a:r>
            <a:r>
              <a:rPr sz="1000" spc="-4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Charges</a:t>
            </a:r>
            <a:endParaRPr sz="10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354580" y="6874764"/>
            <a:ext cx="1046987" cy="533399"/>
          </a:xfrm>
          <a:prstGeom prst="rect">
            <a:avLst/>
          </a:prstGeom>
        </p:spPr>
        <p:txBody>
          <a:bodyPr wrap="square" lIns="0" tIns="10669" rIns="0" bIns="0" rtlCol="0">
            <a:noAutofit/>
          </a:bodyPr>
          <a:lstStyle/>
          <a:p>
            <a:pPr>
              <a:lnSpc>
                <a:spcPts val="1000"/>
              </a:lnSpc>
            </a:pPr>
            <a:endParaRPr sz="1000"/>
          </a:p>
          <a:p>
            <a:pPr marL="262126" marR="242976" indent="15239">
              <a:lnSpc>
                <a:spcPts val="1030"/>
              </a:lnSpc>
              <a:spcBef>
                <a:spcPts val="51"/>
              </a:spcBef>
            </a:pPr>
            <a:r>
              <a:rPr sz="900" spc="4" dirty="0">
                <a:solidFill>
                  <a:srgbClr val="FF0000"/>
                </a:solidFill>
                <a:latin typeface="Arial"/>
                <a:cs typeface="Arial"/>
              </a:rPr>
              <a:t>90</a:t>
            </a:r>
            <a:r>
              <a:rPr sz="900" spc="0" dirty="0">
                <a:solidFill>
                  <a:srgbClr val="FF0000"/>
                </a:solidFill>
                <a:latin typeface="Arial"/>
                <a:cs typeface="Arial"/>
              </a:rPr>
              <a:t>%</a:t>
            </a:r>
            <a:r>
              <a:rPr sz="900" spc="16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900" spc="4" dirty="0">
                <a:solidFill>
                  <a:srgbClr val="353334"/>
                </a:solidFill>
                <a:latin typeface="Arial"/>
                <a:cs typeface="Arial"/>
              </a:rPr>
              <a:t>a</a:t>
            </a:r>
            <a:r>
              <a:rPr sz="900" spc="-9" dirty="0">
                <a:solidFill>
                  <a:srgbClr val="353334"/>
                </a:solidFill>
                <a:latin typeface="Arial"/>
                <a:cs typeface="Arial"/>
              </a:rPr>
              <a:t>f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t</a:t>
            </a:r>
            <a:r>
              <a:rPr sz="900" spc="4" dirty="0">
                <a:solidFill>
                  <a:srgbClr val="353334"/>
                </a:solidFill>
                <a:latin typeface="Arial"/>
                <a:cs typeface="Arial"/>
              </a:rPr>
              <a:t>e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r</a:t>
            </a:r>
            <a:r>
              <a:rPr sz="900" spc="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4" dirty="0">
                <a:solidFill>
                  <a:srgbClr val="353334"/>
                </a:solidFill>
                <a:latin typeface="Arial"/>
                <a:cs typeface="Arial"/>
              </a:rPr>
              <a:t>ded</a:t>
            </a:r>
            <a:r>
              <a:rPr sz="900" spc="-9" dirty="0">
                <a:solidFill>
                  <a:srgbClr val="353334"/>
                </a:solidFill>
                <a:latin typeface="Arial"/>
                <a:cs typeface="Arial"/>
              </a:rPr>
              <a:t>u</a:t>
            </a:r>
            <a:r>
              <a:rPr sz="900" spc="4" dirty="0">
                <a:solidFill>
                  <a:srgbClr val="353334"/>
                </a:solidFill>
                <a:latin typeface="Arial"/>
                <a:cs typeface="Arial"/>
              </a:rPr>
              <a:t>c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t</a:t>
            </a:r>
            <a:r>
              <a:rPr sz="900" spc="4" dirty="0">
                <a:solidFill>
                  <a:srgbClr val="353334"/>
                </a:solidFill>
                <a:latin typeface="Arial"/>
                <a:cs typeface="Arial"/>
              </a:rPr>
              <a:t>i</a:t>
            </a:r>
            <a:r>
              <a:rPr sz="900" spc="-9" dirty="0">
                <a:solidFill>
                  <a:srgbClr val="353334"/>
                </a:solidFill>
                <a:latin typeface="Arial"/>
                <a:cs typeface="Arial"/>
              </a:rPr>
              <a:t>b</a:t>
            </a:r>
            <a:r>
              <a:rPr sz="900" spc="4" dirty="0">
                <a:solidFill>
                  <a:srgbClr val="353334"/>
                </a:solidFill>
                <a:latin typeface="Arial"/>
                <a:cs typeface="Arial"/>
              </a:rPr>
              <a:t>l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e</a:t>
            </a:r>
            <a:endParaRPr sz="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401567" y="6874764"/>
            <a:ext cx="1165860" cy="533399"/>
          </a:xfrm>
          <a:prstGeom prst="rect">
            <a:avLst/>
          </a:prstGeom>
        </p:spPr>
        <p:txBody>
          <a:bodyPr wrap="square" lIns="0" tIns="12890" rIns="0" bIns="0" rtlCol="0">
            <a:noAutofit/>
          </a:bodyPr>
          <a:lstStyle/>
          <a:p>
            <a:pPr marL="52625" marR="50142" algn="ctr">
              <a:lnSpc>
                <a:spcPts val="1030"/>
              </a:lnSpc>
            </a:pPr>
            <a:r>
              <a:rPr sz="900" spc="4" dirty="0">
                <a:solidFill>
                  <a:srgbClr val="FF0000"/>
                </a:solidFill>
                <a:latin typeface="Arial"/>
                <a:cs typeface="Arial"/>
              </a:rPr>
              <a:t>70</a:t>
            </a:r>
            <a:r>
              <a:rPr sz="900" spc="0" dirty="0">
                <a:solidFill>
                  <a:srgbClr val="FF0000"/>
                </a:solidFill>
                <a:latin typeface="Arial"/>
                <a:cs typeface="Arial"/>
              </a:rPr>
              <a:t>%</a:t>
            </a:r>
            <a:r>
              <a:rPr sz="900" spc="5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4" dirty="0">
                <a:solidFill>
                  <a:srgbClr val="353334"/>
                </a:solidFill>
                <a:latin typeface="Arial"/>
                <a:cs typeface="Arial"/>
              </a:rPr>
              <a:t>a</a:t>
            </a:r>
            <a:r>
              <a:rPr sz="900" spc="-9" dirty="0">
                <a:solidFill>
                  <a:srgbClr val="353334"/>
                </a:solidFill>
                <a:latin typeface="Arial"/>
                <a:cs typeface="Arial"/>
              </a:rPr>
              <a:t>f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t</a:t>
            </a:r>
            <a:r>
              <a:rPr sz="900" spc="4" dirty="0">
                <a:solidFill>
                  <a:srgbClr val="353334"/>
                </a:solidFill>
                <a:latin typeface="Arial"/>
                <a:cs typeface="Arial"/>
              </a:rPr>
              <a:t>e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r</a:t>
            </a:r>
            <a:r>
              <a:rPr sz="900" spc="5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-15" dirty="0">
                <a:solidFill>
                  <a:srgbClr val="353334"/>
                </a:solidFill>
                <a:latin typeface="Arial"/>
                <a:cs typeface="Arial"/>
              </a:rPr>
              <a:t>d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ed</a:t>
            </a:r>
            <a:r>
              <a:rPr sz="900" spc="-15" dirty="0">
                <a:solidFill>
                  <a:srgbClr val="353334"/>
                </a:solidFill>
                <a:latin typeface="Arial"/>
                <a:cs typeface="Arial"/>
              </a:rPr>
              <a:t>u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ct</a:t>
            </a:r>
            <a:r>
              <a:rPr sz="900" spc="-11" dirty="0">
                <a:solidFill>
                  <a:srgbClr val="353334"/>
                </a:solidFill>
                <a:latin typeface="Arial"/>
                <a:cs typeface="Arial"/>
              </a:rPr>
              <a:t>i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b</a:t>
            </a:r>
            <a:r>
              <a:rPr sz="900" spc="2" dirty="0">
                <a:solidFill>
                  <a:srgbClr val="353334"/>
                </a:solidFill>
                <a:latin typeface="Arial"/>
                <a:cs typeface="Arial"/>
              </a:rPr>
              <a:t>l</a:t>
            </a:r>
            <a:r>
              <a:rPr sz="900" spc="-5" dirty="0">
                <a:solidFill>
                  <a:srgbClr val="353334"/>
                </a:solidFill>
                <a:latin typeface="Arial"/>
                <a:cs typeface="Arial"/>
              </a:rPr>
              <a:t>e</a:t>
            </a:r>
            <a:r>
              <a:rPr sz="900" spc="5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4" dirty="0">
                <a:solidFill>
                  <a:srgbClr val="353334"/>
                </a:solidFill>
                <a:latin typeface="Arial"/>
                <a:cs typeface="Arial"/>
              </a:rPr>
              <a:t>T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r</a:t>
            </a:r>
            <a:r>
              <a:rPr sz="900" spc="4" dirty="0">
                <a:solidFill>
                  <a:srgbClr val="353334"/>
                </a:solidFill>
                <a:latin typeface="Arial"/>
                <a:cs typeface="Arial"/>
              </a:rPr>
              <a:t>u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e</a:t>
            </a:r>
            <a:r>
              <a:rPr sz="900" spc="5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ER;</a:t>
            </a:r>
            <a:r>
              <a:rPr sz="900" spc="5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-9" dirty="0">
                <a:solidFill>
                  <a:srgbClr val="353334"/>
                </a:solidFill>
                <a:latin typeface="Arial"/>
                <a:cs typeface="Arial"/>
              </a:rPr>
              <a:t>6</a:t>
            </a:r>
            <a:r>
              <a:rPr sz="900" spc="4" dirty="0">
                <a:solidFill>
                  <a:srgbClr val="353334"/>
                </a:solidFill>
                <a:latin typeface="Arial"/>
                <a:cs typeface="Arial"/>
              </a:rPr>
              <a:t>0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%</a:t>
            </a:r>
            <a:r>
              <a:rPr sz="900" spc="5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-15" dirty="0">
                <a:solidFill>
                  <a:srgbClr val="353334"/>
                </a:solidFill>
                <a:latin typeface="Arial"/>
                <a:cs typeface="Arial"/>
              </a:rPr>
              <a:t>a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fte</a:t>
            </a:r>
            <a:r>
              <a:rPr sz="900" spc="-2" dirty="0">
                <a:solidFill>
                  <a:srgbClr val="353334"/>
                </a:solidFill>
                <a:latin typeface="Arial"/>
                <a:cs typeface="Arial"/>
              </a:rPr>
              <a:t>r</a:t>
            </a:r>
            <a:r>
              <a:rPr sz="900" spc="5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4" dirty="0">
                <a:solidFill>
                  <a:srgbClr val="353334"/>
                </a:solidFill>
                <a:latin typeface="Arial"/>
                <a:cs typeface="Arial"/>
              </a:rPr>
              <a:t>ded</a:t>
            </a:r>
            <a:r>
              <a:rPr sz="900" spc="-9" dirty="0">
                <a:solidFill>
                  <a:srgbClr val="353334"/>
                </a:solidFill>
                <a:latin typeface="Arial"/>
                <a:cs typeface="Arial"/>
              </a:rPr>
              <a:t>u</a:t>
            </a:r>
            <a:r>
              <a:rPr sz="900" spc="4" dirty="0">
                <a:solidFill>
                  <a:srgbClr val="353334"/>
                </a:solidFill>
                <a:latin typeface="Arial"/>
                <a:cs typeface="Arial"/>
              </a:rPr>
              <a:t>c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t</a:t>
            </a:r>
            <a:r>
              <a:rPr sz="900" spc="4" dirty="0">
                <a:solidFill>
                  <a:srgbClr val="353334"/>
                </a:solidFill>
                <a:latin typeface="Arial"/>
                <a:cs typeface="Arial"/>
              </a:rPr>
              <a:t>i</a:t>
            </a:r>
            <a:r>
              <a:rPr sz="900" spc="-9" dirty="0">
                <a:solidFill>
                  <a:srgbClr val="353334"/>
                </a:solidFill>
                <a:latin typeface="Arial"/>
                <a:cs typeface="Arial"/>
              </a:rPr>
              <a:t>b</a:t>
            </a:r>
            <a:r>
              <a:rPr sz="900" spc="4" dirty="0">
                <a:solidFill>
                  <a:srgbClr val="353334"/>
                </a:solidFill>
                <a:latin typeface="Arial"/>
                <a:cs typeface="Arial"/>
              </a:rPr>
              <a:t>l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e</a:t>
            </a:r>
            <a:r>
              <a:rPr sz="900" spc="5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-6" dirty="0">
                <a:solidFill>
                  <a:srgbClr val="353334"/>
                </a:solidFill>
                <a:latin typeface="Arial"/>
                <a:cs typeface="Arial"/>
              </a:rPr>
              <a:t>N</a:t>
            </a:r>
            <a:r>
              <a:rPr sz="900" spc="-15" dirty="0">
                <a:solidFill>
                  <a:srgbClr val="353334"/>
                </a:solidFill>
                <a:latin typeface="Arial"/>
                <a:cs typeface="Arial"/>
              </a:rPr>
              <a:t>o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n</a:t>
            </a:r>
            <a:r>
              <a:rPr sz="900" spc="-2" dirty="0">
                <a:solidFill>
                  <a:srgbClr val="353334"/>
                </a:solidFill>
                <a:latin typeface="Arial"/>
                <a:cs typeface="Arial"/>
              </a:rPr>
              <a:t>-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t</a:t>
            </a:r>
            <a:r>
              <a:rPr sz="900" spc="-2" dirty="0">
                <a:solidFill>
                  <a:srgbClr val="353334"/>
                </a:solidFill>
                <a:latin typeface="Arial"/>
                <a:cs typeface="Arial"/>
              </a:rPr>
              <a:t>r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u</a:t>
            </a:r>
            <a:r>
              <a:rPr sz="900" spc="-5" dirty="0">
                <a:solidFill>
                  <a:srgbClr val="353334"/>
                </a:solidFill>
                <a:latin typeface="Arial"/>
                <a:cs typeface="Arial"/>
              </a:rPr>
              <a:t>e</a:t>
            </a:r>
            <a:r>
              <a:rPr sz="900" spc="5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-6" dirty="0">
                <a:solidFill>
                  <a:srgbClr val="353334"/>
                </a:solidFill>
                <a:latin typeface="Arial"/>
                <a:cs typeface="Arial"/>
              </a:rPr>
              <a:t>ER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567428" y="6874764"/>
            <a:ext cx="1534668" cy="533399"/>
          </a:xfrm>
          <a:prstGeom prst="rect">
            <a:avLst/>
          </a:prstGeom>
        </p:spPr>
        <p:txBody>
          <a:bodyPr wrap="square" lIns="0" tIns="3787" rIns="0" bIns="0" rtlCol="0">
            <a:noAutofit/>
          </a:bodyPr>
          <a:lstStyle/>
          <a:p>
            <a:pPr>
              <a:lnSpc>
                <a:spcPts val="550"/>
              </a:lnSpc>
            </a:pPr>
            <a:endParaRPr sz="550"/>
          </a:p>
          <a:p>
            <a:pPr marL="246886">
              <a:lnSpc>
                <a:spcPct val="95825"/>
              </a:lnSpc>
              <a:spcBef>
                <a:spcPts val="1000"/>
              </a:spcBef>
            </a:pP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70%</a:t>
            </a:r>
            <a:r>
              <a:rPr sz="900" spc="14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after</a:t>
            </a:r>
            <a:r>
              <a:rPr sz="900" spc="14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deductible</a:t>
            </a:r>
            <a:endParaRPr sz="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102096" y="6874764"/>
            <a:ext cx="1165859" cy="533399"/>
          </a:xfrm>
          <a:prstGeom prst="rect">
            <a:avLst/>
          </a:prstGeom>
        </p:spPr>
        <p:txBody>
          <a:bodyPr wrap="square" lIns="0" tIns="3810" rIns="0" bIns="0" rtlCol="0">
            <a:noAutofit/>
          </a:bodyPr>
          <a:lstStyle/>
          <a:p>
            <a:pPr marL="38399" marR="38963" algn="ctr">
              <a:lnSpc>
                <a:spcPct val="95825"/>
              </a:lnSpc>
            </a:pPr>
            <a:r>
              <a:rPr sz="900" spc="-2" dirty="0">
                <a:solidFill>
                  <a:srgbClr val="353334"/>
                </a:solidFill>
                <a:latin typeface="Arial"/>
                <a:cs typeface="Arial"/>
              </a:rPr>
              <a:t>70%</a:t>
            </a:r>
            <a:r>
              <a:rPr sz="900" spc="14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-2" dirty="0">
                <a:solidFill>
                  <a:srgbClr val="353334"/>
                </a:solidFill>
                <a:latin typeface="Arial"/>
                <a:cs typeface="Arial"/>
              </a:rPr>
              <a:t>after</a:t>
            </a:r>
            <a:r>
              <a:rPr sz="900" spc="14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-2" dirty="0">
                <a:solidFill>
                  <a:srgbClr val="353334"/>
                </a:solidFill>
                <a:latin typeface="Arial"/>
                <a:cs typeface="Arial"/>
              </a:rPr>
              <a:t>deductible</a:t>
            </a:r>
            <a:endParaRPr sz="900">
              <a:latin typeface="Arial"/>
              <a:cs typeface="Arial"/>
            </a:endParaRPr>
          </a:p>
          <a:p>
            <a:pPr marL="66257" marR="66370" algn="ctr">
              <a:lnSpc>
                <a:spcPts val="1030"/>
              </a:lnSpc>
              <a:spcBef>
                <a:spcPts val="51"/>
              </a:spcBef>
            </a:pP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True</a:t>
            </a:r>
            <a:r>
              <a:rPr sz="900" spc="13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ER;</a:t>
            </a:r>
            <a:r>
              <a:rPr sz="900" spc="13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50%</a:t>
            </a:r>
            <a:r>
              <a:rPr sz="900" spc="13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after</a:t>
            </a:r>
            <a:endParaRPr sz="900">
              <a:latin typeface="Arial"/>
              <a:cs typeface="Arial"/>
            </a:endParaRPr>
          </a:p>
          <a:p>
            <a:pPr marL="481644" marR="483085" algn="ctr">
              <a:lnSpc>
                <a:spcPct val="95825"/>
              </a:lnSpc>
              <a:spcBef>
                <a:spcPts val="977"/>
              </a:spcBef>
            </a:pPr>
            <a:r>
              <a:rPr sz="900" spc="-6" dirty="0">
                <a:solidFill>
                  <a:srgbClr val="353334"/>
                </a:solidFill>
                <a:latin typeface="Arial"/>
                <a:cs typeface="Arial"/>
              </a:rPr>
              <a:t>ER</a:t>
            </a:r>
            <a:endParaRPr sz="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04444" y="7408163"/>
            <a:ext cx="1850136" cy="547115"/>
          </a:xfrm>
          <a:prstGeom prst="rect">
            <a:avLst/>
          </a:prstGeom>
        </p:spPr>
        <p:txBody>
          <a:bodyPr wrap="square" lIns="0" tIns="4320" rIns="0" bIns="0" rtlCol="0">
            <a:noAutofit/>
          </a:bodyPr>
          <a:lstStyle/>
          <a:p>
            <a:pPr>
              <a:lnSpc>
                <a:spcPts val="900"/>
              </a:lnSpc>
            </a:pPr>
            <a:endParaRPr sz="900"/>
          </a:p>
          <a:p>
            <a:pPr marL="167639">
              <a:lnSpc>
                <a:spcPct val="95825"/>
              </a:lnSpc>
            </a:pP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Outpatient</a:t>
            </a:r>
            <a:r>
              <a:rPr sz="1000" spc="-3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Facility</a:t>
            </a:r>
            <a:r>
              <a:rPr sz="1000" spc="-3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and</a:t>
            </a:r>
            <a:endParaRPr sz="1000">
              <a:latin typeface="Arial"/>
              <a:cs typeface="Arial"/>
            </a:endParaRPr>
          </a:p>
          <a:p>
            <a:pPr marL="167639">
              <a:lnSpc>
                <a:spcPct val="95825"/>
              </a:lnSpc>
            </a:pPr>
            <a:r>
              <a:rPr sz="1000" spc="2" dirty="0">
                <a:solidFill>
                  <a:srgbClr val="353334"/>
                </a:solidFill>
                <a:latin typeface="Arial"/>
                <a:cs typeface="Arial"/>
              </a:rPr>
              <a:t>Surgical</a:t>
            </a:r>
            <a:r>
              <a:rPr sz="1000" spc="-16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2" dirty="0">
                <a:solidFill>
                  <a:srgbClr val="353334"/>
                </a:solidFill>
                <a:latin typeface="Arial"/>
                <a:cs typeface="Arial"/>
              </a:rPr>
              <a:t>Charges</a:t>
            </a:r>
            <a:endParaRPr sz="10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354580" y="7408163"/>
            <a:ext cx="1046987" cy="547115"/>
          </a:xfrm>
          <a:prstGeom prst="rect">
            <a:avLst/>
          </a:prstGeom>
        </p:spPr>
        <p:txBody>
          <a:bodyPr wrap="square" lIns="0" tIns="9144" rIns="0" bIns="0" rtlCol="0">
            <a:noAutofit/>
          </a:bodyPr>
          <a:lstStyle/>
          <a:p>
            <a:pPr>
              <a:lnSpc>
                <a:spcPts val="1000"/>
              </a:lnSpc>
            </a:pPr>
            <a:endParaRPr sz="1000"/>
          </a:p>
          <a:p>
            <a:pPr marL="262126" marR="242976" indent="15239">
              <a:lnSpc>
                <a:spcPts val="1030"/>
              </a:lnSpc>
              <a:spcBef>
                <a:spcPts val="51"/>
              </a:spcBef>
            </a:pPr>
            <a:r>
              <a:rPr sz="900" spc="4" dirty="0">
                <a:solidFill>
                  <a:srgbClr val="FF0000"/>
                </a:solidFill>
                <a:latin typeface="Arial"/>
                <a:cs typeface="Arial"/>
              </a:rPr>
              <a:t>90</a:t>
            </a:r>
            <a:r>
              <a:rPr sz="900" spc="0" dirty="0">
                <a:solidFill>
                  <a:srgbClr val="FF0000"/>
                </a:solidFill>
                <a:latin typeface="Arial"/>
                <a:cs typeface="Arial"/>
              </a:rPr>
              <a:t>%</a:t>
            </a:r>
            <a:r>
              <a:rPr sz="900" spc="16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900" spc="4" dirty="0">
                <a:solidFill>
                  <a:srgbClr val="353334"/>
                </a:solidFill>
                <a:latin typeface="Arial"/>
                <a:cs typeface="Arial"/>
              </a:rPr>
              <a:t>a</a:t>
            </a:r>
            <a:r>
              <a:rPr sz="900" spc="-9" dirty="0">
                <a:solidFill>
                  <a:srgbClr val="353334"/>
                </a:solidFill>
                <a:latin typeface="Arial"/>
                <a:cs typeface="Arial"/>
              </a:rPr>
              <a:t>f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t</a:t>
            </a:r>
            <a:r>
              <a:rPr sz="900" spc="4" dirty="0">
                <a:solidFill>
                  <a:srgbClr val="353334"/>
                </a:solidFill>
                <a:latin typeface="Arial"/>
                <a:cs typeface="Arial"/>
              </a:rPr>
              <a:t>e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r</a:t>
            </a:r>
            <a:r>
              <a:rPr sz="900" spc="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4" dirty="0">
                <a:solidFill>
                  <a:srgbClr val="353334"/>
                </a:solidFill>
                <a:latin typeface="Arial"/>
                <a:cs typeface="Arial"/>
              </a:rPr>
              <a:t>ded</a:t>
            </a:r>
            <a:r>
              <a:rPr sz="900" spc="-9" dirty="0">
                <a:solidFill>
                  <a:srgbClr val="353334"/>
                </a:solidFill>
                <a:latin typeface="Arial"/>
                <a:cs typeface="Arial"/>
              </a:rPr>
              <a:t>u</a:t>
            </a:r>
            <a:r>
              <a:rPr sz="900" spc="4" dirty="0">
                <a:solidFill>
                  <a:srgbClr val="353334"/>
                </a:solidFill>
                <a:latin typeface="Arial"/>
                <a:cs typeface="Arial"/>
              </a:rPr>
              <a:t>c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t</a:t>
            </a:r>
            <a:r>
              <a:rPr sz="900" spc="4" dirty="0">
                <a:solidFill>
                  <a:srgbClr val="353334"/>
                </a:solidFill>
                <a:latin typeface="Arial"/>
                <a:cs typeface="Arial"/>
              </a:rPr>
              <a:t>i</a:t>
            </a:r>
            <a:r>
              <a:rPr sz="900" spc="-9" dirty="0">
                <a:solidFill>
                  <a:srgbClr val="353334"/>
                </a:solidFill>
                <a:latin typeface="Arial"/>
                <a:cs typeface="Arial"/>
              </a:rPr>
              <a:t>b</a:t>
            </a:r>
            <a:r>
              <a:rPr sz="900" spc="4" dirty="0">
                <a:solidFill>
                  <a:srgbClr val="353334"/>
                </a:solidFill>
                <a:latin typeface="Arial"/>
                <a:cs typeface="Arial"/>
              </a:rPr>
              <a:t>l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e</a:t>
            </a:r>
            <a:endParaRPr sz="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401567" y="7408163"/>
            <a:ext cx="1165860" cy="547115"/>
          </a:xfrm>
          <a:prstGeom prst="rect">
            <a:avLst/>
          </a:prstGeom>
        </p:spPr>
        <p:txBody>
          <a:bodyPr wrap="square" lIns="0" tIns="11620" rIns="0" bIns="0" rtlCol="0">
            <a:noAutofit/>
          </a:bodyPr>
          <a:lstStyle/>
          <a:p>
            <a:pPr marL="52625" marR="50142" algn="ctr">
              <a:lnSpc>
                <a:spcPts val="1030"/>
              </a:lnSpc>
            </a:pPr>
            <a:r>
              <a:rPr sz="900" spc="4" dirty="0">
                <a:solidFill>
                  <a:srgbClr val="FF0000"/>
                </a:solidFill>
                <a:latin typeface="Arial"/>
                <a:cs typeface="Arial"/>
              </a:rPr>
              <a:t>70</a:t>
            </a:r>
            <a:r>
              <a:rPr sz="900" spc="0" dirty="0">
                <a:solidFill>
                  <a:srgbClr val="FF0000"/>
                </a:solidFill>
                <a:latin typeface="Arial"/>
                <a:cs typeface="Arial"/>
              </a:rPr>
              <a:t>%</a:t>
            </a:r>
            <a:r>
              <a:rPr sz="900" spc="5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4" dirty="0">
                <a:solidFill>
                  <a:srgbClr val="353334"/>
                </a:solidFill>
                <a:latin typeface="Arial"/>
                <a:cs typeface="Arial"/>
              </a:rPr>
              <a:t>a</a:t>
            </a:r>
            <a:r>
              <a:rPr sz="900" spc="-9" dirty="0">
                <a:solidFill>
                  <a:srgbClr val="353334"/>
                </a:solidFill>
                <a:latin typeface="Arial"/>
                <a:cs typeface="Arial"/>
              </a:rPr>
              <a:t>f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t</a:t>
            </a:r>
            <a:r>
              <a:rPr sz="900" spc="4" dirty="0">
                <a:solidFill>
                  <a:srgbClr val="353334"/>
                </a:solidFill>
                <a:latin typeface="Arial"/>
                <a:cs typeface="Arial"/>
              </a:rPr>
              <a:t>e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r</a:t>
            </a:r>
            <a:r>
              <a:rPr sz="900" spc="5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-15" dirty="0">
                <a:solidFill>
                  <a:srgbClr val="353334"/>
                </a:solidFill>
                <a:latin typeface="Arial"/>
                <a:cs typeface="Arial"/>
              </a:rPr>
              <a:t>d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ed</a:t>
            </a:r>
            <a:r>
              <a:rPr sz="900" spc="-15" dirty="0">
                <a:solidFill>
                  <a:srgbClr val="353334"/>
                </a:solidFill>
                <a:latin typeface="Arial"/>
                <a:cs typeface="Arial"/>
              </a:rPr>
              <a:t>u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ct</a:t>
            </a:r>
            <a:r>
              <a:rPr sz="900" spc="-11" dirty="0">
                <a:solidFill>
                  <a:srgbClr val="353334"/>
                </a:solidFill>
                <a:latin typeface="Arial"/>
                <a:cs typeface="Arial"/>
              </a:rPr>
              <a:t>i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b</a:t>
            </a:r>
            <a:r>
              <a:rPr sz="900" spc="2" dirty="0">
                <a:solidFill>
                  <a:srgbClr val="353334"/>
                </a:solidFill>
                <a:latin typeface="Arial"/>
                <a:cs typeface="Arial"/>
              </a:rPr>
              <a:t>l</a:t>
            </a:r>
            <a:r>
              <a:rPr sz="900" spc="-5" dirty="0">
                <a:solidFill>
                  <a:srgbClr val="353334"/>
                </a:solidFill>
                <a:latin typeface="Arial"/>
                <a:cs typeface="Arial"/>
              </a:rPr>
              <a:t>e</a:t>
            </a:r>
            <a:r>
              <a:rPr sz="900" spc="5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4" dirty="0">
                <a:solidFill>
                  <a:srgbClr val="353334"/>
                </a:solidFill>
                <a:latin typeface="Arial"/>
                <a:cs typeface="Arial"/>
              </a:rPr>
              <a:t>T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r</a:t>
            </a:r>
            <a:r>
              <a:rPr sz="900" spc="4" dirty="0">
                <a:solidFill>
                  <a:srgbClr val="353334"/>
                </a:solidFill>
                <a:latin typeface="Arial"/>
                <a:cs typeface="Arial"/>
              </a:rPr>
              <a:t>u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e</a:t>
            </a:r>
            <a:r>
              <a:rPr sz="900" spc="5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ER;</a:t>
            </a:r>
            <a:r>
              <a:rPr sz="900" spc="5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-9" dirty="0">
                <a:solidFill>
                  <a:srgbClr val="353334"/>
                </a:solidFill>
                <a:latin typeface="Arial"/>
                <a:cs typeface="Arial"/>
              </a:rPr>
              <a:t>6</a:t>
            </a:r>
            <a:r>
              <a:rPr sz="900" spc="4" dirty="0">
                <a:solidFill>
                  <a:srgbClr val="353334"/>
                </a:solidFill>
                <a:latin typeface="Arial"/>
                <a:cs typeface="Arial"/>
              </a:rPr>
              <a:t>0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%</a:t>
            </a:r>
            <a:r>
              <a:rPr sz="900" spc="5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-15" dirty="0">
                <a:solidFill>
                  <a:srgbClr val="353334"/>
                </a:solidFill>
                <a:latin typeface="Arial"/>
                <a:cs typeface="Arial"/>
              </a:rPr>
              <a:t>a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fte</a:t>
            </a:r>
            <a:r>
              <a:rPr sz="900" spc="-2" dirty="0">
                <a:solidFill>
                  <a:srgbClr val="353334"/>
                </a:solidFill>
                <a:latin typeface="Arial"/>
                <a:cs typeface="Arial"/>
              </a:rPr>
              <a:t>r</a:t>
            </a:r>
            <a:r>
              <a:rPr sz="900" spc="5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4" dirty="0">
                <a:solidFill>
                  <a:srgbClr val="353334"/>
                </a:solidFill>
                <a:latin typeface="Arial"/>
                <a:cs typeface="Arial"/>
              </a:rPr>
              <a:t>ded</a:t>
            </a:r>
            <a:r>
              <a:rPr sz="900" spc="-9" dirty="0">
                <a:solidFill>
                  <a:srgbClr val="353334"/>
                </a:solidFill>
                <a:latin typeface="Arial"/>
                <a:cs typeface="Arial"/>
              </a:rPr>
              <a:t>u</a:t>
            </a:r>
            <a:r>
              <a:rPr sz="900" spc="4" dirty="0">
                <a:solidFill>
                  <a:srgbClr val="353334"/>
                </a:solidFill>
                <a:latin typeface="Arial"/>
                <a:cs typeface="Arial"/>
              </a:rPr>
              <a:t>c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t</a:t>
            </a:r>
            <a:r>
              <a:rPr sz="900" spc="4" dirty="0">
                <a:solidFill>
                  <a:srgbClr val="353334"/>
                </a:solidFill>
                <a:latin typeface="Arial"/>
                <a:cs typeface="Arial"/>
              </a:rPr>
              <a:t>i</a:t>
            </a:r>
            <a:r>
              <a:rPr sz="900" spc="-9" dirty="0">
                <a:solidFill>
                  <a:srgbClr val="353334"/>
                </a:solidFill>
                <a:latin typeface="Arial"/>
                <a:cs typeface="Arial"/>
              </a:rPr>
              <a:t>b</a:t>
            </a:r>
            <a:r>
              <a:rPr sz="900" spc="4" dirty="0">
                <a:solidFill>
                  <a:srgbClr val="353334"/>
                </a:solidFill>
                <a:latin typeface="Arial"/>
                <a:cs typeface="Arial"/>
              </a:rPr>
              <a:t>l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e</a:t>
            </a:r>
            <a:r>
              <a:rPr sz="900" spc="5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-6" dirty="0">
                <a:solidFill>
                  <a:srgbClr val="353334"/>
                </a:solidFill>
                <a:latin typeface="Arial"/>
                <a:cs typeface="Arial"/>
              </a:rPr>
              <a:t>N</a:t>
            </a:r>
            <a:r>
              <a:rPr sz="900" spc="-15" dirty="0">
                <a:solidFill>
                  <a:srgbClr val="353334"/>
                </a:solidFill>
                <a:latin typeface="Arial"/>
                <a:cs typeface="Arial"/>
              </a:rPr>
              <a:t>o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n</a:t>
            </a:r>
            <a:r>
              <a:rPr sz="900" spc="-2" dirty="0">
                <a:solidFill>
                  <a:srgbClr val="353334"/>
                </a:solidFill>
                <a:latin typeface="Arial"/>
                <a:cs typeface="Arial"/>
              </a:rPr>
              <a:t>-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t</a:t>
            </a:r>
            <a:r>
              <a:rPr sz="900" spc="-2" dirty="0">
                <a:solidFill>
                  <a:srgbClr val="353334"/>
                </a:solidFill>
                <a:latin typeface="Arial"/>
                <a:cs typeface="Arial"/>
              </a:rPr>
              <a:t>r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u</a:t>
            </a:r>
            <a:r>
              <a:rPr sz="900" spc="-5" dirty="0">
                <a:solidFill>
                  <a:srgbClr val="353334"/>
                </a:solidFill>
                <a:latin typeface="Arial"/>
                <a:cs typeface="Arial"/>
              </a:rPr>
              <a:t>e</a:t>
            </a:r>
            <a:r>
              <a:rPr sz="900" spc="5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-6" dirty="0">
                <a:solidFill>
                  <a:srgbClr val="353334"/>
                </a:solidFill>
                <a:latin typeface="Arial"/>
                <a:cs typeface="Arial"/>
              </a:rPr>
              <a:t>ER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567428" y="7408163"/>
            <a:ext cx="1534668" cy="547115"/>
          </a:xfrm>
          <a:prstGeom prst="rect">
            <a:avLst/>
          </a:prstGeom>
        </p:spPr>
        <p:txBody>
          <a:bodyPr wrap="square" lIns="0" tIns="2262" rIns="0" bIns="0" rtlCol="0">
            <a:noAutofit/>
          </a:bodyPr>
          <a:lstStyle/>
          <a:p>
            <a:pPr>
              <a:lnSpc>
                <a:spcPts val="550"/>
              </a:lnSpc>
            </a:pPr>
            <a:endParaRPr sz="550"/>
          </a:p>
          <a:p>
            <a:pPr marL="246886">
              <a:lnSpc>
                <a:spcPct val="95825"/>
              </a:lnSpc>
              <a:spcBef>
                <a:spcPts val="1000"/>
              </a:spcBef>
            </a:pP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70%</a:t>
            </a:r>
            <a:r>
              <a:rPr sz="900" spc="14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after</a:t>
            </a:r>
            <a:r>
              <a:rPr sz="900" spc="14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deductible</a:t>
            </a:r>
            <a:endParaRPr sz="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102096" y="7408163"/>
            <a:ext cx="1165859" cy="547115"/>
          </a:xfrm>
          <a:prstGeom prst="rect">
            <a:avLst/>
          </a:prstGeom>
        </p:spPr>
        <p:txBody>
          <a:bodyPr wrap="square" lIns="0" tIns="2262" rIns="0" bIns="0" rtlCol="0">
            <a:noAutofit/>
          </a:bodyPr>
          <a:lstStyle/>
          <a:p>
            <a:pPr>
              <a:lnSpc>
                <a:spcPts val="550"/>
              </a:lnSpc>
            </a:pPr>
            <a:endParaRPr sz="550"/>
          </a:p>
          <a:p>
            <a:pPr marL="60957">
              <a:lnSpc>
                <a:spcPct val="95825"/>
              </a:lnSpc>
              <a:spcBef>
                <a:spcPts val="1000"/>
              </a:spcBef>
            </a:pP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50%</a:t>
            </a:r>
            <a:r>
              <a:rPr sz="900" spc="14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after</a:t>
            </a:r>
            <a:r>
              <a:rPr sz="900" spc="14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deductible</a:t>
            </a:r>
            <a:endParaRPr sz="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04444" y="7955280"/>
            <a:ext cx="6763511" cy="198120"/>
          </a:xfrm>
          <a:prstGeom prst="rect">
            <a:avLst/>
          </a:prstGeom>
        </p:spPr>
        <p:txBody>
          <a:bodyPr wrap="square" lIns="0" tIns="12065" rIns="0" bIns="0" rtlCol="0">
            <a:noAutofit/>
          </a:bodyPr>
          <a:lstStyle/>
          <a:p>
            <a:pPr marL="53339">
              <a:lnSpc>
                <a:spcPct val="95825"/>
              </a:lnSpc>
            </a:pPr>
            <a:r>
              <a:rPr sz="1100" b="1" spc="-1" dirty="0">
                <a:solidFill>
                  <a:srgbClr val="353334"/>
                </a:solidFill>
                <a:latin typeface="Arial"/>
                <a:cs typeface="Arial"/>
              </a:rPr>
              <a:t>Mental</a:t>
            </a:r>
            <a:r>
              <a:rPr sz="1100" b="1" spc="44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100" b="1" spc="-1" dirty="0">
                <a:solidFill>
                  <a:srgbClr val="353334"/>
                </a:solidFill>
                <a:latin typeface="Arial"/>
                <a:cs typeface="Arial"/>
              </a:rPr>
              <a:t>Health</a:t>
            </a:r>
            <a:endParaRPr sz="11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04444" y="8153400"/>
            <a:ext cx="1850136" cy="534924"/>
          </a:xfrm>
          <a:prstGeom prst="rect">
            <a:avLst/>
          </a:prstGeom>
        </p:spPr>
        <p:txBody>
          <a:bodyPr wrap="square" lIns="0" tIns="4320" rIns="0" bIns="0" rtlCol="0">
            <a:noAutofit/>
          </a:bodyPr>
          <a:lstStyle/>
          <a:p>
            <a:pPr>
              <a:lnSpc>
                <a:spcPts val="500"/>
              </a:lnSpc>
            </a:pPr>
            <a:endParaRPr sz="500"/>
          </a:p>
          <a:p>
            <a:pPr marL="167639">
              <a:lnSpc>
                <a:spcPct val="95825"/>
              </a:lnSpc>
              <a:spcBef>
                <a:spcPts val="1000"/>
              </a:spcBef>
            </a:pP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Inpatient</a:t>
            </a:r>
            <a:endParaRPr sz="1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354580" y="8153400"/>
            <a:ext cx="1046987" cy="534924"/>
          </a:xfrm>
          <a:prstGeom prst="rect">
            <a:avLst/>
          </a:prstGeom>
        </p:spPr>
        <p:txBody>
          <a:bodyPr wrap="square" lIns="0" tIns="12192" rIns="0" bIns="0" rtlCol="0">
            <a:noAutofit/>
          </a:bodyPr>
          <a:lstStyle/>
          <a:p>
            <a:pPr>
              <a:lnSpc>
                <a:spcPts val="1000"/>
              </a:lnSpc>
            </a:pPr>
            <a:endParaRPr sz="1000"/>
          </a:p>
          <a:p>
            <a:pPr marL="262126" marR="242976" indent="15239">
              <a:lnSpc>
                <a:spcPts val="1030"/>
              </a:lnSpc>
              <a:spcBef>
                <a:spcPts val="51"/>
              </a:spcBef>
            </a:pPr>
            <a:r>
              <a:rPr sz="900" spc="4" dirty="0">
                <a:solidFill>
                  <a:srgbClr val="FF0000"/>
                </a:solidFill>
                <a:latin typeface="Arial"/>
                <a:cs typeface="Arial"/>
              </a:rPr>
              <a:t>90</a:t>
            </a:r>
            <a:r>
              <a:rPr sz="900" spc="0" dirty="0">
                <a:solidFill>
                  <a:srgbClr val="FF0000"/>
                </a:solidFill>
                <a:latin typeface="Arial"/>
                <a:cs typeface="Arial"/>
              </a:rPr>
              <a:t>%</a:t>
            </a:r>
            <a:r>
              <a:rPr sz="900" spc="16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900" spc="4" dirty="0">
                <a:solidFill>
                  <a:srgbClr val="353334"/>
                </a:solidFill>
                <a:latin typeface="Arial"/>
                <a:cs typeface="Arial"/>
              </a:rPr>
              <a:t>a</a:t>
            </a:r>
            <a:r>
              <a:rPr sz="900" spc="-9" dirty="0">
                <a:solidFill>
                  <a:srgbClr val="353334"/>
                </a:solidFill>
                <a:latin typeface="Arial"/>
                <a:cs typeface="Arial"/>
              </a:rPr>
              <a:t>f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t</a:t>
            </a:r>
            <a:r>
              <a:rPr sz="900" spc="4" dirty="0">
                <a:solidFill>
                  <a:srgbClr val="353334"/>
                </a:solidFill>
                <a:latin typeface="Arial"/>
                <a:cs typeface="Arial"/>
              </a:rPr>
              <a:t>e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r</a:t>
            </a:r>
            <a:r>
              <a:rPr sz="900" spc="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4" dirty="0">
                <a:solidFill>
                  <a:srgbClr val="353334"/>
                </a:solidFill>
                <a:latin typeface="Arial"/>
                <a:cs typeface="Arial"/>
              </a:rPr>
              <a:t>ded</a:t>
            </a:r>
            <a:r>
              <a:rPr sz="900" spc="-9" dirty="0">
                <a:solidFill>
                  <a:srgbClr val="353334"/>
                </a:solidFill>
                <a:latin typeface="Arial"/>
                <a:cs typeface="Arial"/>
              </a:rPr>
              <a:t>u</a:t>
            </a:r>
            <a:r>
              <a:rPr sz="900" spc="4" dirty="0">
                <a:solidFill>
                  <a:srgbClr val="353334"/>
                </a:solidFill>
                <a:latin typeface="Arial"/>
                <a:cs typeface="Arial"/>
              </a:rPr>
              <a:t>c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t</a:t>
            </a:r>
            <a:r>
              <a:rPr sz="900" spc="4" dirty="0">
                <a:solidFill>
                  <a:srgbClr val="353334"/>
                </a:solidFill>
                <a:latin typeface="Arial"/>
                <a:cs typeface="Arial"/>
              </a:rPr>
              <a:t>i</a:t>
            </a:r>
            <a:r>
              <a:rPr sz="900" spc="-9" dirty="0">
                <a:solidFill>
                  <a:srgbClr val="353334"/>
                </a:solidFill>
                <a:latin typeface="Arial"/>
                <a:cs typeface="Arial"/>
              </a:rPr>
              <a:t>b</a:t>
            </a:r>
            <a:r>
              <a:rPr sz="900" spc="4" dirty="0">
                <a:solidFill>
                  <a:srgbClr val="353334"/>
                </a:solidFill>
                <a:latin typeface="Arial"/>
                <a:cs typeface="Arial"/>
              </a:rPr>
              <a:t>l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e</a:t>
            </a:r>
            <a:endParaRPr sz="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401567" y="8153400"/>
            <a:ext cx="1166304" cy="534924"/>
          </a:xfrm>
          <a:prstGeom prst="rect">
            <a:avLst/>
          </a:prstGeom>
        </p:spPr>
        <p:txBody>
          <a:bodyPr wrap="square" lIns="0" tIns="5080" rIns="0" bIns="0" rtlCol="0">
            <a:noAutofit/>
          </a:bodyPr>
          <a:lstStyle/>
          <a:p>
            <a:pPr marL="52625" marR="50586" algn="ctr">
              <a:lnSpc>
                <a:spcPct val="95921"/>
              </a:lnSpc>
            </a:pPr>
            <a:r>
              <a:rPr sz="900" spc="4" dirty="0">
                <a:solidFill>
                  <a:srgbClr val="FF0000"/>
                </a:solidFill>
                <a:latin typeface="Arial"/>
                <a:cs typeface="Arial"/>
              </a:rPr>
              <a:t>70</a:t>
            </a:r>
            <a:r>
              <a:rPr sz="900" spc="0" dirty="0">
                <a:solidFill>
                  <a:srgbClr val="FF0000"/>
                </a:solidFill>
                <a:latin typeface="Arial"/>
                <a:cs typeface="Arial"/>
              </a:rPr>
              <a:t>%</a:t>
            </a:r>
            <a:r>
              <a:rPr sz="900" spc="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900" spc="4" dirty="0">
                <a:solidFill>
                  <a:srgbClr val="353334"/>
                </a:solidFill>
                <a:latin typeface="Arial"/>
                <a:cs typeface="Arial"/>
              </a:rPr>
              <a:t>a</a:t>
            </a:r>
            <a:r>
              <a:rPr sz="900" spc="-9" dirty="0">
                <a:solidFill>
                  <a:srgbClr val="353334"/>
                </a:solidFill>
                <a:latin typeface="Arial"/>
                <a:cs typeface="Arial"/>
              </a:rPr>
              <a:t>f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t</a:t>
            </a:r>
            <a:r>
              <a:rPr sz="900" spc="4" dirty="0">
                <a:solidFill>
                  <a:srgbClr val="353334"/>
                </a:solidFill>
                <a:latin typeface="Arial"/>
                <a:cs typeface="Arial"/>
              </a:rPr>
              <a:t>e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r</a:t>
            </a:r>
            <a:r>
              <a:rPr sz="900" spc="5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-15" dirty="0">
                <a:solidFill>
                  <a:srgbClr val="353334"/>
                </a:solidFill>
                <a:latin typeface="Arial"/>
                <a:cs typeface="Arial"/>
              </a:rPr>
              <a:t>d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ed</a:t>
            </a:r>
            <a:r>
              <a:rPr sz="900" spc="-15" dirty="0">
                <a:solidFill>
                  <a:srgbClr val="353334"/>
                </a:solidFill>
                <a:latin typeface="Arial"/>
                <a:cs typeface="Arial"/>
              </a:rPr>
              <a:t>u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ct</a:t>
            </a:r>
            <a:r>
              <a:rPr sz="900" spc="-11" dirty="0">
                <a:solidFill>
                  <a:srgbClr val="353334"/>
                </a:solidFill>
                <a:latin typeface="Arial"/>
                <a:cs typeface="Arial"/>
              </a:rPr>
              <a:t>i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b</a:t>
            </a:r>
            <a:r>
              <a:rPr sz="900" spc="2" dirty="0">
                <a:solidFill>
                  <a:srgbClr val="353334"/>
                </a:solidFill>
                <a:latin typeface="Arial"/>
                <a:cs typeface="Arial"/>
              </a:rPr>
              <a:t>l</a:t>
            </a:r>
            <a:r>
              <a:rPr sz="900" spc="-5" dirty="0">
                <a:solidFill>
                  <a:srgbClr val="353334"/>
                </a:solidFill>
                <a:latin typeface="Arial"/>
                <a:cs typeface="Arial"/>
              </a:rPr>
              <a:t>e</a:t>
            </a:r>
            <a:r>
              <a:rPr sz="900" spc="5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4" dirty="0">
                <a:solidFill>
                  <a:srgbClr val="353334"/>
                </a:solidFill>
                <a:latin typeface="Arial"/>
                <a:cs typeface="Arial"/>
              </a:rPr>
              <a:t>T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r</a:t>
            </a:r>
            <a:r>
              <a:rPr sz="900" spc="4" dirty="0">
                <a:solidFill>
                  <a:srgbClr val="353334"/>
                </a:solidFill>
                <a:latin typeface="Arial"/>
                <a:cs typeface="Arial"/>
              </a:rPr>
              <a:t>u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e</a:t>
            </a:r>
            <a:r>
              <a:rPr sz="900" spc="5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ER;</a:t>
            </a:r>
            <a:r>
              <a:rPr sz="900" spc="5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-9" dirty="0">
                <a:solidFill>
                  <a:srgbClr val="353334"/>
                </a:solidFill>
                <a:latin typeface="Arial"/>
                <a:cs typeface="Arial"/>
              </a:rPr>
              <a:t>6</a:t>
            </a:r>
            <a:r>
              <a:rPr sz="900" spc="4" dirty="0">
                <a:solidFill>
                  <a:srgbClr val="353334"/>
                </a:solidFill>
                <a:latin typeface="Arial"/>
                <a:cs typeface="Arial"/>
              </a:rPr>
              <a:t>0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%</a:t>
            </a:r>
            <a:r>
              <a:rPr sz="900" spc="5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-15" dirty="0">
                <a:solidFill>
                  <a:srgbClr val="353334"/>
                </a:solidFill>
                <a:latin typeface="Arial"/>
                <a:cs typeface="Arial"/>
              </a:rPr>
              <a:t>a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fte</a:t>
            </a:r>
            <a:r>
              <a:rPr sz="900" spc="-2" dirty="0">
                <a:solidFill>
                  <a:srgbClr val="353334"/>
                </a:solidFill>
                <a:latin typeface="Arial"/>
                <a:cs typeface="Arial"/>
              </a:rPr>
              <a:t>r</a:t>
            </a:r>
            <a:r>
              <a:rPr sz="900" spc="5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4" dirty="0">
                <a:solidFill>
                  <a:srgbClr val="353334"/>
                </a:solidFill>
                <a:latin typeface="Arial"/>
                <a:cs typeface="Arial"/>
              </a:rPr>
              <a:t>ded</a:t>
            </a:r>
            <a:r>
              <a:rPr sz="900" spc="-9" dirty="0">
                <a:solidFill>
                  <a:srgbClr val="353334"/>
                </a:solidFill>
                <a:latin typeface="Arial"/>
                <a:cs typeface="Arial"/>
              </a:rPr>
              <a:t>u</a:t>
            </a:r>
            <a:r>
              <a:rPr sz="900" spc="4" dirty="0">
                <a:solidFill>
                  <a:srgbClr val="353334"/>
                </a:solidFill>
                <a:latin typeface="Arial"/>
                <a:cs typeface="Arial"/>
              </a:rPr>
              <a:t>c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t</a:t>
            </a:r>
            <a:r>
              <a:rPr sz="900" spc="4" dirty="0">
                <a:solidFill>
                  <a:srgbClr val="353334"/>
                </a:solidFill>
                <a:latin typeface="Arial"/>
                <a:cs typeface="Arial"/>
              </a:rPr>
              <a:t>i</a:t>
            </a:r>
            <a:r>
              <a:rPr sz="900" spc="-9" dirty="0">
                <a:solidFill>
                  <a:srgbClr val="353334"/>
                </a:solidFill>
                <a:latin typeface="Arial"/>
                <a:cs typeface="Arial"/>
              </a:rPr>
              <a:t>b</a:t>
            </a:r>
            <a:r>
              <a:rPr sz="900" spc="4" dirty="0">
                <a:solidFill>
                  <a:srgbClr val="353334"/>
                </a:solidFill>
                <a:latin typeface="Arial"/>
                <a:cs typeface="Arial"/>
              </a:rPr>
              <a:t>l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e</a:t>
            </a:r>
            <a:r>
              <a:rPr sz="900" spc="5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-6" dirty="0">
                <a:solidFill>
                  <a:srgbClr val="353334"/>
                </a:solidFill>
                <a:latin typeface="Arial"/>
                <a:cs typeface="Arial"/>
              </a:rPr>
              <a:t>N</a:t>
            </a:r>
            <a:r>
              <a:rPr sz="900" spc="-15" dirty="0">
                <a:solidFill>
                  <a:srgbClr val="353334"/>
                </a:solidFill>
                <a:latin typeface="Arial"/>
                <a:cs typeface="Arial"/>
              </a:rPr>
              <a:t>o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n</a:t>
            </a:r>
            <a:r>
              <a:rPr sz="900" spc="-2" dirty="0">
                <a:solidFill>
                  <a:srgbClr val="353334"/>
                </a:solidFill>
                <a:latin typeface="Arial"/>
                <a:cs typeface="Arial"/>
              </a:rPr>
              <a:t>-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t</a:t>
            </a:r>
            <a:r>
              <a:rPr sz="900" spc="-2" dirty="0">
                <a:solidFill>
                  <a:srgbClr val="353334"/>
                </a:solidFill>
                <a:latin typeface="Arial"/>
                <a:cs typeface="Arial"/>
              </a:rPr>
              <a:t>r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u</a:t>
            </a:r>
            <a:r>
              <a:rPr sz="900" spc="-5" dirty="0">
                <a:solidFill>
                  <a:srgbClr val="353334"/>
                </a:solidFill>
                <a:latin typeface="Arial"/>
                <a:cs typeface="Arial"/>
              </a:rPr>
              <a:t>e</a:t>
            </a:r>
            <a:r>
              <a:rPr sz="900" spc="5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-6" dirty="0">
                <a:solidFill>
                  <a:srgbClr val="353334"/>
                </a:solidFill>
                <a:latin typeface="Arial"/>
                <a:cs typeface="Arial"/>
              </a:rPr>
              <a:t>ER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567872" y="8153400"/>
            <a:ext cx="1534223" cy="534924"/>
          </a:xfrm>
          <a:prstGeom prst="rect">
            <a:avLst/>
          </a:prstGeom>
        </p:spPr>
        <p:txBody>
          <a:bodyPr wrap="square" lIns="0" tIns="5310" rIns="0" bIns="0" rtlCol="0">
            <a:noAutofit/>
          </a:bodyPr>
          <a:lstStyle/>
          <a:p>
            <a:pPr>
              <a:lnSpc>
                <a:spcPts val="550"/>
              </a:lnSpc>
            </a:pPr>
            <a:endParaRPr sz="550"/>
          </a:p>
          <a:p>
            <a:pPr marL="246441">
              <a:lnSpc>
                <a:spcPct val="95825"/>
              </a:lnSpc>
              <a:spcBef>
                <a:spcPts val="1000"/>
              </a:spcBef>
            </a:pP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70%</a:t>
            </a:r>
            <a:r>
              <a:rPr sz="900" spc="14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after</a:t>
            </a:r>
            <a:r>
              <a:rPr sz="900" spc="14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deductible</a:t>
            </a:r>
            <a:endParaRPr sz="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102096" y="8153400"/>
            <a:ext cx="1165859" cy="534924"/>
          </a:xfrm>
          <a:prstGeom prst="rect">
            <a:avLst/>
          </a:prstGeom>
        </p:spPr>
        <p:txBody>
          <a:bodyPr wrap="square" lIns="0" tIns="5080" rIns="0" bIns="0" rtlCol="0">
            <a:noAutofit/>
          </a:bodyPr>
          <a:lstStyle/>
          <a:p>
            <a:pPr marL="38399" marR="38963" algn="ctr">
              <a:lnSpc>
                <a:spcPct val="95825"/>
              </a:lnSpc>
            </a:pPr>
            <a:r>
              <a:rPr sz="900" spc="-2" dirty="0">
                <a:solidFill>
                  <a:srgbClr val="353334"/>
                </a:solidFill>
                <a:latin typeface="Arial"/>
                <a:cs typeface="Arial"/>
              </a:rPr>
              <a:t>70%</a:t>
            </a:r>
            <a:r>
              <a:rPr sz="900" spc="14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-2" dirty="0">
                <a:solidFill>
                  <a:srgbClr val="353334"/>
                </a:solidFill>
                <a:latin typeface="Arial"/>
                <a:cs typeface="Arial"/>
              </a:rPr>
              <a:t>after</a:t>
            </a:r>
            <a:r>
              <a:rPr sz="900" spc="14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-2" dirty="0">
                <a:solidFill>
                  <a:srgbClr val="353334"/>
                </a:solidFill>
                <a:latin typeface="Arial"/>
                <a:cs typeface="Arial"/>
              </a:rPr>
              <a:t>deductible</a:t>
            </a:r>
            <a:endParaRPr sz="900">
              <a:latin typeface="Arial"/>
              <a:cs typeface="Arial"/>
            </a:endParaRPr>
          </a:p>
          <a:p>
            <a:pPr marL="66257" marR="66370" algn="ctr">
              <a:lnSpc>
                <a:spcPts val="1030"/>
              </a:lnSpc>
              <a:spcBef>
                <a:spcPts val="51"/>
              </a:spcBef>
            </a:pP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True</a:t>
            </a:r>
            <a:r>
              <a:rPr sz="900" spc="13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ER;</a:t>
            </a:r>
            <a:r>
              <a:rPr sz="900" spc="13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50%</a:t>
            </a:r>
            <a:r>
              <a:rPr sz="900" spc="13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after</a:t>
            </a:r>
            <a:endParaRPr sz="900">
              <a:latin typeface="Arial"/>
              <a:cs typeface="Arial"/>
            </a:endParaRPr>
          </a:p>
          <a:p>
            <a:pPr marL="481644" marR="483085" algn="ctr">
              <a:lnSpc>
                <a:spcPct val="95825"/>
              </a:lnSpc>
              <a:spcBef>
                <a:spcPts val="989"/>
              </a:spcBef>
            </a:pPr>
            <a:r>
              <a:rPr sz="900" spc="-6" dirty="0">
                <a:solidFill>
                  <a:srgbClr val="353334"/>
                </a:solidFill>
                <a:latin typeface="Arial"/>
                <a:cs typeface="Arial"/>
              </a:rPr>
              <a:t>ER</a:t>
            </a:r>
            <a:endParaRPr sz="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04444" y="8688324"/>
            <a:ext cx="1850136" cy="284988"/>
          </a:xfrm>
          <a:prstGeom prst="rect">
            <a:avLst/>
          </a:prstGeom>
        </p:spPr>
        <p:txBody>
          <a:bodyPr wrap="square" lIns="0" tIns="60325" rIns="0" bIns="0" rtlCol="0">
            <a:noAutofit/>
          </a:bodyPr>
          <a:lstStyle/>
          <a:p>
            <a:pPr marL="167639">
              <a:lnSpc>
                <a:spcPct val="95825"/>
              </a:lnSpc>
            </a:pP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Outpatient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354580" y="8688324"/>
            <a:ext cx="1046987" cy="284988"/>
          </a:xfrm>
          <a:prstGeom prst="rect">
            <a:avLst/>
          </a:prstGeom>
        </p:spPr>
        <p:txBody>
          <a:bodyPr wrap="square" lIns="0" tIns="11620" rIns="0" bIns="0" rtlCol="0">
            <a:noAutofit/>
          </a:bodyPr>
          <a:lstStyle/>
          <a:p>
            <a:pPr marL="262126" marR="242976" indent="15239">
              <a:lnSpc>
                <a:spcPts val="1030"/>
              </a:lnSpc>
            </a:pPr>
            <a:r>
              <a:rPr sz="900" spc="4" dirty="0">
                <a:solidFill>
                  <a:srgbClr val="FF0000"/>
                </a:solidFill>
                <a:latin typeface="Arial"/>
                <a:cs typeface="Arial"/>
              </a:rPr>
              <a:t>90</a:t>
            </a:r>
            <a:r>
              <a:rPr sz="900" spc="0" dirty="0">
                <a:solidFill>
                  <a:srgbClr val="FF0000"/>
                </a:solidFill>
                <a:latin typeface="Arial"/>
                <a:cs typeface="Arial"/>
              </a:rPr>
              <a:t>%</a:t>
            </a:r>
            <a:r>
              <a:rPr sz="900" spc="16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900" spc="4" dirty="0">
                <a:solidFill>
                  <a:srgbClr val="353334"/>
                </a:solidFill>
                <a:latin typeface="Arial"/>
                <a:cs typeface="Arial"/>
              </a:rPr>
              <a:t>a</a:t>
            </a:r>
            <a:r>
              <a:rPr sz="900" spc="-9" dirty="0">
                <a:solidFill>
                  <a:srgbClr val="353334"/>
                </a:solidFill>
                <a:latin typeface="Arial"/>
                <a:cs typeface="Arial"/>
              </a:rPr>
              <a:t>f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t</a:t>
            </a:r>
            <a:r>
              <a:rPr sz="900" spc="4" dirty="0">
                <a:solidFill>
                  <a:srgbClr val="353334"/>
                </a:solidFill>
                <a:latin typeface="Arial"/>
                <a:cs typeface="Arial"/>
              </a:rPr>
              <a:t>e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r</a:t>
            </a:r>
            <a:r>
              <a:rPr sz="900" spc="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4" dirty="0">
                <a:solidFill>
                  <a:srgbClr val="353334"/>
                </a:solidFill>
                <a:latin typeface="Arial"/>
                <a:cs typeface="Arial"/>
              </a:rPr>
              <a:t>ded</a:t>
            </a:r>
            <a:r>
              <a:rPr sz="900" spc="-9" dirty="0">
                <a:solidFill>
                  <a:srgbClr val="353334"/>
                </a:solidFill>
                <a:latin typeface="Arial"/>
                <a:cs typeface="Arial"/>
              </a:rPr>
              <a:t>u</a:t>
            </a:r>
            <a:r>
              <a:rPr sz="900" spc="4" dirty="0">
                <a:solidFill>
                  <a:srgbClr val="353334"/>
                </a:solidFill>
                <a:latin typeface="Arial"/>
                <a:cs typeface="Arial"/>
              </a:rPr>
              <a:t>c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t</a:t>
            </a:r>
            <a:r>
              <a:rPr sz="900" spc="4" dirty="0">
                <a:solidFill>
                  <a:srgbClr val="353334"/>
                </a:solidFill>
                <a:latin typeface="Arial"/>
                <a:cs typeface="Arial"/>
              </a:rPr>
              <a:t>i</a:t>
            </a:r>
            <a:r>
              <a:rPr sz="900" spc="-9" dirty="0">
                <a:solidFill>
                  <a:srgbClr val="353334"/>
                </a:solidFill>
                <a:latin typeface="Arial"/>
                <a:cs typeface="Arial"/>
              </a:rPr>
              <a:t>b</a:t>
            </a:r>
            <a:r>
              <a:rPr sz="900" spc="4" dirty="0">
                <a:solidFill>
                  <a:srgbClr val="353334"/>
                </a:solidFill>
                <a:latin typeface="Arial"/>
                <a:cs typeface="Arial"/>
              </a:rPr>
              <a:t>l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e</a:t>
            </a:r>
            <a:endParaRPr sz="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401567" y="8688324"/>
            <a:ext cx="1166304" cy="284988"/>
          </a:xfrm>
          <a:prstGeom prst="rect">
            <a:avLst/>
          </a:prstGeom>
        </p:spPr>
        <p:txBody>
          <a:bodyPr wrap="square" lIns="0" tIns="4548" rIns="0" bIns="0" rtlCol="0">
            <a:noAutofit/>
          </a:bodyPr>
          <a:lstStyle/>
          <a:p>
            <a:pPr>
              <a:lnSpc>
                <a:spcPts val="500"/>
              </a:lnSpc>
            </a:pPr>
            <a:endParaRPr sz="500" dirty="0"/>
          </a:p>
          <a:p>
            <a:pPr marL="62482">
              <a:lnSpc>
                <a:spcPct val="95825"/>
              </a:lnSpc>
            </a:pPr>
            <a:r>
              <a:rPr sz="900" spc="0" dirty="0">
                <a:solidFill>
                  <a:srgbClr val="FF0000"/>
                </a:solidFill>
                <a:latin typeface="Arial"/>
                <a:cs typeface="Arial"/>
              </a:rPr>
              <a:t>70%</a:t>
            </a:r>
            <a:r>
              <a:rPr sz="900" spc="14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after</a:t>
            </a:r>
            <a:r>
              <a:rPr sz="900" spc="14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deductible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567872" y="8688324"/>
            <a:ext cx="1534223" cy="284988"/>
          </a:xfrm>
          <a:prstGeom prst="rect">
            <a:avLst/>
          </a:prstGeom>
        </p:spPr>
        <p:txBody>
          <a:bodyPr wrap="square" lIns="0" tIns="4548" rIns="0" bIns="0" rtlCol="0">
            <a:noAutofit/>
          </a:bodyPr>
          <a:lstStyle/>
          <a:p>
            <a:pPr>
              <a:lnSpc>
                <a:spcPts val="500"/>
              </a:lnSpc>
            </a:pPr>
            <a:endParaRPr sz="500"/>
          </a:p>
          <a:p>
            <a:pPr marL="246441">
              <a:lnSpc>
                <a:spcPct val="95825"/>
              </a:lnSpc>
            </a:pP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70%</a:t>
            </a:r>
            <a:r>
              <a:rPr sz="900" spc="14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after</a:t>
            </a:r>
            <a:r>
              <a:rPr sz="900" spc="14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deductible</a:t>
            </a:r>
            <a:endParaRPr sz="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02096" y="8688324"/>
            <a:ext cx="1165859" cy="284988"/>
          </a:xfrm>
          <a:prstGeom prst="rect">
            <a:avLst/>
          </a:prstGeom>
        </p:spPr>
        <p:txBody>
          <a:bodyPr wrap="square" lIns="0" tIns="4548" rIns="0" bIns="0" rtlCol="0">
            <a:noAutofit/>
          </a:bodyPr>
          <a:lstStyle/>
          <a:p>
            <a:pPr>
              <a:lnSpc>
                <a:spcPts val="500"/>
              </a:lnSpc>
            </a:pPr>
            <a:endParaRPr sz="500"/>
          </a:p>
          <a:p>
            <a:pPr marL="60957">
              <a:lnSpc>
                <a:spcPct val="95825"/>
              </a:lnSpc>
            </a:pP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50%</a:t>
            </a:r>
            <a:r>
              <a:rPr sz="900" spc="14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after</a:t>
            </a:r>
            <a:r>
              <a:rPr sz="900" spc="14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deductible</a:t>
            </a:r>
            <a:endParaRPr sz="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04444" y="8973312"/>
            <a:ext cx="6763511" cy="198119"/>
          </a:xfrm>
          <a:prstGeom prst="rect">
            <a:avLst/>
          </a:prstGeom>
        </p:spPr>
        <p:txBody>
          <a:bodyPr wrap="square" lIns="0" tIns="12065" rIns="0" bIns="0" rtlCol="0">
            <a:noAutofit/>
          </a:bodyPr>
          <a:lstStyle/>
          <a:p>
            <a:pPr marL="53339">
              <a:lnSpc>
                <a:spcPct val="95825"/>
              </a:lnSpc>
            </a:pPr>
            <a:r>
              <a:rPr sz="1100" b="1" spc="0" dirty="0">
                <a:solidFill>
                  <a:srgbClr val="353334"/>
                </a:solidFill>
                <a:latin typeface="Arial"/>
                <a:cs typeface="Arial"/>
              </a:rPr>
              <a:t>Substance</a:t>
            </a:r>
            <a:r>
              <a:rPr sz="1100" b="1" spc="25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100" b="1" spc="0" dirty="0">
                <a:solidFill>
                  <a:srgbClr val="353334"/>
                </a:solidFill>
                <a:latin typeface="Arial"/>
                <a:cs typeface="Arial"/>
              </a:rPr>
              <a:t>Abuse</a:t>
            </a:r>
            <a:endParaRPr sz="11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04444" y="9171432"/>
            <a:ext cx="1850136" cy="534924"/>
          </a:xfrm>
          <a:prstGeom prst="rect">
            <a:avLst/>
          </a:prstGeom>
        </p:spPr>
        <p:txBody>
          <a:bodyPr wrap="square" lIns="0" tIns="4319" rIns="0" bIns="0" rtlCol="0">
            <a:noAutofit/>
          </a:bodyPr>
          <a:lstStyle/>
          <a:p>
            <a:pPr>
              <a:lnSpc>
                <a:spcPts val="500"/>
              </a:lnSpc>
            </a:pPr>
            <a:endParaRPr sz="500"/>
          </a:p>
          <a:p>
            <a:pPr marL="167639">
              <a:lnSpc>
                <a:spcPct val="95825"/>
              </a:lnSpc>
              <a:spcBef>
                <a:spcPts val="1000"/>
              </a:spcBef>
            </a:pP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Inpatient</a:t>
            </a:r>
            <a:endParaRPr sz="1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54580" y="9171432"/>
            <a:ext cx="1046987" cy="534924"/>
          </a:xfrm>
          <a:prstGeom prst="rect">
            <a:avLst/>
          </a:prstGeom>
        </p:spPr>
        <p:txBody>
          <a:bodyPr wrap="square" lIns="0" tIns="12192" rIns="0" bIns="0" rtlCol="0">
            <a:noAutofit/>
          </a:bodyPr>
          <a:lstStyle/>
          <a:p>
            <a:pPr>
              <a:lnSpc>
                <a:spcPts val="1000"/>
              </a:lnSpc>
            </a:pPr>
            <a:endParaRPr sz="1000"/>
          </a:p>
          <a:p>
            <a:pPr marL="262126" marR="242976" indent="15239">
              <a:lnSpc>
                <a:spcPts val="1030"/>
              </a:lnSpc>
              <a:spcBef>
                <a:spcPts val="51"/>
              </a:spcBef>
            </a:pPr>
            <a:r>
              <a:rPr sz="900" spc="4" dirty="0">
                <a:solidFill>
                  <a:srgbClr val="FF0000"/>
                </a:solidFill>
                <a:latin typeface="Arial"/>
                <a:cs typeface="Arial"/>
              </a:rPr>
              <a:t>90</a:t>
            </a:r>
            <a:r>
              <a:rPr sz="900" spc="0" dirty="0">
                <a:solidFill>
                  <a:srgbClr val="FF0000"/>
                </a:solidFill>
                <a:latin typeface="Arial"/>
                <a:cs typeface="Arial"/>
              </a:rPr>
              <a:t>%</a:t>
            </a:r>
            <a:r>
              <a:rPr sz="900" spc="16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900" spc="4" dirty="0">
                <a:solidFill>
                  <a:srgbClr val="353334"/>
                </a:solidFill>
                <a:latin typeface="Arial"/>
                <a:cs typeface="Arial"/>
              </a:rPr>
              <a:t>a</a:t>
            </a:r>
            <a:r>
              <a:rPr sz="900" spc="-9" dirty="0">
                <a:solidFill>
                  <a:srgbClr val="353334"/>
                </a:solidFill>
                <a:latin typeface="Arial"/>
                <a:cs typeface="Arial"/>
              </a:rPr>
              <a:t>f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t</a:t>
            </a:r>
            <a:r>
              <a:rPr sz="900" spc="4" dirty="0">
                <a:solidFill>
                  <a:srgbClr val="353334"/>
                </a:solidFill>
                <a:latin typeface="Arial"/>
                <a:cs typeface="Arial"/>
              </a:rPr>
              <a:t>e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r</a:t>
            </a:r>
            <a:r>
              <a:rPr sz="900" spc="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4" dirty="0">
                <a:solidFill>
                  <a:srgbClr val="353334"/>
                </a:solidFill>
                <a:latin typeface="Arial"/>
                <a:cs typeface="Arial"/>
              </a:rPr>
              <a:t>ded</a:t>
            </a:r>
            <a:r>
              <a:rPr sz="900" spc="-9" dirty="0">
                <a:solidFill>
                  <a:srgbClr val="353334"/>
                </a:solidFill>
                <a:latin typeface="Arial"/>
                <a:cs typeface="Arial"/>
              </a:rPr>
              <a:t>u</a:t>
            </a:r>
            <a:r>
              <a:rPr sz="900" spc="4" dirty="0">
                <a:solidFill>
                  <a:srgbClr val="353334"/>
                </a:solidFill>
                <a:latin typeface="Arial"/>
                <a:cs typeface="Arial"/>
              </a:rPr>
              <a:t>c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t</a:t>
            </a:r>
            <a:r>
              <a:rPr sz="900" spc="4" dirty="0">
                <a:solidFill>
                  <a:srgbClr val="353334"/>
                </a:solidFill>
                <a:latin typeface="Arial"/>
                <a:cs typeface="Arial"/>
              </a:rPr>
              <a:t>i</a:t>
            </a:r>
            <a:r>
              <a:rPr sz="900" spc="-9" dirty="0">
                <a:solidFill>
                  <a:srgbClr val="353334"/>
                </a:solidFill>
                <a:latin typeface="Arial"/>
                <a:cs typeface="Arial"/>
              </a:rPr>
              <a:t>b</a:t>
            </a:r>
            <a:r>
              <a:rPr sz="900" spc="4" dirty="0">
                <a:solidFill>
                  <a:srgbClr val="353334"/>
                </a:solidFill>
                <a:latin typeface="Arial"/>
                <a:cs typeface="Arial"/>
              </a:rPr>
              <a:t>l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e</a:t>
            </a:r>
            <a:endParaRPr sz="9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01567" y="9171432"/>
            <a:ext cx="1166304" cy="534924"/>
          </a:xfrm>
          <a:prstGeom prst="rect">
            <a:avLst/>
          </a:prstGeom>
        </p:spPr>
        <p:txBody>
          <a:bodyPr wrap="square" lIns="0" tIns="5080" rIns="0" bIns="0" rtlCol="0">
            <a:noAutofit/>
          </a:bodyPr>
          <a:lstStyle/>
          <a:p>
            <a:pPr marL="52625" marR="50586" algn="ctr">
              <a:lnSpc>
                <a:spcPct val="95921"/>
              </a:lnSpc>
            </a:pPr>
            <a:r>
              <a:rPr sz="900" spc="4" dirty="0">
                <a:solidFill>
                  <a:srgbClr val="FF0000"/>
                </a:solidFill>
                <a:latin typeface="Arial"/>
                <a:cs typeface="Arial"/>
              </a:rPr>
              <a:t>70</a:t>
            </a:r>
            <a:r>
              <a:rPr sz="900" spc="0" dirty="0">
                <a:solidFill>
                  <a:srgbClr val="FF0000"/>
                </a:solidFill>
                <a:latin typeface="Arial"/>
                <a:cs typeface="Arial"/>
              </a:rPr>
              <a:t>%</a:t>
            </a:r>
            <a:r>
              <a:rPr sz="900" spc="5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4" dirty="0">
                <a:solidFill>
                  <a:srgbClr val="353334"/>
                </a:solidFill>
                <a:latin typeface="Arial"/>
                <a:cs typeface="Arial"/>
              </a:rPr>
              <a:t>a</a:t>
            </a:r>
            <a:r>
              <a:rPr sz="900" spc="-9" dirty="0">
                <a:solidFill>
                  <a:srgbClr val="353334"/>
                </a:solidFill>
                <a:latin typeface="Arial"/>
                <a:cs typeface="Arial"/>
              </a:rPr>
              <a:t>f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t</a:t>
            </a:r>
            <a:r>
              <a:rPr sz="900" spc="4" dirty="0">
                <a:solidFill>
                  <a:srgbClr val="353334"/>
                </a:solidFill>
                <a:latin typeface="Arial"/>
                <a:cs typeface="Arial"/>
              </a:rPr>
              <a:t>e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r</a:t>
            </a:r>
            <a:r>
              <a:rPr sz="900" spc="5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-15" dirty="0">
                <a:solidFill>
                  <a:srgbClr val="353334"/>
                </a:solidFill>
                <a:latin typeface="Arial"/>
                <a:cs typeface="Arial"/>
              </a:rPr>
              <a:t>d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ed</a:t>
            </a:r>
            <a:r>
              <a:rPr sz="900" spc="-15" dirty="0">
                <a:solidFill>
                  <a:srgbClr val="353334"/>
                </a:solidFill>
                <a:latin typeface="Arial"/>
                <a:cs typeface="Arial"/>
              </a:rPr>
              <a:t>u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ct</a:t>
            </a:r>
            <a:r>
              <a:rPr sz="900" spc="-11" dirty="0">
                <a:solidFill>
                  <a:srgbClr val="353334"/>
                </a:solidFill>
                <a:latin typeface="Arial"/>
                <a:cs typeface="Arial"/>
              </a:rPr>
              <a:t>i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b</a:t>
            </a:r>
            <a:r>
              <a:rPr sz="900" spc="2" dirty="0">
                <a:solidFill>
                  <a:srgbClr val="353334"/>
                </a:solidFill>
                <a:latin typeface="Arial"/>
                <a:cs typeface="Arial"/>
              </a:rPr>
              <a:t>l</a:t>
            </a:r>
            <a:r>
              <a:rPr sz="900" spc="-5" dirty="0">
                <a:solidFill>
                  <a:srgbClr val="353334"/>
                </a:solidFill>
                <a:latin typeface="Arial"/>
                <a:cs typeface="Arial"/>
              </a:rPr>
              <a:t>e</a:t>
            </a:r>
            <a:r>
              <a:rPr sz="900" spc="5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4" dirty="0">
                <a:solidFill>
                  <a:srgbClr val="353334"/>
                </a:solidFill>
                <a:latin typeface="Arial"/>
                <a:cs typeface="Arial"/>
              </a:rPr>
              <a:t>T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r</a:t>
            </a:r>
            <a:r>
              <a:rPr sz="900" spc="4" dirty="0">
                <a:solidFill>
                  <a:srgbClr val="353334"/>
                </a:solidFill>
                <a:latin typeface="Arial"/>
                <a:cs typeface="Arial"/>
              </a:rPr>
              <a:t>u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e</a:t>
            </a:r>
            <a:r>
              <a:rPr sz="900" spc="5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ER;</a:t>
            </a:r>
            <a:r>
              <a:rPr sz="900" spc="5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-9" dirty="0">
                <a:solidFill>
                  <a:srgbClr val="353334"/>
                </a:solidFill>
                <a:latin typeface="Arial"/>
                <a:cs typeface="Arial"/>
              </a:rPr>
              <a:t>6</a:t>
            </a:r>
            <a:r>
              <a:rPr sz="900" spc="4" dirty="0">
                <a:solidFill>
                  <a:srgbClr val="353334"/>
                </a:solidFill>
                <a:latin typeface="Arial"/>
                <a:cs typeface="Arial"/>
              </a:rPr>
              <a:t>0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%</a:t>
            </a:r>
            <a:r>
              <a:rPr sz="900" spc="5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-15" dirty="0">
                <a:solidFill>
                  <a:srgbClr val="353334"/>
                </a:solidFill>
                <a:latin typeface="Arial"/>
                <a:cs typeface="Arial"/>
              </a:rPr>
              <a:t>a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fte</a:t>
            </a:r>
            <a:r>
              <a:rPr sz="900" spc="-2" dirty="0">
                <a:solidFill>
                  <a:srgbClr val="353334"/>
                </a:solidFill>
                <a:latin typeface="Arial"/>
                <a:cs typeface="Arial"/>
              </a:rPr>
              <a:t>r</a:t>
            </a:r>
            <a:r>
              <a:rPr sz="900" spc="5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4" dirty="0">
                <a:solidFill>
                  <a:srgbClr val="353334"/>
                </a:solidFill>
                <a:latin typeface="Arial"/>
                <a:cs typeface="Arial"/>
              </a:rPr>
              <a:t>ded</a:t>
            </a:r>
            <a:r>
              <a:rPr sz="900" spc="-9" dirty="0">
                <a:solidFill>
                  <a:srgbClr val="353334"/>
                </a:solidFill>
                <a:latin typeface="Arial"/>
                <a:cs typeface="Arial"/>
              </a:rPr>
              <a:t>u</a:t>
            </a:r>
            <a:r>
              <a:rPr sz="900" spc="4" dirty="0">
                <a:solidFill>
                  <a:srgbClr val="353334"/>
                </a:solidFill>
                <a:latin typeface="Arial"/>
                <a:cs typeface="Arial"/>
              </a:rPr>
              <a:t>c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t</a:t>
            </a:r>
            <a:r>
              <a:rPr sz="900" spc="4" dirty="0">
                <a:solidFill>
                  <a:srgbClr val="353334"/>
                </a:solidFill>
                <a:latin typeface="Arial"/>
                <a:cs typeface="Arial"/>
              </a:rPr>
              <a:t>i</a:t>
            </a:r>
            <a:r>
              <a:rPr sz="900" spc="-9" dirty="0">
                <a:solidFill>
                  <a:srgbClr val="353334"/>
                </a:solidFill>
                <a:latin typeface="Arial"/>
                <a:cs typeface="Arial"/>
              </a:rPr>
              <a:t>b</a:t>
            </a:r>
            <a:r>
              <a:rPr sz="900" spc="4" dirty="0">
                <a:solidFill>
                  <a:srgbClr val="353334"/>
                </a:solidFill>
                <a:latin typeface="Arial"/>
                <a:cs typeface="Arial"/>
              </a:rPr>
              <a:t>l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e</a:t>
            </a:r>
            <a:r>
              <a:rPr sz="900" spc="5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-6" dirty="0">
                <a:solidFill>
                  <a:srgbClr val="353334"/>
                </a:solidFill>
                <a:latin typeface="Arial"/>
                <a:cs typeface="Arial"/>
              </a:rPr>
              <a:t>N</a:t>
            </a:r>
            <a:r>
              <a:rPr sz="900" spc="-15" dirty="0">
                <a:solidFill>
                  <a:srgbClr val="353334"/>
                </a:solidFill>
                <a:latin typeface="Arial"/>
                <a:cs typeface="Arial"/>
              </a:rPr>
              <a:t>o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n</a:t>
            </a:r>
            <a:r>
              <a:rPr sz="900" spc="-2" dirty="0">
                <a:solidFill>
                  <a:srgbClr val="353334"/>
                </a:solidFill>
                <a:latin typeface="Arial"/>
                <a:cs typeface="Arial"/>
              </a:rPr>
              <a:t>-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t</a:t>
            </a:r>
            <a:r>
              <a:rPr sz="900" spc="-2" dirty="0">
                <a:solidFill>
                  <a:srgbClr val="353334"/>
                </a:solidFill>
                <a:latin typeface="Arial"/>
                <a:cs typeface="Arial"/>
              </a:rPr>
              <a:t>r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u</a:t>
            </a:r>
            <a:r>
              <a:rPr sz="900" spc="-5" dirty="0">
                <a:solidFill>
                  <a:srgbClr val="353334"/>
                </a:solidFill>
                <a:latin typeface="Arial"/>
                <a:cs typeface="Arial"/>
              </a:rPr>
              <a:t>e</a:t>
            </a:r>
            <a:r>
              <a:rPr sz="900" spc="5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-6" dirty="0">
                <a:solidFill>
                  <a:srgbClr val="353334"/>
                </a:solidFill>
                <a:latin typeface="Arial"/>
                <a:cs typeface="Arial"/>
              </a:rPr>
              <a:t>ER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567872" y="9171432"/>
            <a:ext cx="1534223" cy="534924"/>
          </a:xfrm>
          <a:prstGeom prst="rect">
            <a:avLst/>
          </a:prstGeom>
        </p:spPr>
        <p:txBody>
          <a:bodyPr wrap="square" lIns="0" tIns="5310" rIns="0" bIns="0" rtlCol="0">
            <a:noAutofit/>
          </a:bodyPr>
          <a:lstStyle/>
          <a:p>
            <a:pPr>
              <a:lnSpc>
                <a:spcPts val="550"/>
              </a:lnSpc>
            </a:pPr>
            <a:endParaRPr sz="550"/>
          </a:p>
          <a:p>
            <a:pPr marL="246441">
              <a:lnSpc>
                <a:spcPct val="95825"/>
              </a:lnSpc>
              <a:spcBef>
                <a:spcPts val="1000"/>
              </a:spcBef>
            </a:pP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70%</a:t>
            </a:r>
            <a:r>
              <a:rPr sz="900" spc="14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after</a:t>
            </a:r>
            <a:r>
              <a:rPr sz="900" spc="14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deductible</a:t>
            </a:r>
            <a:endParaRPr sz="9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6102096" y="9171432"/>
            <a:ext cx="1165859" cy="534924"/>
          </a:xfrm>
          <a:prstGeom prst="rect">
            <a:avLst/>
          </a:prstGeom>
        </p:spPr>
        <p:txBody>
          <a:bodyPr wrap="square" lIns="0" tIns="5080" rIns="0" bIns="0" rtlCol="0">
            <a:noAutofit/>
          </a:bodyPr>
          <a:lstStyle/>
          <a:p>
            <a:pPr marL="38399" marR="38963" algn="ctr">
              <a:lnSpc>
                <a:spcPct val="95825"/>
              </a:lnSpc>
            </a:pPr>
            <a:r>
              <a:rPr sz="900" spc="-2" dirty="0">
                <a:solidFill>
                  <a:srgbClr val="353334"/>
                </a:solidFill>
                <a:latin typeface="Arial"/>
                <a:cs typeface="Arial"/>
              </a:rPr>
              <a:t>70%</a:t>
            </a:r>
            <a:r>
              <a:rPr sz="900" spc="14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-2" dirty="0">
                <a:solidFill>
                  <a:srgbClr val="353334"/>
                </a:solidFill>
                <a:latin typeface="Arial"/>
                <a:cs typeface="Arial"/>
              </a:rPr>
              <a:t>after</a:t>
            </a:r>
            <a:r>
              <a:rPr sz="900" spc="14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-2" dirty="0">
                <a:solidFill>
                  <a:srgbClr val="353334"/>
                </a:solidFill>
                <a:latin typeface="Arial"/>
                <a:cs typeface="Arial"/>
              </a:rPr>
              <a:t>deductible</a:t>
            </a:r>
            <a:endParaRPr sz="900">
              <a:latin typeface="Arial"/>
              <a:cs typeface="Arial"/>
            </a:endParaRPr>
          </a:p>
          <a:p>
            <a:pPr marL="66257" marR="66370" algn="ctr">
              <a:lnSpc>
                <a:spcPts val="1030"/>
              </a:lnSpc>
              <a:spcBef>
                <a:spcPts val="51"/>
              </a:spcBef>
            </a:pP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True</a:t>
            </a:r>
            <a:r>
              <a:rPr sz="900" spc="13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ER;</a:t>
            </a:r>
            <a:r>
              <a:rPr sz="900" spc="13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50%</a:t>
            </a:r>
            <a:r>
              <a:rPr sz="900" spc="13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after</a:t>
            </a:r>
            <a:endParaRPr sz="900">
              <a:latin typeface="Arial"/>
              <a:cs typeface="Arial"/>
            </a:endParaRPr>
          </a:p>
          <a:p>
            <a:pPr marL="481644" marR="483085" algn="ctr">
              <a:lnSpc>
                <a:spcPct val="95825"/>
              </a:lnSpc>
              <a:spcBef>
                <a:spcPts val="989"/>
              </a:spcBef>
            </a:pPr>
            <a:r>
              <a:rPr sz="900" spc="-6" dirty="0">
                <a:solidFill>
                  <a:srgbClr val="353334"/>
                </a:solidFill>
                <a:latin typeface="Arial"/>
                <a:cs typeface="Arial"/>
              </a:rPr>
              <a:t>ER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object 327"/>
          <p:cNvSpPr/>
          <p:nvPr/>
        </p:nvSpPr>
        <p:spPr>
          <a:xfrm>
            <a:off x="457200" y="457200"/>
            <a:ext cx="6923532" cy="487679"/>
          </a:xfrm>
          <a:custGeom>
            <a:avLst/>
            <a:gdLst/>
            <a:ahLst/>
            <a:cxnLst/>
            <a:rect l="l" t="t" r="r" b="b"/>
            <a:pathLst>
              <a:path w="6923532" h="487679">
                <a:moveTo>
                  <a:pt x="187451" y="0"/>
                </a:moveTo>
                <a:lnTo>
                  <a:pt x="172063" y="620"/>
                </a:lnTo>
                <a:lnTo>
                  <a:pt x="157020" y="2450"/>
                </a:lnTo>
                <a:lnTo>
                  <a:pt x="114442" y="14716"/>
                </a:lnTo>
                <a:lnTo>
                  <a:pt x="76699" y="36137"/>
                </a:lnTo>
                <a:lnTo>
                  <a:pt x="45087" y="65417"/>
                </a:lnTo>
                <a:lnTo>
                  <a:pt x="20903" y="101260"/>
                </a:lnTo>
                <a:lnTo>
                  <a:pt x="5441" y="142370"/>
                </a:lnTo>
                <a:lnTo>
                  <a:pt x="0" y="187451"/>
                </a:lnTo>
                <a:lnTo>
                  <a:pt x="0" y="487679"/>
                </a:lnTo>
                <a:lnTo>
                  <a:pt x="6736080" y="487679"/>
                </a:lnTo>
                <a:lnTo>
                  <a:pt x="6751468" y="487059"/>
                </a:lnTo>
                <a:lnTo>
                  <a:pt x="6795369" y="478133"/>
                </a:lnTo>
                <a:lnTo>
                  <a:pt x="6834868" y="459620"/>
                </a:lnTo>
                <a:lnTo>
                  <a:pt x="6868668" y="432816"/>
                </a:lnTo>
                <a:lnTo>
                  <a:pt x="6895472" y="399016"/>
                </a:lnTo>
                <a:lnTo>
                  <a:pt x="6913985" y="359517"/>
                </a:lnTo>
                <a:lnTo>
                  <a:pt x="6922911" y="315616"/>
                </a:lnTo>
                <a:lnTo>
                  <a:pt x="6923532" y="300227"/>
                </a:lnTo>
                <a:lnTo>
                  <a:pt x="6923532" y="0"/>
                </a:lnTo>
                <a:lnTo>
                  <a:pt x="187451" y="0"/>
                </a:lnTo>
                <a:close/>
              </a:path>
            </a:pathLst>
          </a:custGeom>
          <a:solidFill>
            <a:srgbClr val="26405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457200" y="457200"/>
            <a:ext cx="608076" cy="487679"/>
          </a:xfrm>
          <a:custGeom>
            <a:avLst/>
            <a:gdLst/>
            <a:ahLst/>
            <a:cxnLst/>
            <a:rect l="l" t="t" r="r" b="b"/>
            <a:pathLst>
              <a:path w="608076" h="487679">
                <a:moveTo>
                  <a:pt x="158495" y="0"/>
                </a:moveTo>
                <a:lnTo>
                  <a:pt x="148869" y="325"/>
                </a:lnTo>
                <a:lnTo>
                  <a:pt x="135281" y="1909"/>
                </a:lnTo>
                <a:lnTo>
                  <a:pt x="109206" y="8817"/>
                </a:lnTo>
                <a:lnTo>
                  <a:pt x="84942" y="20340"/>
                </a:lnTo>
                <a:lnTo>
                  <a:pt x="62905" y="36029"/>
                </a:lnTo>
                <a:lnTo>
                  <a:pt x="43508" y="55437"/>
                </a:lnTo>
                <a:lnTo>
                  <a:pt x="27165" y="78115"/>
                </a:lnTo>
                <a:lnTo>
                  <a:pt x="14291" y="103617"/>
                </a:lnTo>
                <a:lnTo>
                  <a:pt x="5300" y="131494"/>
                </a:lnTo>
                <a:lnTo>
                  <a:pt x="606" y="161298"/>
                </a:lnTo>
                <a:lnTo>
                  <a:pt x="0" y="176784"/>
                </a:lnTo>
                <a:lnTo>
                  <a:pt x="0" y="486155"/>
                </a:lnTo>
                <a:lnTo>
                  <a:pt x="457200" y="487679"/>
                </a:lnTo>
                <a:lnTo>
                  <a:pt x="473168" y="487660"/>
                </a:lnTo>
                <a:lnTo>
                  <a:pt x="500351" y="487506"/>
                </a:lnTo>
                <a:lnTo>
                  <a:pt x="520027" y="487243"/>
                </a:lnTo>
                <a:lnTo>
                  <a:pt x="542880" y="486761"/>
                </a:lnTo>
                <a:lnTo>
                  <a:pt x="550416" y="486604"/>
                </a:lnTo>
                <a:lnTo>
                  <a:pt x="558617" y="486461"/>
                </a:lnTo>
                <a:lnTo>
                  <a:pt x="567908" y="486337"/>
                </a:lnTo>
                <a:lnTo>
                  <a:pt x="578711" y="486241"/>
                </a:lnTo>
                <a:lnTo>
                  <a:pt x="591451" y="486178"/>
                </a:lnTo>
                <a:lnTo>
                  <a:pt x="606551" y="486155"/>
                </a:lnTo>
                <a:lnTo>
                  <a:pt x="606356" y="460219"/>
                </a:lnTo>
                <a:lnTo>
                  <a:pt x="606224" y="434522"/>
                </a:lnTo>
                <a:lnTo>
                  <a:pt x="606149" y="409054"/>
                </a:lnTo>
                <a:lnTo>
                  <a:pt x="606125" y="383804"/>
                </a:lnTo>
                <a:lnTo>
                  <a:pt x="606147" y="358759"/>
                </a:lnTo>
                <a:lnTo>
                  <a:pt x="606209" y="333908"/>
                </a:lnTo>
                <a:lnTo>
                  <a:pt x="606305" y="309240"/>
                </a:lnTo>
                <a:lnTo>
                  <a:pt x="606430" y="284744"/>
                </a:lnTo>
                <a:lnTo>
                  <a:pt x="606577" y="260407"/>
                </a:lnTo>
                <a:lnTo>
                  <a:pt x="606742" y="236220"/>
                </a:lnTo>
                <a:lnTo>
                  <a:pt x="606918" y="212169"/>
                </a:lnTo>
                <a:lnTo>
                  <a:pt x="607100" y="188244"/>
                </a:lnTo>
                <a:lnTo>
                  <a:pt x="607282" y="164433"/>
                </a:lnTo>
                <a:lnTo>
                  <a:pt x="607458" y="140726"/>
                </a:lnTo>
                <a:lnTo>
                  <a:pt x="607623" y="117109"/>
                </a:lnTo>
                <a:lnTo>
                  <a:pt x="607771" y="93573"/>
                </a:lnTo>
                <a:lnTo>
                  <a:pt x="607895" y="70105"/>
                </a:lnTo>
                <a:lnTo>
                  <a:pt x="607992" y="46695"/>
                </a:lnTo>
                <a:lnTo>
                  <a:pt x="608054" y="23330"/>
                </a:lnTo>
                <a:lnTo>
                  <a:pt x="608076" y="0"/>
                </a:lnTo>
                <a:lnTo>
                  <a:pt x="158495" y="0"/>
                </a:lnTo>
                <a:close/>
              </a:path>
            </a:pathLst>
          </a:custGeom>
          <a:solidFill>
            <a:srgbClr val="2A9FA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2357628" y="1519427"/>
            <a:ext cx="0" cy="184404"/>
          </a:xfrm>
          <a:custGeom>
            <a:avLst/>
            <a:gdLst/>
            <a:ahLst/>
            <a:cxnLst/>
            <a:rect l="l" t="t" r="r" b="b"/>
            <a:pathLst>
              <a:path h="184404">
                <a:moveTo>
                  <a:pt x="0" y="184404"/>
                </a:moveTo>
                <a:lnTo>
                  <a:pt x="0" y="0"/>
                </a:lnTo>
                <a:lnTo>
                  <a:pt x="0" y="184404"/>
                </a:lnTo>
                <a:close/>
              </a:path>
            </a:pathLst>
          </a:custGeom>
          <a:solidFill>
            <a:srgbClr val="26405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2357628" y="1149096"/>
            <a:ext cx="2206752" cy="184403"/>
          </a:xfrm>
          <a:custGeom>
            <a:avLst/>
            <a:gdLst/>
            <a:ahLst/>
            <a:cxnLst/>
            <a:rect l="l" t="t" r="r" b="b"/>
            <a:pathLst>
              <a:path w="2206752" h="184403">
                <a:moveTo>
                  <a:pt x="0" y="184403"/>
                </a:moveTo>
                <a:lnTo>
                  <a:pt x="2206752" y="184403"/>
                </a:lnTo>
                <a:lnTo>
                  <a:pt x="2206752" y="0"/>
                </a:lnTo>
                <a:lnTo>
                  <a:pt x="0" y="0"/>
                </a:lnTo>
                <a:lnTo>
                  <a:pt x="0" y="184403"/>
                </a:lnTo>
                <a:close/>
              </a:path>
            </a:pathLst>
          </a:custGeom>
          <a:solidFill>
            <a:srgbClr val="26405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2357628" y="1333500"/>
            <a:ext cx="2206752" cy="185927"/>
          </a:xfrm>
          <a:custGeom>
            <a:avLst/>
            <a:gdLst/>
            <a:ahLst/>
            <a:cxnLst/>
            <a:rect l="l" t="t" r="r" b="b"/>
            <a:pathLst>
              <a:path w="2206752" h="185927">
                <a:moveTo>
                  <a:pt x="0" y="185927"/>
                </a:moveTo>
                <a:lnTo>
                  <a:pt x="2206752" y="185927"/>
                </a:lnTo>
                <a:lnTo>
                  <a:pt x="2206752" y="0"/>
                </a:lnTo>
                <a:lnTo>
                  <a:pt x="0" y="0"/>
                </a:lnTo>
                <a:lnTo>
                  <a:pt x="0" y="185927"/>
                </a:lnTo>
                <a:close/>
              </a:path>
            </a:pathLst>
          </a:custGeom>
          <a:solidFill>
            <a:srgbClr val="26405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2357628" y="1519427"/>
            <a:ext cx="2206752" cy="184403"/>
          </a:xfrm>
          <a:custGeom>
            <a:avLst/>
            <a:gdLst/>
            <a:ahLst/>
            <a:cxnLst/>
            <a:rect l="l" t="t" r="r" b="b"/>
            <a:pathLst>
              <a:path w="2206752" h="184403">
                <a:moveTo>
                  <a:pt x="0" y="184403"/>
                </a:moveTo>
                <a:lnTo>
                  <a:pt x="2206752" y="184403"/>
                </a:lnTo>
                <a:lnTo>
                  <a:pt x="2206752" y="0"/>
                </a:lnTo>
                <a:lnTo>
                  <a:pt x="0" y="0"/>
                </a:lnTo>
                <a:lnTo>
                  <a:pt x="0" y="184403"/>
                </a:lnTo>
                <a:close/>
              </a:path>
            </a:pathLst>
          </a:custGeom>
          <a:solidFill>
            <a:srgbClr val="26405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4572000" y="1519427"/>
            <a:ext cx="0" cy="184404"/>
          </a:xfrm>
          <a:custGeom>
            <a:avLst/>
            <a:gdLst/>
            <a:ahLst/>
            <a:cxnLst/>
            <a:rect l="l" t="t" r="r" b="b"/>
            <a:pathLst>
              <a:path h="184404">
                <a:moveTo>
                  <a:pt x="0" y="184404"/>
                </a:moveTo>
                <a:lnTo>
                  <a:pt x="0" y="0"/>
                </a:lnTo>
                <a:lnTo>
                  <a:pt x="0" y="184404"/>
                </a:lnTo>
                <a:close/>
              </a:path>
            </a:pathLst>
          </a:custGeom>
          <a:solidFill>
            <a:srgbClr val="851E6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4572000" y="1149096"/>
            <a:ext cx="2692907" cy="184403"/>
          </a:xfrm>
          <a:custGeom>
            <a:avLst/>
            <a:gdLst/>
            <a:ahLst/>
            <a:cxnLst/>
            <a:rect l="l" t="t" r="r" b="b"/>
            <a:pathLst>
              <a:path w="2692907" h="184403">
                <a:moveTo>
                  <a:pt x="0" y="184403"/>
                </a:moveTo>
                <a:lnTo>
                  <a:pt x="2692907" y="184403"/>
                </a:lnTo>
                <a:lnTo>
                  <a:pt x="2692907" y="0"/>
                </a:lnTo>
                <a:lnTo>
                  <a:pt x="0" y="0"/>
                </a:lnTo>
                <a:lnTo>
                  <a:pt x="0" y="184403"/>
                </a:lnTo>
                <a:close/>
              </a:path>
            </a:pathLst>
          </a:custGeom>
          <a:solidFill>
            <a:srgbClr val="851E6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4572000" y="1333500"/>
            <a:ext cx="2692907" cy="185927"/>
          </a:xfrm>
          <a:custGeom>
            <a:avLst/>
            <a:gdLst/>
            <a:ahLst/>
            <a:cxnLst/>
            <a:rect l="l" t="t" r="r" b="b"/>
            <a:pathLst>
              <a:path w="2692907" h="185927">
                <a:moveTo>
                  <a:pt x="0" y="185927"/>
                </a:moveTo>
                <a:lnTo>
                  <a:pt x="2692907" y="185927"/>
                </a:lnTo>
                <a:lnTo>
                  <a:pt x="2692907" y="0"/>
                </a:lnTo>
                <a:lnTo>
                  <a:pt x="0" y="0"/>
                </a:lnTo>
                <a:lnTo>
                  <a:pt x="0" y="185927"/>
                </a:lnTo>
                <a:close/>
              </a:path>
            </a:pathLst>
          </a:custGeom>
          <a:solidFill>
            <a:srgbClr val="851E6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4572000" y="1519427"/>
            <a:ext cx="2692907" cy="184403"/>
          </a:xfrm>
          <a:custGeom>
            <a:avLst/>
            <a:gdLst/>
            <a:ahLst/>
            <a:cxnLst/>
            <a:rect l="l" t="t" r="r" b="b"/>
            <a:pathLst>
              <a:path w="2692907" h="184403">
                <a:moveTo>
                  <a:pt x="0" y="184403"/>
                </a:moveTo>
                <a:lnTo>
                  <a:pt x="2692907" y="184403"/>
                </a:lnTo>
                <a:lnTo>
                  <a:pt x="2692907" y="0"/>
                </a:lnTo>
                <a:lnTo>
                  <a:pt x="0" y="0"/>
                </a:lnTo>
                <a:lnTo>
                  <a:pt x="0" y="184403"/>
                </a:lnTo>
                <a:close/>
              </a:path>
            </a:pathLst>
          </a:custGeom>
          <a:solidFill>
            <a:srgbClr val="851E6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507492" y="1146048"/>
            <a:ext cx="1844039" cy="0"/>
          </a:xfrm>
          <a:custGeom>
            <a:avLst/>
            <a:gdLst/>
            <a:ahLst/>
            <a:cxnLst/>
            <a:rect l="l" t="t" r="r" b="b"/>
            <a:pathLst>
              <a:path w="1844039">
                <a:moveTo>
                  <a:pt x="0" y="0"/>
                </a:moveTo>
                <a:lnTo>
                  <a:pt x="1844039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2357628" y="1146048"/>
            <a:ext cx="2206752" cy="0"/>
          </a:xfrm>
          <a:custGeom>
            <a:avLst/>
            <a:gdLst/>
            <a:ahLst/>
            <a:cxnLst/>
            <a:rect l="l" t="t" r="r" b="b"/>
            <a:pathLst>
              <a:path w="2206752">
                <a:moveTo>
                  <a:pt x="0" y="0"/>
                </a:moveTo>
                <a:lnTo>
                  <a:pt x="2206752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4570476" y="1146048"/>
            <a:ext cx="2694431" cy="0"/>
          </a:xfrm>
          <a:custGeom>
            <a:avLst/>
            <a:gdLst/>
            <a:ahLst/>
            <a:cxnLst/>
            <a:rect l="l" t="t" r="r" b="b"/>
            <a:pathLst>
              <a:path w="2694431">
                <a:moveTo>
                  <a:pt x="0" y="0"/>
                </a:moveTo>
                <a:lnTo>
                  <a:pt x="2694431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2357628" y="1709927"/>
            <a:ext cx="1040891" cy="32003"/>
          </a:xfrm>
          <a:custGeom>
            <a:avLst/>
            <a:gdLst/>
            <a:ahLst/>
            <a:cxnLst/>
            <a:rect l="l" t="t" r="r" b="b"/>
            <a:pathLst>
              <a:path w="1040891" h="32003">
                <a:moveTo>
                  <a:pt x="0" y="32003"/>
                </a:moveTo>
                <a:lnTo>
                  <a:pt x="1040891" y="32003"/>
                </a:lnTo>
                <a:lnTo>
                  <a:pt x="1040891" y="0"/>
                </a:lnTo>
                <a:lnTo>
                  <a:pt x="0" y="0"/>
                </a:lnTo>
                <a:lnTo>
                  <a:pt x="0" y="3200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2357628" y="1888236"/>
            <a:ext cx="1040891" cy="32003"/>
          </a:xfrm>
          <a:custGeom>
            <a:avLst/>
            <a:gdLst/>
            <a:ahLst/>
            <a:cxnLst/>
            <a:rect l="l" t="t" r="r" b="b"/>
            <a:pathLst>
              <a:path w="1040891" h="32003">
                <a:moveTo>
                  <a:pt x="0" y="32003"/>
                </a:moveTo>
                <a:lnTo>
                  <a:pt x="1040891" y="32003"/>
                </a:lnTo>
                <a:lnTo>
                  <a:pt x="1040891" y="0"/>
                </a:lnTo>
                <a:lnTo>
                  <a:pt x="0" y="0"/>
                </a:lnTo>
                <a:lnTo>
                  <a:pt x="0" y="3200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2357628" y="1741931"/>
            <a:ext cx="1040891" cy="146304"/>
          </a:xfrm>
          <a:custGeom>
            <a:avLst/>
            <a:gdLst/>
            <a:ahLst/>
            <a:cxnLst/>
            <a:rect l="l" t="t" r="r" b="b"/>
            <a:pathLst>
              <a:path w="1040891" h="146304">
                <a:moveTo>
                  <a:pt x="0" y="146304"/>
                </a:moveTo>
                <a:lnTo>
                  <a:pt x="1040891" y="146304"/>
                </a:lnTo>
                <a:lnTo>
                  <a:pt x="1040891" y="0"/>
                </a:lnTo>
                <a:lnTo>
                  <a:pt x="0" y="0"/>
                </a:lnTo>
                <a:lnTo>
                  <a:pt x="0" y="146304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3406140" y="1709927"/>
            <a:ext cx="1158239" cy="32003"/>
          </a:xfrm>
          <a:custGeom>
            <a:avLst/>
            <a:gdLst/>
            <a:ahLst/>
            <a:cxnLst/>
            <a:rect l="l" t="t" r="r" b="b"/>
            <a:pathLst>
              <a:path w="1158239" h="32003">
                <a:moveTo>
                  <a:pt x="0" y="32003"/>
                </a:moveTo>
                <a:lnTo>
                  <a:pt x="1158239" y="32003"/>
                </a:lnTo>
                <a:lnTo>
                  <a:pt x="1158239" y="0"/>
                </a:lnTo>
                <a:lnTo>
                  <a:pt x="0" y="0"/>
                </a:lnTo>
                <a:lnTo>
                  <a:pt x="0" y="3200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3406140" y="1888236"/>
            <a:ext cx="1158239" cy="32003"/>
          </a:xfrm>
          <a:custGeom>
            <a:avLst/>
            <a:gdLst/>
            <a:ahLst/>
            <a:cxnLst/>
            <a:rect l="l" t="t" r="r" b="b"/>
            <a:pathLst>
              <a:path w="1158239" h="32003">
                <a:moveTo>
                  <a:pt x="0" y="32003"/>
                </a:moveTo>
                <a:lnTo>
                  <a:pt x="1158239" y="32003"/>
                </a:lnTo>
                <a:lnTo>
                  <a:pt x="1158239" y="0"/>
                </a:lnTo>
                <a:lnTo>
                  <a:pt x="0" y="0"/>
                </a:lnTo>
                <a:lnTo>
                  <a:pt x="0" y="3200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3406140" y="1741931"/>
            <a:ext cx="1158239" cy="146304"/>
          </a:xfrm>
          <a:custGeom>
            <a:avLst/>
            <a:gdLst/>
            <a:ahLst/>
            <a:cxnLst/>
            <a:rect l="l" t="t" r="r" b="b"/>
            <a:pathLst>
              <a:path w="1158239" h="146304">
                <a:moveTo>
                  <a:pt x="0" y="146304"/>
                </a:moveTo>
                <a:lnTo>
                  <a:pt x="1158239" y="146304"/>
                </a:lnTo>
                <a:lnTo>
                  <a:pt x="1158239" y="0"/>
                </a:lnTo>
                <a:lnTo>
                  <a:pt x="0" y="0"/>
                </a:lnTo>
                <a:lnTo>
                  <a:pt x="0" y="146304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4572000" y="1709927"/>
            <a:ext cx="1527048" cy="32003"/>
          </a:xfrm>
          <a:custGeom>
            <a:avLst/>
            <a:gdLst/>
            <a:ahLst/>
            <a:cxnLst/>
            <a:rect l="l" t="t" r="r" b="b"/>
            <a:pathLst>
              <a:path w="1527048" h="32003">
                <a:moveTo>
                  <a:pt x="0" y="32003"/>
                </a:moveTo>
                <a:lnTo>
                  <a:pt x="1527048" y="32003"/>
                </a:lnTo>
                <a:lnTo>
                  <a:pt x="1527048" y="0"/>
                </a:lnTo>
                <a:lnTo>
                  <a:pt x="0" y="0"/>
                </a:lnTo>
                <a:lnTo>
                  <a:pt x="0" y="32003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4572000" y="1888236"/>
            <a:ext cx="1527048" cy="32003"/>
          </a:xfrm>
          <a:custGeom>
            <a:avLst/>
            <a:gdLst/>
            <a:ahLst/>
            <a:cxnLst/>
            <a:rect l="l" t="t" r="r" b="b"/>
            <a:pathLst>
              <a:path w="1527048" h="32003">
                <a:moveTo>
                  <a:pt x="0" y="32003"/>
                </a:moveTo>
                <a:lnTo>
                  <a:pt x="1527048" y="32003"/>
                </a:lnTo>
                <a:lnTo>
                  <a:pt x="1527048" y="0"/>
                </a:lnTo>
                <a:lnTo>
                  <a:pt x="0" y="0"/>
                </a:lnTo>
                <a:lnTo>
                  <a:pt x="0" y="32003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4572000" y="1741931"/>
            <a:ext cx="1527048" cy="146304"/>
          </a:xfrm>
          <a:custGeom>
            <a:avLst/>
            <a:gdLst/>
            <a:ahLst/>
            <a:cxnLst/>
            <a:rect l="l" t="t" r="r" b="b"/>
            <a:pathLst>
              <a:path w="1527048" h="146304">
                <a:moveTo>
                  <a:pt x="0" y="146304"/>
                </a:moveTo>
                <a:lnTo>
                  <a:pt x="1527048" y="146304"/>
                </a:lnTo>
                <a:lnTo>
                  <a:pt x="1527048" y="0"/>
                </a:lnTo>
                <a:lnTo>
                  <a:pt x="0" y="0"/>
                </a:lnTo>
                <a:lnTo>
                  <a:pt x="0" y="146304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6105144" y="1709927"/>
            <a:ext cx="1159764" cy="32003"/>
          </a:xfrm>
          <a:custGeom>
            <a:avLst/>
            <a:gdLst/>
            <a:ahLst/>
            <a:cxnLst/>
            <a:rect l="l" t="t" r="r" b="b"/>
            <a:pathLst>
              <a:path w="1159764" h="32003">
                <a:moveTo>
                  <a:pt x="0" y="32003"/>
                </a:moveTo>
                <a:lnTo>
                  <a:pt x="1159764" y="32003"/>
                </a:lnTo>
                <a:lnTo>
                  <a:pt x="1159764" y="0"/>
                </a:lnTo>
                <a:lnTo>
                  <a:pt x="0" y="0"/>
                </a:lnTo>
                <a:lnTo>
                  <a:pt x="0" y="32003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6105144" y="1888236"/>
            <a:ext cx="1159764" cy="32003"/>
          </a:xfrm>
          <a:custGeom>
            <a:avLst/>
            <a:gdLst/>
            <a:ahLst/>
            <a:cxnLst/>
            <a:rect l="l" t="t" r="r" b="b"/>
            <a:pathLst>
              <a:path w="1159764" h="32003">
                <a:moveTo>
                  <a:pt x="0" y="32003"/>
                </a:moveTo>
                <a:lnTo>
                  <a:pt x="1159764" y="32003"/>
                </a:lnTo>
                <a:lnTo>
                  <a:pt x="1159764" y="0"/>
                </a:lnTo>
                <a:lnTo>
                  <a:pt x="0" y="0"/>
                </a:lnTo>
                <a:lnTo>
                  <a:pt x="0" y="32003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6105144" y="1741931"/>
            <a:ext cx="1159764" cy="146304"/>
          </a:xfrm>
          <a:custGeom>
            <a:avLst/>
            <a:gdLst/>
            <a:ahLst/>
            <a:cxnLst/>
            <a:rect l="l" t="t" r="r" b="b"/>
            <a:pathLst>
              <a:path w="1159764" h="146304">
                <a:moveTo>
                  <a:pt x="0" y="146304"/>
                </a:moveTo>
                <a:lnTo>
                  <a:pt x="1159764" y="146304"/>
                </a:lnTo>
                <a:lnTo>
                  <a:pt x="1159764" y="0"/>
                </a:lnTo>
                <a:lnTo>
                  <a:pt x="0" y="0"/>
                </a:lnTo>
                <a:lnTo>
                  <a:pt x="0" y="146304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2357628" y="1706879"/>
            <a:ext cx="1040891" cy="0"/>
          </a:xfrm>
          <a:custGeom>
            <a:avLst/>
            <a:gdLst/>
            <a:ahLst/>
            <a:cxnLst/>
            <a:rect l="l" t="t" r="r" b="b"/>
            <a:pathLst>
              <a:path w="1040891">
                <a:moveTo>
                  <a:pt x="0" y="0"/>
                </a:moveTo>
                <a:lnTo>
                  <a:pt x="1040891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3404616" y="1706879"/>
            <a:ext cx="1159764" cy="0"/>
          </a:xfrm>
          <a:custGeom>
            <a:avLst/>
            <a:gdLst/>
            <a:ahLst/>
            <a:cxnLst/>
            <a:rect l="l" t="t" r="r" b="b"/>
            <a:pathLst>
              <a:path w="1159764">
                <a:moveTo>
                  <a:pt x="0" y="0"/>
                </a:moveTo>
                <a:lnTo>
                  <a:pt x="1159764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4570476" y="1706879"/>
            <a:ext cx="1528572" cy="0"/>
          </a:xfrm>
          <a:custGeom>
            <a:avLst/>
            <a:gdLst/>
            <a:ahLst/>
            <a:cxnLst/>
            <a:rect l="l" t="t" r="r" b="b"/>
            <a:pathLst>
              <a:path w="1528572">
                <a:moveTo>
                  <a:pt x="0" y="0"/>
                </a:moveTo>
                <a:lnTo>
                  <a:pt x="1528572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6105144" y="1706879"/>
            <a:ext cx="1159764" cy="0"/>
          </a:xfrm>
          <a:custGeom>
            <a:avLst/>
            <a:gdLst/>
            <a:ahLst/>
            <a:cxnLst/>
            <a:rect l="l" t="t" r="r" b="b"/>
            <a:pathLst>
              <a:path w="1159764">
                <a:moveTo>
                  <a:pt x="0" y="0"/>
                </a:moveTo>
                <a:lnTo>
                  <a:pt x="1159764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2357628" y="1926336"/>
            <a:ext cx="1040891" cy="131063"/>
          </a:xfrm>
          <a:custGeom>
            <a:avLst/>
            <a:gdLst/>
            <a:ahLst/>
            <a:cxnLst/>
            <a:rect l="l" t="t" r="r" b="b"/>
            <a:pathLst>
              <a:path w="1040891" h="131063">
                <a:moveTo>
                  <a:pt x="0" y="131063"/>
                </a:moveTo>
                <a:lnTo>
                  <a:pt x="1040891" y="131063"/>
                </a:lnTo>
                <a:lnTo>
                  <a:pt x="1040891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2357628" y="2057400"/>
            <a:ext cx="1040891" cy="132588"/>
          </a:xfrm>
          <a:custGeom>
            <a:avLst/>
            <a:gdLst/>
            <a:ahLst/>
            <a:cxnLst/>
            <a:rect l="l" t="t" r="r" b="b"/>
            <a:pathLst>
              <a:path w="1040891" h="132588">
                <a:moveTo>
                  <a:pt x="0" y="132588"/>
                </a:moveTo>
                <a:lnTo>
                  <a:pt x="1040891" y="132588"/>
                </a:lnTo>
                <a:lnTo>
                  <a:pt x="1040891" y="0"/>
                </a:lnTo>
                <a:lnTo>
                  <a:pt x="0" y="0"/>
                </a:lnTo>
                <a:lnTo>
                  <a:pt x="0" y="132588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3406140" y="1926336"/>
            <a:ext cx="1158239" cy="65531"/>
          </a:xfrm>
          <a:custGeom>
            <a:avLst/>
            <a:gdLst/>
            <a:ahLst/>
            <a:cxnLst/>
            <a:rect l="l" t="t" r="r" b="b"/>
            <a:pathLst>
              <a:path w="1158239" h="65531">
                <a:moveTo>
                  <a:pt x="0" y="65531"/>
                </a:moveTo>
                <a:lnTo>
                  <a:pt x="1158239" y="65531"/>
                </a:lnTo>
                <a:lnTo>
                  <a:pt x="1158239" y="0"/>
                </a:lnTo>
                <a:lnTo>
                  <a:pt x="0" y="0"/>
                </a:lnTo>
                <a:lnTo>
                  <a:pt x="0" y="65531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3406140" y="2122931"/>
            <a:ext cx="1158239" cy="67056"/>
          </a:xfrm>
          <a:custGeom>
            <a:avLst/>
            <a:gdLst/>
            <a:ahLst/>
            <a:cxnLst/>
            <a:rect l="l" t="t" r="r" b="b"/>
            <a:pathLst>
              <a:path w="1158239" h="67056">
                <a:moveTo>
                  <a:pt x="0" y="67056"/>
                </a:moveTo>
                <a:lnTo>
                  <a:pt x="1158239" y="67056"/>
                </a:lnTo>
                <a:lnTo>
                  <a:pt x="1158239" y="0"/>
                </a:lnTo>
                <a:lnTo>
                  <a:pt x="0" y="0"/>
                </a:lnTo>
                <a:lnTo>
                  <a:pt x="0" y="67056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3406140" y="1991868"/>
            <a:ext cx="1158239" cy="131063"/>
          </a:xfrm>
          <a:custGeom>
            <a:avLst/>
            <a:gdLst/>
            <a:ahLst/>
            <a:cxnLst/>
            <a:rect l="l" t="t" r="r" b="b"/>
            <a:pathLst>
              <a:path w="1158239" h="131063">
                <a:moveTo>
                  <a:pt x="0" y="131063"/>
                </a:moveTo>
                <a:lnTo>
                  <a:pt x="1158239" y="131063"/>
                </a:lnTo>
                <a:lnTo>
                  <a:pt x="1158239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4572000" y="1926336"/>
            <a:ext cx="1527048" cy="65531"/>
          </a:xfrm>
          <a:custGeom>
            <a:avLst/>
            <a:gdLst/>
            <a:ahLst/>
            <a:cxnLst/>
            <a:rect l="l" t="t" r="r" b="b"/>
            <a:pathLst>
              <a:path w="1527048" h="65531">
                <a:moveTo>
                  <a:pt x="0" y="65531"/>
                </a:moveTo>
                <a:lnTo>
                  <a:pt x="1527048" y="65531"/>
                </a:lnTo>
                <a:lnTo>
                  <a:pt x="1527048" y="0"/>
                </a:lnTo>
                <a:lnTo>
                  <a:pt x="0" y="0"/>
                </a:lnTo>
                <a:lnTo>
                  <a:pt x="0" y="65531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4572000" y="2122931"/>
            <a:ext cx="1527048" cy="67056"/>
          </a:xfrm>
          <a:custGeom>
            <a:avLst/>
            <a:gdLst/>
            <a:ahLst/>
            <a:cxnLst/>
            <a:rect l="l" t="t" r="r" b="b"/>
            <a:pathLst>
              <a:path w="1527048" h="67056">
                <a:moveTo>
                  <a:pt x="0" y="67056"/>
                </a:moveTo>
                <a:lnTo>
                  <a:pt x="1527048" y="67056"/>
                </a:lnTo>
                <a:lnTo>
                  <a:pt x="1527048" y="0"/>
                </a:lnTo>
                <a:lnTo>
                  <a:pt x="0" y="0"/>
                </a:lnTo>
                <a:lnTo>
                  <a:pt x="0" y="67056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4572000" y="1991868"/>
            <a:ext cx="1527048" cy="131063"/>
          </a:xfrm>
          <a:custGeom>
            <a:avLst/>
            <a:gdLst/>
            <a:ahLst/>
            <a:cxnLst/>
            <a:rect l="l" t="t" r="r" b="b"/>
            <a:pathLst>
              <a:path w="1527048" h="131063">
                <a:moveTo>
                  <a:pt x="0" y="131063"/>
                </a:moveTo>
                <a:lnTo>
                  <a:pt x="1527048" y="131063"/>
                </a:lnTo>
                <a:lnTo>
                  <a:pt x="1527048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6105144" y="1926336"/>
            <a:ext cx="1159764" cy="65531"/>
          </a:xfrm>
          <a:custGeom>
            <a:avLst/>
            <a:gdLst/>
            <a:ahLst/>
            <a:cxnLst/>
            <a:rect l="l" t="t" r="r" b="b"/>
            <a:pathLst>
              <a:path w="1159764" h="65531">
                <a:moveTo>
                  <a:pt x="0" y="65531"/>
                </a:moveTo>
                <a:lnTo>
                  <a:pt x="1159764" y="65531"/>
                </a:lnTo>
                <a:lnTo>
                  <a:pt x="1159764" y="0"/>
                </a:lnTo>
                <a:lnTo>
                  <a:pt x="0" y="0"/>
                </a:lnTo>
                <a:lnTo>
                  <a:pt x="0" y="65531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6105144" y="2122931"/>
            <a:ext cx="1159764" cy="67056"/>
          </a:xfrm>
          <a:custGeom>
            <a:avLst/>
            <a:gdLst/>
            <a:ahLst/>
            <a:cxnLst/>
            <a:rect l="l" t="t" r="r" b="b"/>
            <a:pathLst>
              <a:path w="1159764" h="67056">
                <a:moveTo>
                  <a:pt x="0" y="67056"/>
                </a:moveTo>
                <a:lnTo>
                  <a:pt x="1159764" y="67056"/>
                </a:lnTo>
                <a:lnTo>
                  <a:pt x="1159764" y="0"/>
                </a:lnTo>
                <a:lnTo>
                  <a:pt x="0" y="0"/>
                </a:lnTo>
                <a:lnTo>
                  <a:pt x="0" y="67056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6105144" y="1991868"/>
            <a:ext cx="1159764" cy="131063"/>
          </a:xfrm>
          <a:custGeom>
            <a:avLst/>
            <a:gdLst/>
            <a:ahLst/>
            <a:cxnLst/>
            <a:rect l="l" t="t" r="r" b="b"/>
            <a:pathLst>
              <a:path w="1159764" h="131063">
                <a:moveTo>
                  <a:pt x="0" y="131063"/>
                </a:moveTo>
                <a:lnTo>
                  <a:pt x="1159764" y="131063"/>
                </a:lnTo>
                <a:lnTo>
                  <a:pt x="1159764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507492" y="1923288"/>
            <a:ext cx="1844039" cy="0"/>
          </a:xfrm>
          <a:custGeom>
            <a:avLst/>
            <a:gdLst/>
            <a:ahLst/>
            <a:cxnLst/>
            <a:rect l="l" t="t" r="r" b="b"/>
            <a:pathLst>
              <a:path w="1844039">
                <a:moveTo>
                  <a:pt x="0" y="0"/>
                </a:moveTo>
                <a:lnTo>
                  <a:pt x="1844039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2357628" y="1919604"/>
            <a:ext cx="1040891" cy="7366"/>
          </a:xfrm>
          <a:custGeom>
            <a:avLst/>
            <a:gdLst/>
            <a:ahLst/>
            <a:cxnLst/>
            <a:rect l="l" t="t" r="r" b="b"/>
            <a:pathLst>
              <a:path w="1040891" h="7366">
                <a:moveTo>
                  <a:pt x="0" y="7366"/>
                </a:moveTo>
                <a:lnTo>
                  <a:pt x="1040891" y="7366"/>
                </a:lnTo>
                <a:lnTo>
                  <a:pt x="1040891" y="0"/>
                </a:lnTo>
                <a:lnTo>
                  <a:pt x="0" y="0"/>
                </a:lnTo>
                <a:lnTo>
                  <a:pt x="0" y="7366"/>
                </a:lnTo>
                <a:close/>
              </a:path>
            </a:pathLst>
          </a:custGeom>
          <a:solidFill>
            <a:srgbClr val="8484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3404616" y="1919604"/>
            <a:ext cx="1159764" cy="7366"/>
          </a:xfrm>
          <a:custGeom>
            <a:avLst/>
            <a:gdLst/>
            <a:ahLst/>
            <a:cxnLst/>
            <a:rect l="l" t="t" r="r" b="b"/>
            <a:pathLst>
              <a:path w="1159764" h="7366">
                <a:moveTo>
                  <a:pt x="0" y="7366"/>
                </a:moveTo>
                <a:lnTo>
                  <a:pt x="1159764" y="7366"/>
                </a:lnTo>
                <a:lnTo>
                  <a:pt x="1159764" y="0"/>
                </a:lnTo>
                <a:lnTo>
                  <a:pt x="0" y="0"/>
                </a:lnTo>
                <a:lnTo>
                  <a:pt x="0" y="7366"/>
                </a:lnTo>
                <a:close/>
              </a:path>
            </a:pathLst>
          </a:custGeom>
          <a:solidFill>
            <a:srgbClr val="8484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4570476" y="1919604"/>
            <a:ext cx="1528572" cy="7366"/>
          </a:xfrm>
          <a:custGeom>
            <a:avLst/>
            <a:gdLst/>
            <a:ahLst/>
            <a:cxnLst/>
            <a:rect l="l" t="t" r="r" b="b"/>
            <a:pathLst>
              <a:path w="1528572" h="7366">
                <a:moveTo>
                  <a:pt x="0" y="7366"/>
                </a:moveTo>
                <a:lnTo>
                  <a:pt x="1528572" y="7366"/>
                </a:lnTo>
                <a:lnTo>
                  <a:pt x="1528572" y="0"/>
                </a:lnTo>
                <a:lnTo>
                  <a:pt x="0" y="0"/>
                </a:lnTo>
                <a:lnTo>
                  <a:pt x="0" y="7366"/>
                </a:lnTo>
                <a:close/>
              </a:path>
            </a:pathLst>
          </a:custGeom>
          <a:solidFill>
            <a:srgbClr val="8484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6105144" y="1919604"/>
            <a:ext cx="1159764" cy="7366"/>
          </a:xfrm>
          <a:custGeom>
            <a:avLst/>
            <a:gdLst/>
            <a:ahLst/>
            <a:cxnLst/>
            <a:rect l="l" t="t" r="r" b="b"/>
            <a:pathLst>
              <a:path w="1159764" h="7366">
                <a:moveTo>
                  <a:pt x="0" y="7366"/>
                </a:moveTo>
                <a:lnTo>
                  <a:pt x="1159764" y="7366"/>
                </a:lnTo>
                <a:lnTo>
                  <a:pt x="1159764" y="0"/>
                </a:lnTo>
                <a:lnTo>
                  <a:pt x="0" y="0"/>
                </a:lnTo>
                <a:lnTo>
                  <a:pt x="0" y="7366"/>
                </a:lnTo>
                <a:close/>
              </a:path>
            </a:pathLst>
          </a:custGeom>
          <a:solidFill>
            <a:srgbClr val="8484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2354580" y="1143000"/>
            <a:ext cx="0" cy="1053084"/>
          </a:xfrm>
          <a:custGeom>
            <a:avLst/>
            <a:gdLst/>
            <a:ahLst/>
            <a:cxnLst/>
            <a:rect l="l" t="t" r="r" b="b"/>
            <a:pathLst>
              <a:path h="1053084">
                <a:moveTo>
                  <a:pt x="0" y="0"/>
                </a:moveTo>
                <a:lnTo>
                  <a:pt x="0" y="1053084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3401567" y="1703831"/>
            <a:ext cx="0" cy="492252"/>
          </a:xfrm>
          <a:custGeom>
            <a:avLst/>
            <a:gdLst/>
            <a:ahLst/>
            <a:cxnLst/>
            <a:rect l="l" t="t" r="r" b="b"/>
            <a:pathLst>
              <a:path h="492252">
                <a:moveTo>
                  <a:pt x="0" y="0"/>
                </a:moveTo>
                <a:lnTo>
                  <a:pt x="0" y="492252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4567428" y="1143000"/>
            <a:ext cx="0" cy="1053084"/>
          </a:xfrm>
          <a:custGeom>
            <a:avLst/>
            <a:gdLst/>
            <a:ahLst/>
            <a:cxnLst/>
            <a:rect l="l" t="t" r="r" b="b"/>
            <a:pathLst>
              <a:path h="1053084">
                <a:moveTo>
                  <a:pt x="0" y="0"/>
                </a:moveTo>
                <a:lnTo>
                  <a:pt x="0" y="1053084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6102096" y="1703831"/>
            <a:ext cx="0" cy="492252"/>
          </a:xfrm>
          <a:custGeom>
            <a:avLst/>
            <a:gdLst/>
            <a:ahLst/>
            <a:cxnLst/>
            <a:rect l="l" t="t" r="r" b="b"/>
            <a:pathLst>
              <a:path h="492252">
                <a:moveTo>
                  <a:pt x="0" y="0"/>
                </a:moveTo>
                <a:lnTo>
                  <a:pt x="0" y="492252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507492" y="2196084"/>
            <a:ext cx="6757415" cy="24383"/>
          </a:xfrm>
          <a:custGeom>
            <a:avLst/>
            <a:gdLst/>
            <a:ahLst/>
            <a:cxnLst/>
            <a:rect l="l" t="t" r="r" b="b"/>
            <a:pathLst>
              <a:path w="6757415" h="24383">
                <a:moveTo>
                  <a:pt x="0" y="24383"/>
                </a:moveTo>
                <a:lnTo>
                  <a:pt x="6757415" y="24383"/>
                </a:lnTo>
                <a:lnTo>
                  <a:pt x="6757415" y="0"/>
                </a:lnTo>
                <a:lnTo>
                  <a:pt x="0" y="0"/>
                </a:lnTo>
                <a:lnTo>
                  <a:pt x="0" y="24383"/>
                </a:lnTo>
                <a:close/>
              </a:path>
            </a:pathLst>
          </a:custGeom>
          <a:solidFill>
            <a:srgbClr val="C1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507492" y="2380488"/>
            <a:ext cx="6757415" cy="25907"/>
          </a:xfrm>
          <a:custGeom>
            <a:avLst/>
            <a:gdLst/>
            <a:ahLst/>
            <a:cxnLst/>
            <a:rect l="l" t="t" r="r" b="b"/>
            <a:pathLst>
              <a:path w="6757415" h="25907">
                <a:moveTo>
                  <a:pt x="0" y="25907"/>
                </a:moveTo>
                <a:lnTo>
                  <a:pt x="6757415" y="25907"/>
                </a:lnTo>
                <a:lnTo>
                  <a:pt x="6757415" y="0"/>
                </a:lnTo>
                <a:lnTo>
                  <a:pt x="0" y="0"/>
                </a:lnTo>
                <a:lnTo>
                  <a:pt x="0" y="25907"/>
                </a:lnTo>
                <a:close/>
              </a:path>
            </a:pathLst>
          </a:custGeom>
          <a:solidFill>
            <a:srgbClr val="C1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507492" y="2220468"/>
            <a:ext cx="6757415" cy="160020"/>
          </a:xfrm>
          <a:custGeom>
            <a:avLst/>
            <a:gdLst/>
            <a:ahLst/>
            <a:cxnLst/>
            <a:rect l="l" t="t" r="r" b="b"/>
            <a:pathLst>
              <a:path w="6757415" h="160020">
                <a:moveTo>
                  <a:pt x="0" y="160020"/>
                </a:moveTo>
                <a:lnTo>
                  <a:pt x="6757415" y="160020"/>
                </a:lnTo>
                <a:lnTo>
                  <a:pt x="6757415" y="0"/>
                </a:lnTo>
                <a:lnTo>
                  <a:pt x="0" y="0"/>
                </a:lnTo>
                <a:lnTo>
                  <a:pt x="0" y="160020"/>
                </a:lnTo>
                <a:close/>
              </a:path>
            </a:pathLst>
          </a:custGeom>
          <a:solidFill>
            <a:srgbClr val="C1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507492" y="2193036"/>
            <a:ext cx="1844039" cy="0"/>
          </a:xfrm>
          <a:custGeom>
            <a:avLst/>
            <a:gdLst/>
            <a:ahLst/>
            <a:cxnLst/>
            <a:rect l="l" t="t" r="r" b="b"/>
            <a:pathLst>
              <a:path w="1844039">
                <a:moveTo>
                  <a:pt x="0" y="0"/>
                </a:moveTo>
                <a:lnTo>
                  <a:pt x="1844039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2357628" y="2193036"/>
            <a:ext cx="1040891" cy="0"/>
          </a:xfrm>
          <a:custGeom>
            <a:avLst/>
            <a:gdLst/>
            <a:ahLst/>
            <a:cxnLst/>
            <a:rect l="l" t="t" r="r" b="b"/>
            <a:pathLst>
              <a:path w="1040891">
                <a:moveTo>
                  <a:pt x="0" y="0"/>
                </a:moveTo>
                <a:lnTo>
                  <a:pt x="1040891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3404616" y="2193036"/>
            <a:ext cx="1159764" cy="0"/>
          </a:xfrm>
          <a:custGeom>
            <a:avLst/>
            <a:gdLst/>
            <a:ahLst/>
            <a:cxnLst/>
            <a:rect l="l" t="t" r="r" b="b"/>
            <a:pathLst>
              <a:path w="1159764">
                <a:moveTo>
                  <a:pt x="0" y="0"/>
                </a:moveTo>
                <a:lnTo>
                  <a:pt x="1159764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4570476" y="2193036"/>
            <a:ext cx="1528572" cy="0"/>
          </a:xfrm>
          <a:custGeom>
            <a:avLst/>
            <a:gdLst/>
            <a:ahLst/>
            <a:cxnLst/>
            <a:rect l="l" t="t" r="r" b="b"/>
            <a:pathLst>
              <a:path w="1528572">
                <a:moveTo>
                  <a:pt x="0" y="0"/>
                </a:moveTo>
                <a:lnTo>
                  <a:pt x="1528572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6105144" y="2193036"/>
            <a:ext cx="1159764" cy="0"/>
          </a:xfrm>
          <a:custGeom>
            <a:avLst/>
            <a:gdLst/>
            <a:ahLst/>
            <a:cxnLst/>
            <a:rect l="l" t="t" r="r" b="b"/>
            <a:pathLst>
              <a:path w="1159764">
                <a:moveTo>
                  <a:pt x="0" y="0"/>
                </a:moveTo>
                <a:lnTo>
                  <a:pt x="1159764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2357628" y="2412492"/>
            <a:ext cx="1040891" cy="131063"/>
          </a:xfrm>
          <a:custGeom>
            <a:avLst/>
            <a:gdLst/>
            <a:ahLst/>
            <a:cxnLst/>
            <a:rect l="l" t="t" r="r" b="b"/>
            <a:pathLst>
              <a:path w="1040891" h="131063">
                <a:moveTo>
                  <a:pt x="0" y="131063"/>
                </a:moveTo>
                <a:lnTo>
                  <a:pt x="1040891" y="131063"/>
                </a:lnTo>
                <a:lnTo>
                  <a:pt x="1040891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2357628" y="2543555"/>
            <a:ext cx="1040891" cy="131064"/>
          </a:xfrm>
          <a:custGeom>
            <a:avLst/>
            <a:gdLst/>
            <a:ahLst/>
            <a:cxnLst/>
            <a:rect l="l" t="t" r="r" b="b"/>
            <a:pathLst>
              <a:path w="1040891" h="131064">
                <a:moveTo>
                  <a:pt x="0" y="131064"/>
                </a:moveTo>
                <a:lnTo>
                  <a:pt x="1040891" y="131064"/>
                </a:lnTo>
                <a:lnTo>
                  <a:pt x="1040891" y="0"/>
                </a:lnTo>
                <a:lnTo>
                  <a:pt x="0" y="0"/>
                </a:lnTo>
                <a:lnTo>
                  <a:pt x="0" y="131064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2357628" y="2674620"/>
            <a:ext cx="1040891" cy="132588"/>
          </a:xfrm>
          <a:custGeom>
            <a:avLst/>
            <a:gdLst/>
            <a:ahLst/>
            <a:cxnLst/>
            <a:rect l="l" t="t" r="r" b="b"/>
            <a:pathLst>
              <a:path w="1040891" h="132588">
                <a:moveTo>
                  <a:pt x="0" y="132588"/>
                </a:moveTo>
                <a:lnTo>
                  <a:pt x="1040891" y="132588"/>
                </a:lnTo>
                <a:lnTo>
                  <a:pt x="1040891" y="0"/>
                </a:lnTo>
                <a:lnTo>
                  <a:pt x="0" y="0"/>
                </a:lnTo>
                <a:lnTo>
                  <a:pt x="0" y="132588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3406140" y="2412492"/>
            <a:ext cx="1158239" cy="131063"/>
          </a:xfrm>
          <a:custGeom>
            <a:avLst/>
            <a:gdLst/>
            <a:ahLst/>
            <a:cxnLst/>
            <a:rect l="l" t="t" r="r" b="b"/>
            <a:pathLst>
              <a:path w="1158239" h="131063">
                <a:moveTo>
                  <a:pt x="0" y="131063"/>
                </a:moveTo>
                <a:lnTo>
                  <a:pt x="1158239" y="131063"/>
                </a:lnTo>
                <a:lnTo>
                  <a:pt x="1158239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3406140" y="2674620"/>
            <a:ext cx="1158239" cy="132587"/>
          </a:xfrm>
          <a:custGeom>
            <a:avLst/>
            <a:gdLst/>
            <a:ahLst/>
            <a:cxnLst/>
            <a:rect l="l" t="t" r="r" b="b"/>
            <a:pathLst>
              <a:path w="1158239" h="132587">
                <a:moveTo>
                  <a:pt x="0" y="132587"/>
                </a:moveTo>
                <a:lnTo>
                  <a:pt x="1158239" y="132587"/>
                </a:lnTo>
                <a:lnTo>
                  <a:pt x="1158239" y="0"/>
                </a:lnTo>
                <a:lnTo>
                  <a:pt x="0" y="0"/>
                </a:lnTo>
                <a:lnTo>
                  <a:pt x="0" y="132587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3406140" y="2543555"/>
            <a:ext cx="1158239" cy="131064"/>
          </a:xfrm>
          <a:custGeom>
            <a:avLst/>
            <a:gdLst/>
            <a:ahLst/>
            <a:cxnLst/>
            <a:rect l="l" t="t" r="r" b="b"/>
            <a:pathLst>
              <a:path w="1158239" h="131064">
                <a:moveTo>
                  <a:pt x="0" y="131064"/>
                </a:moveTo>
                <a:lnTo>
                  <a:pt x="1158239" y="131064"/>
                </a:lnTo>
                <a:lnTo>
                  <a:pt x="1158239" y="0"/>
                </a:lnTo>
                <a:lnTo>
                  <a:pt x="0" y="0"/>
                </a:lnTo>
                <a:lnTo>
                  <a:pt x="0" y="131064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4572000" y="2412492"/>
            <a:ext cx="1527048" cy="65531"/>
          </a:xfrm>
          <a:custGeom>
            <a:avLst/>
            <a:gdLst/>
            <a:ahLst/>
            <a:cxnLst/>
            <a:rect l="l" t="t" r="r" b="b"/>
            <a:pathLst>
              <a:path w="1527048" h="65531">
                <a:moveTo>
                  <a:pt x="0" y="65531"/>
                </a:moveTo>
                <a:lnTo>
                  <a:pt x="1527048" y="65531"/>
                </a:lnTo>
                <a:lnTo>
                  <a:pt x="1527048" y="0"/>
                </a:lnTo>
                <a:lnTo>
                  <a:pt x="0" y="0"/>
                </a:lnTo>
                <a:lnTo>
                  <a:pt x="0" y="65531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4572000" y="2740152"/>
            <a:ext cx="1527048" cy="67055"/>
          </a:xfrm>
          <a:custGeom>
            <a:avLst/>
            <a:gdLst/>
            <a:ahLst/>
            <a:cxnLst/>
            <a:rect l="l" t="t" r="r" b="b"/>
            <a:pathLst>
              <a:path w="1527048" h="67055">
                <a:moveTo>
                  <a:pt x="0" y="67055"/>
                </a:moveTo>
                <a:lnTo>
                  <a:pt x="1527048" y="67055"/>
                </a:lnTo>
                <a:lnTo>
                  <a:pt x="1527048" y="0"/>
                </a:lnTo>
                <a:lnTo>
                  <a:pt x="0" y="0"/>
                </a:lnTo>
                <a:lnTo>
                  <a:pt x="0" y="67055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4572000" y="2478024"/>
            <a:ext cx="1527048" cy="131064"/>
          </a:xfrm>
          <a:custGeom>
            <a:avLst/>
            <a:gdLst/>
            <a:ahLst/>
            <a:cxnLst/>
            <a:rect l="l" t="t" r="r" b="b"/>
            <a:pathLst>
              <a:path w="1527048" h="131064">
                <a:moveTo>
                  <a:pt x="0" y="131064"/>
                </a:moveTo>
                <a:lnTo>
                  <a:pt x="1527048" y="131064"/>
                </a:lnTo>
                <a:lnTo>
                  <a:pt x="1527048" y="0"/>
                </a:lnTo>
                <a:lnTo>
                  <a:pt x="0" y="0"/>
                </a:lnTo>
                <a:lnTo>
                  <a:pt x="0" y="131064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4572000" y="2609088"/>
            <a:ext cx="1527048" cy="131063"/>
          </a:xfrm>
          <a:custGeom>
            <a:avLst/>
            <a:gdLst/>
            <a:ahLst/>
            <a:cxnLst/>
            <a:rect l="l" t="t" r="r" b="b"/>
            <a:pathLst>
              <a:path w="1527048" h="131063">
                <a:moveTo>
                  <a:pt x="0" y="131063"/>
                </a:moveTo>
                <a:lnTo>
                  <a:pt x="1527048" y="131063"/>
                </a:lnTo>
                <a:lnTo>
                  <a:pt x="1527048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6105144" y="2412492"/>
            <a:ext cx="1159764" cy="131063"/>
          </a:xfrm>
          <a:custGeom>
            <a:avLst/>
            <a:gdLst/>
            <a:ahLst/>
            <a:cxnLst/>
            <a:rect l="l" t="t" r="r" b="b"/>
            <a:pathLst>
              <a:path w="1159764" h="131063">
                <a:moveTo>
                  <a:pt x="0" y="131063"/>
                </a:moveTo>
                <a:lnTo>
                  <a:pt x="1159764" y="131063"/>
                </a:lnTo>
                <a:lnTo>
                  <a:pt x="1159764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6105144" y="2674620"/>
            <a:ext cx="1159764" cy="132587"/>
          </a:xfrm>
          <a:custGeom>
            <a:avLst/>
            <a:gdLst/>
            <a:ahLst/>
            <a:cxnLst/>
            <a:rect l="l" t="t" r="r" b="b"/>
            <a:pathLst>
              <a:path w="1159764" h="132587">
                <a:moveTo>
                  <a:pt x="0" y="132587"/>
                </a:moveTo>
                <a:lnTo>
                  <a:pt x="1159764" y="132587"/>
                </a:lnTo>
                <a:lnTo>
                  <a:pt x="1159764" y="0"/>
                </a:lnTo>
                <a:lnTo>
                  <a:pt x="0" y="0"/>
                </a:lnTo>
                <a:lnTo>
                  <a:pt x="0" y="132587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6105144" y="2543555"/>
            <a:ext cx="1159764" cy="131064"/>
          </a:xfrm>
          <a:custGeom>
            <a:avLst/>
            <a:gdLst/>
            <a:ahLst/>
            <a:cxnLst/>
            <a:rect l="l" t="t" r="r" b="b"/>
            <a:pathLst>
              <a:path w="1159764" h="131064">
                <a:moveTo>
                  <a:pt x="0" y="131064"/>
                </a:moveTo>
                <a:lnTo>
                  <a:pt x="1159764" y="131064"/>
                </a:lnTo>
                <a:lnTo>
                  <a:pt x="1159764" y="0"/>
                </a:lnTo>
                <a:lnTo>
                  <a:pt x="0" y="0"/>
                </a:lnTo>
                <a:lnTo>
                  <a:pt x="0" y="131064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507492" y="2409444"/>
            <a:ext cx="1844039" cy="0"/>
          </a:xfrm>
          <a:custGeom>
            <a:avLst/>
            <a:gdLst/>
            <a:ahLst/>
            <a:cxnLst/>
            <a:rect l="l" t="t" r="r" b="b"/>
            <a:pathLst>
              <a:path w="1844039">
                <a:moveTo>
                  <a:pt x="0" y="0"/>
                </a:moveTo>
                <a:lnTo>
                  <a:pt x="1844039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2357628" y="2409444"/>
            <a:ext cx="1040891" cy="0"/>
          </a:xfrm>
          <a:custGeom>
            <a:avLst/>
            <a:gdLst/>
            <a:ahLst/>
            <a:cxnLst/>
            <a:rect l="l" t="t" r="r" b="b"/>
            <a:pathLst>
              <a:path w="1040891">
                <a:moveTo>
                  <a:pt x="0" y="0"/>
                </a:moveTo>
                <a:lnTo>
                  <a:pt x="1040891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3404616" y="2409444"/>
            <a:ext cx="1159764" cy="0"/>
          </a:xfrm>
          <a:custGeom>
            <a:avLst/>
            <a:gdLst/>
            <a:ahLst/>
            <a:cxnLst/>
            <a:rect l="l" t="t" r="r" b="b"/>
            <a:pathLst>
              <a:path w="1159764">
                <a:moveTo>
                  <a:pt x="0" y="0"/>
                </a:moveTo>
                <a:lnTo>
                  <a:pt x="1159764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4570476" y="2409444"/>
            <a:ext cx="1528572" cy="0"/>
          </a:xfrm>
          <a:custGeom>
            <a:avLst/>
            <a:gdLst/>
            <a:ahLst/>
            <a:cxnLst/>
            <a:rect l="l" t="t" r="r" b="b"/>
            <a:pathLst>
              <a:path w="1528572">
                <a:moveTo>
                  <a:pt x="0" y="0"/>
                </a:moveTo>
                <a:lnTo>
                  <a:pt x="1528572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6105144" y="2409444"/>
            <a:ext cx="1159764" cy="0"/>
          </a:xfrm>
          <a:custGeom>
            <a:avLst/>
            <a:gdLst/>
            <a:ahLst/>
            <a:cxnLst/>
            <a:rect l="l" t="t" r="r" b="b"/>
            <a:pathLst>
              <a:path w="1159764">
                <a:moveTo>
                  <a:pt x="0" y="0"/>
                </a:moveTo>
                <a:lnTo>
                  <a:pt x="1159764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2354580" y="2406396"/>
            <a:ext cx="0" cy="406907"/>
          </a:xfrm>
          <a:custGeom>
            <a:avLst/>
            <a:gdLst/>
            <a:ahLst/>
            <a:cxnLst/>
            <a:rect l="l" t="t" r="r" b="b"/>
            <a:pathLst>
              <a:path h="406907">
                <a:moveTo>
                  <a:pt x="0" y="0"/>
                </a:moveTo>
                <a:lnTo>
                  <a:pt x="0" y="406907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3401567" y="2406396"/>
            <a:ext cx="0" cy="406907"/>
          </a:xfrm>
          <a:custGeom>
            <a:avLst/>
            <a:gdLst/>
            <a:ahLst/>
            <a:cxnLst/>
            <a:rect l="l" t="t" r="r" b="b"/>
            <a:pathLst>
              <a:path h="406907">
                <a:moveTo>
                  <a:pt x="0" y="0"/>
                </a:moveTo>
                <a:lnTo>
                  <a:pt x="0" y="406907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4567428" y="2406396"/>
            <a:ext cx="0" cy="406907"/>
          </a:xfrm>
          <a:custGeom>
            <a:avLst/>
            <a:gdLst/>
            <a:ahLst/>
            <a:cxnLst/>
            <a:rect l="l" t="t" r="r" b="b"/>
            <a:pathLst>
              <a:path h="406907">
                <a:moveTo>
                  <a:pt x="0" y="0"/>
                </a:moveTo>
                <a:lnTo>
                  <a:pt x="0" y="406907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6102096" y="2406396"/>
            <a:ext cx="0" cy="406907"/>
          </a:xfrm>
          <a:custGeom>
            <a:avLst/>
            <a:gdLst/>
            <a:ahLst/>
            <a:cxnLst/>
            <a:rect l="l" t="t" r="r" b="b"/>
            <a:pathLst>
              <a:path h="406907">
                <a:moveTo>
                  <a:pt x="0" y="0"/>
                </a:moveTo>
                <a:lnTo>
                  <a:pt x="0" y="406907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507492" y="2813303"/>
            <a:ext cx="6757415" cy="24384"/>
          </a:xfrm>
          <a:custGeom>
            <a:avLst/>
            <a:gdLst/>
            <a:ahLst/>
            <a:cxnLst/>
            <a:rect l="l" t="t" r="r" b="b"/>
            <a:pathLst>
              <a:path w="6757415" h="24384">
                <a:moveTo>
                  <a:pt x="0" y="24384"/>
                </a:moveTo>
                <a:lnTo>
                  <a:pt x="6757415" y="24384"/>
                </a:lnTo>
                <a:lnTo>
                  <a:pt x="6757415" y="0"/>
                </a:lnTo>
                <a:lnTo>
                  <a:pt x="0" y="0"/>
                </a:lnTo>
                <a:lnTo>
                  <a:pt x="0" y="24384"/>
                </a:lnTo>
                <a:close/>
              </a:path>
            </a:pathLst>
          </a:custGeom>
          <a:solidFill>
            <a:srgbClr val="C1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507492" y="2997708"/>
            <a:ext cx="6757415" cy="25907"/>
          </a:xfrm>
          <a:custGeom>
            <a:avLst/>
            <a:gdLst/>
            <a:ahLst/>
            <a:cxnLst/>
            <a:rect l="l" t="t" r="r" b="b"/>
            <a:pathLst>
              <a:path w="6757415" h="25907">
                <a:moveTo>
                  <a:pt x="0" y="25907"/>
                </a:moveTo>
                <a:lnTo>
                  <a:pt x="6757415" y="25907"/>
                </a:lnTo>
                <a:lnTo>
                  <a:pt x="6757415" y="0"/>
                </a:lnTo>
                <a:lnTo>
                  <a:pt x="0" y="0"/>
                </a:lnTo>
                <a:lnTo>
                  <a:pt x="0" y="25907"/>
                </a:lnTo>
                <a:close/>
              </a:path>
            </a:pathLst>
          </a:custGeom>
          <a:solidFill>
            <a:srgbClr val="C1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507492" y="2837688"/>
            <a:ext cx="6757415" cy="160020"/>
          </a:xfrm>
          <a:custGeom>
            <a:avLst/>
            <a:gdLst/>
            <a:ahLst/>
            <a:cxnLst/>
            <a:rect l="l" t="t" r="r" b="b"/>
            <a:pathLst>
              <a:path w="6757415" h="160020">
                <a:moveTo>
                  <a:pt x="0" y="160020"/>
                </a:moveTo>
                <a:lnTo>
                  <a:pt x="6757415" y="160020"/>
                </a:lnTo>
                <a:lnTo>
                  <a:pt x="6757415" y="0"/>
                </a:lnTo>
                <a:lnTo>
                  <a:pt x="0" y="0"/>
                </a:lnTo>
                <a:lnTo>
                  <a:pt x="0" y="160020"/>
                </a:lnTo>
                <a:close/>
              </a:path>
            </a:pathLst>
          </a:custGeom>
          <a:solidFill>
            <a:srgbClr val="C1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507492" y="2810255"/>
            <a:ext cx="1844039" cy="0"/>
          </a:xfrm>
          <a:custGeom>
            <a:avLst/>
            <a:gdLst/>
            <a:ahLst/>
            <a:cxnLst/>
            <a:rect l="l" t="t" r="r" b="b"/>
            <a:pathLst>
              <a:path w="1844039">
                <a:moveTo>
                  <a:pt x="0" y="0"/>
                </a:moveTo>
                <a:lnTo>
                  <a:pt x="1844039" y="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2357628" y="2810255"/>
            <a:ext cx="1040891" cy="0"/>
          </a:xfrm>
          <a:custGeom>
            <a:avLst/>
            <a:gdLst/>
            <a:ahLst/>
            <a:cxnLst/>
            <a:rect l="l" t="t" r="r" b="b"/>
            <a:pathLst>
              <a:path w="1040891">
                <a:moveTo>
                  <a:pt x="0" y="0"/>
                </a:moveTo>
                <a:lnTo>
                  <a:pt x="1040891" y="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3404616" y="2810255"/>
            <a:ext cx="1159764" cy="0"/>
          </a:xfrm>
          <a:custGeom>
            <a:avLst/>
            <a:gdLst/>
            <a:ahLst/>
            <a:cxnLst/>
            <a:rect l="l" t="t" r="r" b="b"/>
            <a:pathLst>
              <a:path w="1159764">
                <a:moveTo>
                  <a:pt x="0" y="0"/>
                </a:moveTo>
                <a:lnTo>
                  <a:pt x="1159764" y="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4570476" y="2810255"/>
            <a:ext cx="1528572" cy="0"/>
          </a:xfrm>
          <a:custGeom>
            <a:avLst/>
            <a:gdLst/>
            <a:ahLst/>
            <a:cxnLst/>
            <a:rect l="l" t="t" r="r" b="b"/>
            <a:pathLst>
              <a:path w="1528572">
                <a:moveTo>
                  <a:pt x="0" y="0"/>
                </a:moveTo>
                <a:lnTo>
                  <a:pt x="1528572" y="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6105144" y="2810255"/>
            <a:ext cx="1159764" cy="0"/>
          </a:xfrm>
          <a:custGeom>
            <a:avLst/>
            <a:gdLst/>
            <a:ahLst/>
            <a:cxnLst/>
            <a:rect l="l" t="t" r="r" b="b"/>
            <a:pathLst>
              <a:path w="1159764">
                <a:moveTo>
                  <a:pt x="0" y="0"/>
                </a:moveTo>
                <a:lnTo>
                  <a:pt x="1159764" y="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2357628" y="3029712"/>
            <a:ext cx="1040891" cy="131063"/>
          </a:xfrm>
          <a:custGeom>
            <a:avLst/>
            <a:gdLst/>
            <a:ahLst/>
            <a:cxnLst/>
            <a:rect l="l" t="t" r="r" b="b"/>
            <a:pathLst>
              <a:path w="1040891" h="131063">
                <a:moveTo>
                  <a:pt x="0" y="131063"/>
                </a:moveTo>
                <a:lnTo>
                  <a:pt x="1040891" y="131063"/>
                </a:lnTo>
                <a:lnTo>
                  <a:pt x="1040891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2357628" y="3291840"/>
            <a:ext cx="1040891" cy="132587"/>
          </a:xfrm>
          <a:custGeom>
            <a:avLst/>
            <a:gdLst/>
            <a:ahLst/>
            <a:cxnLst/>
            <a:rect l="l" t="t" r="r" b="b"/>
            <a:pathLst>
              <a:path w="1040891" h="132587">
                <a:moveTo>
                  <a:pt x="0" y="132587"/>
                </a:moveTo>
                <a:lnTo>
                  <a:pt x="1040891" y="132587"/>
                </a:lnTo>
                <a:lnTo>
                  <a:pt x="1040891" y="0"/>
                </a:lnTo>
                <a:lnTo>
                  <a:pt x="0" y="0"/>
                </a:lnTo>
                <a:lnTo>
                  <a:pt x="0" y="132587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2357628" y="3160776"/>
            <a:ext cx="1040891" cy="131064"/>
          </a:xfrm>
          <a:custGeom>
            <a:avLst/>
            <a:gdLst/>
            <a:ahLst/>
            <a:cxnLst/>
            <a:rect l="l" t="t" r="r" b="b"/>
            <a:pathLst>
              <a:path w="1040891" h="131064">
                <a:moveTo>
                  <a:pt x="0" y="131064"/>
                </a:moveTo>
                <a:lnTo>
                  <a:pt x="1040891" y="131064"/>
                </a:lnTo>
                <a:lnTo>
                  <a:pt x="1040891" y="0"/>
                </a:lnTo>
                <a:lnTo>
                  <a:pt x="0" y="0"/>
                </a:lnTo>
                <a:lnTo>
                  <a:pt x="0" y="131064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3406140" y="3029712"/>
            <a:ext cx="1158239" cy="65531"/>
          </a:xfrm>
          <a:custGeom>
            <a:avLst/>
            <a:gdLst/>
            <a:ahLst/>
            <a:cxnLst/>
            <a:rect l="l" t="t" r="r" b="b"/>
            <a:pathLst>
              <a:path w="1158239" h="65531">
                <a:moveTo>
                  <a:pt x="0" y="65531"/>
                </a:moveTo>
                <a:lnTo>
                  <a:pt x="1158239" y="65531"/>
                </a:lnTo>
                <a:lnTo>
                  <a:pt x="1158239" y="0"/>
                </a:lnTo>
                <a:lnTo>
                  <a:pt x="0" y="0"/>
                </a:lnTo>
                <a:lnTo>
                  <a:pt x="0" y="65531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3406140" y="3357372"/>
            <a:ext cx="1158239" cy="67055"/>
          </a:xfrm>
          <a:custGeom>
            <a:avLst/>
            <a:gdLst/>
            <a:ahLst/>
            <a:cxnLst/>
            <a:rect l="l" t="t" r="r" b="b"/>
            <a:pathLst>
              <a:path w="1158239" h="67055">
                <a:moveTo>
                  <a:pt x="0" y="67055"/>
                </a:moveTo>
                <a:lnTo>
                  <a:pt x="1158239" y="67055"/>
                </a:lnTo>
                <a:lnTo>
                  <a:pt x="1158239" y="0"/>
                </a:lnTo>
                <a:lnTo>
                  <a:pt x="0" y="0"/>
                </a:lnTo>
                <a:lnTo>
                  <a:pt x="0" y="67055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3406140" y="3095244"/>
            <a:ext cx="1158239" cy="131063"/>
          </a:xfrm>
          <a:custGeom>
            <a:avLst/>
            <a:gdLst/>
            <a:ahLst/>
            <a:cxnLst/>
            <a:rect l="l" t="t" r="r" b="b"/>
            <a:pathLst>
              <a:path w="1158239" h="131063">
                <a:moveTo>
                  <a:pt x="0" y="131063"/>
                </a:moveTo>
                <a:lnTo>
                  <a:pt x="1158239" y="131063"/>
                </a:lnTo>
                <a:lnTo>
                  <a:pt x="1158239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3406140" y="3226307"/>
            <a:ext cx="1158239" cy="131064"/>
          </a:xfrm>
          <a:custGeom>
            <a:avLst/>
            <a:gdLst/>
            <a:ahLst/>
            <a:cxnLst/>
            <a:rect l="l" t="t" r="r" b="b"/>
            <a:pathLst>
              <a:path w="1158239" h="131064">
                <a:moveTo>
                  <a:pt x="0" y="131064"/>
                </a:moveTo>
                <a:lnTo>
                  <a:pt x="1158239" y="131064"/>
                </a:lnTo>
                <a:lnTo>
                  <a:pt x="1158239" y="0"/>
                </a:lnTo>
                <a:lnTo>
                  <a:pt x="0" y="0"/>
                </a:lnTo>
                <a:lnTo>
                  <a:pt x="0" y="131064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4572000" y="3291840"/>
            <a:ext cx="0" cy="132588"/>
          </a:xfrm>
          <a:custGeom>
            <a:avLst/>
            <a:gdLst/>
            <a:ahLst/>
            <a:cxnLst/>
            <a:rect l="l" t="t" r="r" b="b"/>
            <a:pathLst>
              <a:path h="132588">
                <a:moveTo>
                  <a:pt x="0" y="132588"/>
                </a:moveTo>
                <a:lnTo>
                  <a:pt x="0" y="0"/>
                </a:lnTo>
                <a:lnTo>
                  <a:pt x="0" y="132588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4572000" y="3029712"/>
            <a:ext cx="1527048" cy="131063"/>
          </a:xfrm>
          <a:custGeom>
            <a:avLst/>
            <a:gdLst/>
            <a:ahLst/>
            <a:cxnLst/>
            <a:rect l="l" t="t" r="r" b="b"/>
            <a:pathLst>
              <a:path w="1527048" h="131063">
                <a:moveTo>
                  <a:pt x="0" y="131063"/>
                </a:moveTo>
                <a:lnTo>
                  <a:pt x="1527048" y="131063"/>
                </a:lnTo>
                <a:lnTo>
                  <a:pt x="1527048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4572000" y="3160776"/>
            <a:ext cx="1527048" cy="131064"/>
          </a:xfrm>
          <a:custGeom>
            <a:avLst/>
            <a:gdLst/>
            <a:ahLst/>
            <a:cxnLst/>
            <a:rect l="l" t="t" r="r" b="b"/>
            <a:pathLst>
              <a:path w="1527048" h="131064">
                <a:moveTo>
                  <a:pt x="0" y="131064"/>
                </a:moveTo>
                <a:lnTo>
                  <a:pt x="1527048" y="131064"/>
                </a:lnTo>
                <a:lnTo>
                  <a:pt x="1527048" y="0"/>
                </a:lnTo>
                <a:lnTo>
                  <a:pt x="0" y="0"/>
                </a:lnTo>
                <a:lnTo>
                  <a:pt x="0" y="131064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4572000" y="3291840"/>
            <a:ext cx="1527048" cy="132587"/>
          </a:xfrm>
          <a:custGeom>
            <a:avLst/>
            <a:gdLst/>
            <a:ahLst/>
            <a:cxnLst/>
            <a:rect l="l" t="t" r="r" b="b"/>
            <a:pathLst>
              <a:path w="1527048" h="132587">
                <a:moveTo>
                  <a:pt x="0" y="132587"/>
                </a:moveTo>
                <a:lnTo>
                  <a:pt x="1527048" y="132587"/>
                </a:lnTo>
                <a:lnTo>
                  <a:pt x="1527048" y="0"/>
                </a:lnTo>
                <a:lnTo>
                  <a:pt x="0" y="0"/>
                </a:lnTo>
                <a:lnTo>
                  <a:pt x="0" y="132587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6105144" y="3029712"/>
            <a:ext cx="1159764" cy="65531"/>
          </a:xfrm>
          <a:custGeom>
            <a:avLst/>
            <a:gdLst/>
            <a:ahLst/>
            <a:cxnLst/>
            <a:rect l="l" t="t" r="r" b="b"/>
            <a:pathLst>
              <a:path w="1159764" h="65531">
                <a:moveTo>
                  <a:pt x="0" y="65531"/>
                </a:moveTo>
                <a:lnTo>
                  <a:pt x="1159764" y="65531"/>
                </a:lnTo>
                <a:lnTo>
                  <a:pt x="1159764" y="0"/>
                </a:lnTo>
                <a:lnTo>
                  <a:pt x="0" y="0"/>
                </a:lnTo>
                <a:lnTo>
                  <a:pt x="0" y="65531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6105144" y="3357372"/>
            <a:ext cx="1159764" cy="67055"/>
          </a:xfrm>
          <a:custGeom>
            <a:avLst/>
            <a:gdLst/>
            <a:ahLst/>
            <a:cxnLst/>
            <a:rect l="l" t="t" r="r" b="b"/>
            <a:pathLst>
              <a:path w="1159764" h="67055">
                <a:moveTo>
                  <a:pt x="0" y="67055"/>
                </a:moveTo>
                <a:lnTo>
                  <a:pt x="1159764" y="67055"/>
                </a:lnTo>
                <a:lnTo>
                  <a:pt x="1159764" y="0"/>
                </a:lnTo>
                <a:lnTo>
                  <a:pt x="0" y="0"/>
                </a:lnTo>
                <a:lnTo>
                  <a:pt x="0" y="67055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6105144" y="3095244"/>
            <a:ext cx="1159764" cy="131063"/>
          </a:xfrm>
          <a:custGeom>
            <a:avLst/>
            <a:gdLst/>
            <a:ahLst/>
            <a:cxnLst/>
            <a:rect l="l" t="t" r="r" b="b"/>
            <a:pathLst>
              <a:path w="1159764" h="131063">
                <a:moveTo>
                  <a:pt x="0" y="131063"/>
                </a:moveTo>
                <a:lnTo>
                  <a:pt x="1159764" y="131063"/>
                </a:lnTo>
                <a:lnTo>
                  <a:pt x="1159764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6105144" y="3226307"/>
            <a:ext cx="1159764" cy="131064"/>
          </a:xfrm>
          <a:custGeom>
            <a:avLst/>
            <a:gdLst/>
            <a:ahLst/>
            <a:cxnLst/>
            <a:rect l="l" t="t" r="r" b="b"/>
            <a:pathLst>
              <a:path w="1159764" h="131064">
                <a:moveTo>
                  <a:pt x="0" y="131064"/>
                </a:moveTo>
                <a:lnTo>
                  <a:pt x="1159764" y="131064"/>
                </a:lnTo>
                <a:lnTo>
                  <a:pt x="1159764" y="0"/>
                </a:lnTo>
                <a:lnTo>
                  <a:pt x="0" y="0"/>
                </a:lnTo>
                <a:lnTo>
                  <a:pt x="0" y="131064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507492" y="3026664"/>
            <a:ext cx="1844039" cy="0"/>
          </a:xfrm>
          <a:custGeom>
            <a:avLst/>
            <a:gdLst/>
            <a:ahLst/>
            <a:cxnLst/>
            <a:rect l="l" t="t" r="r" b="b"/>
            <a:pathLst>
              <a:path w="1844039">
                <a:moveTo>
                  <a:pt x="0" y="0"/>
                </a:moveTo>
                <a:lnTo>
                  <a:pt x="1844039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2357628" y="3026664"/>
            <a:ext cx="1040891" cy="0"/>
          </a:xfrm>
          <a:custGeom>
            <a:avLst/>
            <a:gdLst/>
            <a:ahLst/>
            <a:cxnLst/>
            <a:rect l="l" t="t" r="r" b="b"/>
            <a:pathLst>
              <a:path w="1040891">
                <a:moveTo>
                  <a:pt x="0" y="0"/>
                </a:moveTo>
                <a:lnTo>
                  <a:pt x="1040891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3404616" y="3026664"/>
            <a:ext cx="1159764" cy="0"/>
          </a:xfrm>
          <a:custGeom>
            <a:avLst/>
            <a:gdLst/>
            <a:ahLst/>
            <a:cxnLst/>
            <a:rect l="l" t="t" r="r" b="b"/>
            <a:pathLst>
              <a:path w="1159764">
                <a:moveTo>
                  <a:pt x="0" y="0"/>
                </a:moveTo>
                <a:lnTo>
                  <a:pt x="1159764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4570476" y="3026664"/>
            <a:ext cx="1528572" cy="0"/>
          </a:xfrm>
          <a:custGeom>
            <a:avLst/>
            <a:gdLst/>
            <a:ahLst/>
            <a:cxnLst/>
            <a:rect l="l" t="t" r="r" b="b"/>
            <a:pathLst>
              <a:path w="1528572">
                <a:moveTo>
                  <a:pt x="0" y="0"/>
                </a:moveTo>
                <a:lnTo>
                  <a:pt x="1528572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6105144" y="3026664"/>
            <a:ext cx="1159764" cy="0"/>
          </a:xfrm>
          <a:custGeom>
            <a:avLst/>
            <a:gdLst/>
            <a:ahLst/>
            <a:cxnLst/>
            <a:rect l="l" t="t" r="r" b="b"/>
            <a:pathLst>
              <a:path w="1159764">
                <a:moveTo>
                  <a:pt x="0" y="0"/>
                </a:moveTo>
                <a:lnTo>
                  <a:pt x="1159764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2357628" y="3430524"/>
            <a:ext cx="1040891" cy="65531"/>
          </a:xfrm>
          <a:custGeom>
            <a:avLst/>
            <a:gdLst/>
            <a:ahLst/>
            <a:cxnLst/>
            <a:rect l="l" t="t" r="r" b="b"/>
            <a:pathLst>
              <a:path w="1040891" h="65531">
                <a:moveTo>
                  <a:pt x="0" y="65531"/>
                </a:moveTo>
                <a:lnTo>
                  <a:pt x="1040891" y="65531"/>
                </a:lnTo>
                <a:lnTo>
                  <a:pt x="1040891" y="0"/>
                </a:lnTo>
                <a:lnTo>
                  <a:pt x="0" y="0"/>
                </a:lnTo>
                <a:lnTo>
                  <a:pt x="0" y="65531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2357628" y="3627120"/>
            <a:ext cx="1040891" cy="65531"/>
          </a:xfrm>
          <a:custGeom>
            <a:avLst/>
            <a:gdLst/>
            <a:ahLst/>
            <a:cxnLst/>
            <a:rect l="l" t="t" r="r" b="b"/>
            <a:pathLst>
              <a:path w="1040891" h="65531">
                <a:moveTo>
                  <a:pt x="0" y="65531"/>
                </a:moveTo>
                <a:lnTo>
                  <a:pt x="1040891" y="65531"/>
                </a:lnTo>
                <a:lnTo>
                  <a:pt x="1040891" y="0"/>
                </a:lnTo>
                <a:lnTo>
                  <a:pt x="0" y="0"/>
                </a:lnTo>
                <a:lnTo>
                  <a:pt x="0" y="65531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2357628" y="3496055"/>
            <a:ext cx="1040891" cy="131064"/>
          </a:xfrm>
          <a:custGeom>
            <a:avLst/>
            <a:gdLst/>
            <a:ahLst/>
            <a:cxnLst/>
            <a:rect l="l" t="t" r="r" b="b"/>
            <a:pathLst>
              <a:path w="1040891" h="131064">
                <a:moveTo>
                  <a:pt x="0" y="131064"/>
                </a:moveTo>
                <a:lnTo>
                  <a:pt x="1040891" y="131064"/>
                </a:lnTo>
                <a:lnTo>
                  <a:pt x="1040891" y="0"/>
                </a:lnTo>
                <a:lnTo>
                  <a:pt x="0" y="0"/>
                </a:lnTo>
                <a:lnTo>
                  <a:pt x="0" y="131064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3406140" y="3430524"/>
            <a:ext cx="1158239" cy="131063"/>
          </a:xfrm>
          <a:custGeom>
            <a:avLst/>
            <a:gdLst/>
            <a:ahLst/>
            <a:cxnLst/>
            <a:rect l="l" t="t" r="r" b="b"/>
            <a:pathLst>
              <a:path w="1158239" h="131063">
                <a:moveTo>
                  <a:pt x="0" y="131063"/>
                </a:moveTo>
                <a:lnTo>
                  <a:pt x="1158239" y="131063"/>
                </a:lnTo>
                <a:lnTo>
                  <a:pt x="1158239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3406140" y="3561588"/>
            <a:ext cx="1158239" cy="131063"/>
          </a:xfrm>
          <a:custGeom>
            <a:avLst/>
            <a:gdLst/>
            <a:ahLst/>
            <a:cxnLst/>
            <a:rect l="l" t="t" r="r" b="b"/>
            <a:pathLst>
              <a:path w="1158239" h="131063">
                <a:moveTo>
                  <a:pt x="0" y="131063"/>
                </a:moveTo>
                <a:lnTo>
                  <a:pt x="1158239" y="131063"/>
                </a:lnTo>
                <a:lnTo>
                  <a:pt x="1158239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4572000" y="3430524"/>
            <a:ext cx="1527048" cy="131063"/>
          </a:xfrm>
          <a:custGeom>
            <a:avLst/>
            <a:gdLst/>
            <a:ahLst/>
            <a:cxnLst/>
            <a:rect l="l" t="t" r="r" b="b"/>
            <a:pathLst>
              <a:path w="1527048" h="131063">
                <a:moveTo>
                  <a:pt x="0" y="131063"/>
                </a:moveTo>
                <a:lnTo>
                  <a:pt x="1527048" y="131063"/>
                </a:lnTo>
                <a:lnTo>
                  <a:pt x="1527048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4572000" y="3561588"/>
            <a:ext cx="1527048" cy="131063"/>
          </a:xfrm>
          <a:custGeom>
            <a:avLst/>
            <a:gdLst/>
            <a:ahLst/>
            <a:cxnLst/>
            <a:rect l="l" t="t" r="r" b="b"/>
            <a:pathLst>
              <a:path w="1527048" h="131063">
                <a:moveTo>
                  <a:pt x="0" y="131063"/>
                </a:moveTo>
                <a:lnTo>
                  <a:pt x="1527048" y="131063"/>
                </a:lnTo>
                <a:lnTo>
                  <a:pt x="1527048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6105144" y="3430524"/>
            <a:ext cx="1159764" cy="131063"/>
          </a:xfrm>
          <a:custGeom>
            <a:avLst/>
            <a:gdLst/>
            <a:ahLst/>
            <a:cxnLst/>
            <a:rect l="l" t="t" r="r" b="b"/>
            <a:pathLst>
              <a:path w="1159764" h="131063">
                <a:moveTo>
                  <a:pt x="0" y="131063"/>
                </a:moveTo>
                <a:lnTo>
                  <a:pt x="1159764" y="131063"/>
                </a:lnTo>
                <a:lnTo>
                  <a:pt x="1159764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6105144" y="3561588"/>
            <a:ext cx="1159764" cy="131063"/>
          </a:xfrm>
          <a:custGeom>
            <a:avLst/>
            <a:gdLst/>
            <a:ahLst/>
            <a:cxnLst/>
            <a:rect l="l" t="t" r="r" b="b"/>
            <a:pathLst>
              <a:path w="1159764" h="131063">
                <a:moveTo>
                  <a:pt x="0" y="131063"/>
                </a:moveTo>
                <a:lnTo>
                  <a:pt x="1159764" y="131063"/>
                </a:lnTo>
                <a:lnTo>
                  <a:pt x="1159764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507492" y="3427476"/>
            <a:ext cx="1844039" cy="0"/>
          </a:xfrm>
          <a:custGeom>
            <a:avLst/>
            <a:gdLst/>
            <a:ahLst/>
            <a:cxnLst/>
            <a:rect l="l" t="t" r="r" b="b"/>
            <a:pathLst>
              <a:path w="1844039">
                <a:moveTo>
                  <a:pt x="0" y="0"/>
                </a:moveTo>
                <a:lnTo>
                  <a:pt x="1844039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2357628" y="3427476"/>
            <a:ext cx="1040891" cy="0"/>
          </a:xfrm>
          <a:custGeom>
            <a:avLst/>
            <a:gdLst/>
            <a:ahLst/>
            <a:cxnLst/>
            <a:rect l="l" t="t" r="r" b="b"/>
            <a:pathLst>
              <a:path w="1040891">
                <a:moveTo>
                  <a:pt x="0" y="0"/>
                </a:moveTo>
                <a:lnTo>
                  <a:pt x="1040891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3404616" y="3427476"/>
            <a:ext cx="1159764" cy="0"/>
          </a:xfrm>
          <a:custGeom>
            <a:avLst/>
            <a:gdLst/>
            <a:ahLst/>
            <a:cxnLst/>
            <a:rect l="l" t="t" r="r" b="b"/>
            <a:pathLst>
              <a:path w="1159764">
                <a:moveTo>
                  <a:pt x="0" y="0"/>
                </a:moveTo>
                <a:lnTo>
                  <a:pt x="1159764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4570476" y="3427476"/>
            <a:ext cx="1528572" cy="0"/>
          </a:xfrm>
          <a:custGeom>
            <a:avLst/>
            <a:gdLst/>
            <a:ahLst/>
            <a:cxnLst/>
            <a:rect l="l" t="t" r="r" b="b"/>
            <a:pathLst>
              <a:path w="1528572">
                <a:moveTo>
                  <a:pt x="0" y="0"/>
                </a:moveTo>
                <a:lnTo>
                  <a:pt x="1528572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6105144" y="3427476"/>
            <a:ext cx="1159764" cy="0"/>
          </a:xfrm>
          <a:custGeom>
            <a:avLst/>
            <a:gdLst/>
            <a:ahLst/>
            <a:cxnLst/>
            <a:rect l="l" t="t" r="r" b="b"/>
            <a:pathLst>
              <a:path w="1159764">
                <a:moveTo>
                  <a:pt x="0" y="0"/>
                </a:moveTo>
                <a:lnTo>
                  <a:pt x="1159764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2357628" y="3698748"/>
            <a:ext cx="1040891" cy="65532"/>
          </a:xfrm>
          <a:custGeom>
            <a:avLst/>
            <a:gdLst/>
            <a:ahLst/>
            <a:cxnLst/>
            <a:rect l="l" t="t" r="r" b="b"/>
            <a:pathLst>
              <a:path w="1040891" h="65532">
                <a:moveTo>
                  <a:pt x="0" y="65532"/>
                </a:moveTo>
                <a:lnTo>
                  <a:pt x="1040891" y="65532"/>
                </a:lnTo>
                <a:lnTo>
                  <a:pt x="1040891" y="0"/>
                </a:lnTo>
                <a:lnTo>
                  <a:pt x="0" y="0"/>
                </a:lnTo>
                <a:lnTo>
                  <a:pt x="0" y="65532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2357628" y="3896868"/>
            <a:ext cx="1040891" cy="65531"/>
          </a:xfrm>
          <a:custGeom>
            <a:avLst/>
            <a:gdLst/>
            <a:ahLst/>
            <a:cxnLst/>
            <a:rect l="l" t="t" r="r" b="b"/>
            <a:pathLst>
              <a:path w="1040891" h="65531">
                <a:moveTo>
                  <a:pt x="0" y="65531"/>
                </a:moveTo>
                <a:lnTo>
                  <a:pt x="1040891" y="65531"/>
                </a:lnTo>
                <a:lnTo>
                  <a:pt x="1040891" y="0"/>
                </a:lnTo>
                <a:lnTo>
                  <a:pt x="0" y="0"/>
                </a:lnTo>
                <a:lnTo>
                  <a:pt x="0" y="65531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2357628" y="3764280"/>
            <a:ext cx="1040891" cy="132587"/>
          </a:xfrm>
          <a:custGeom>
            <a:avLst/>
            <a:gdLst/>
            <a:ahLst/>
            <a:cxnLst/>
            <a:rect l="l" t="t" r="r" b="b"/>
            <a:pathLst>
              <a:path w="1040891" h="132587">
                <a:moveTo>
                  <a:pt x="0" y="132587"/>
                </a:moveTo>
                <a:lnTo>
                  <a:pt x="1040891" y="132587"/>
                </a:lnTo>
                <a:lnTo>
                  <a:pt x="1040891" y="0"/>
                </a:lnTo>
                <a:lnTo>
                  <a:pt x="0" y="0"/>
                </a:lnTo>
                <a:lnTo>
                  <a:pt x="0" y="132587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3406140" y="3831335"/>
            <a:ext cx="0" cy="131063"/>
          </a:xfrm>
          <a:custGeom>
            <a:avLst/>
            <a:gdLst/>
            <a:ahLst/>
            <a:cxnLst/>
            <a:rect l="l" t="t" r="r" b="b"/>
            <a:pathLst>
              <a:path h="131063">
                <a:moveTo>
                  <a:pt x="0" y="131063"/>
                </a:move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3406140" y="3698748"/>
            <a:ext cx="1158239" cy="132587"/>
          </a:xfrm>
          <a:custGeom>
            <a:avLst/>
            <a:gdLst/>
            <a:ahLst/>
            <a:cxnLst/>
            <a:rect l="l" t="t" r="r" b="b"/>
            <a:pathLst>
              <a:path w="1158239" h="132587">
                <a:moveTo>
                  <a:pt x="0" y="132587"/>
                </a:moveTo>
                <a:lnTo>
                  <a:pt x="1158239" y="132587"/>
                </a:lnTo>
                <a:lnTo>
                  <a:pt x="1158239" y="0"/>
                </a:lnTo>
                <a:lnTo>
                  <a:pt x="0" y="0"/>
                </a:lnTo>
                <a:lnTo>
                  <a:pt x="0" y="132587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3406140" y="3831336"/>
            <a:ext cx="1158239" cy="131063"/>
          </a:xfrm>
          <a:custGeom>
            <a:avLst/>
            <a:gdLst/>
            <a:ahLst/>
            <a:cxnLst/>
            <a:rect l="l" t="t" r="r" b="b"/>
            <a:pathLst>
              <a:path w="1158239" h="131063">
                <a:moveTo>
                  <a:pt x="0" y="131063"/>
                </a:moveTo>
                <a:lnTo>
                  <a:pt x="1158239" y="131063"/>
                </a:lnTo>
                <a:lnTo>
                  <a:pt x="1158239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4572000" y="3831335"/>
            <a:ext cx="0" cy="131063"/>
          </a:xfrm>
          <a:custGeom>
            <a:avLst/>
            <a:gdLst/>
            <a:ahLst/>
            <a:cxnLst/>
            <a:rect l="l" t="t" r="r" b="b"/>
            <a:pathLst>
              <a:path h="131063">
                <a:moveTo>
                  <a:pt x="0" y="131063"/>
                </a:move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4572000" y="3698748"/>
            <a:ext cx="1527048" cy="132587"/>
          </a:xfrm>
          <a:custGeom>
            <a:avLst/>
            <a:gdLst/>
            <a:ahLst/>
            <a:cxnLst/>
            <a:rect l="l" t="t" r="r" b="b"/>
            <a:pathLst>
              <a:path w="1527048" h="132587">
                <a:moveTo>
                  <a:pt x="0" y="132587"/>
                </a:moveTo>
                <a:lnTo>
                  <a:pt x="1527048" y="132587"/>
                </a:lnTo>
                <a:lnTo>
                  <a:pt x="1527048" y="0"/>
                </a:lnTo>
                <a:lnTo>
                  <a:pt x="0" y="0"/>
                </a:lnTo>
                <a:lnTo>
                  <a:pt x="0" y="132587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4572000" y="3831336"/>
            <a:ext cx="1527048" cy="131063"/>
          </a:xfrm>
          <a:custGeom>
            <a:avLst/>
            <a:gdLst/>
            <a:ahLst/>
            <a:cxnLst/>
            <a:rect l="l" t="t" r="r" b="b"/>
            <a:pathLst>
              <a:path w="1527048" h="131063">
                <a:moveTo>
                  <a:pt x="0" y="131063"/>
                </a:moveTo>
                <a:lnTo>
                  <a:pt x="1527048" y="131063"/>
                </a:lnTo>
                <a:lnTo>
                  <a:pt x="1527048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6105144" y="3831335"/>
            <a:ext cx="0" cy="131063"/>
          </a:xfrm>
          <a:custGeom>
            <a:avLst/>
            <a:gdLst/>
            <a:ahLst/>
            <a:cxnLst/>
            <a:rect l="l" t="t" r="r" b="b"/>
            <a:pathLst>
              <a:path h="131063">
                <a:moveTo>
                  <a:pt x="0" y="131063"/>
                </a:move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6105144" y="3698748"/>
            <a:ext cx="1159764" cy="132587"/>
          </a:xfrm>
          <a:custGeom>
            <a:avLst/>
            <a:gdLst/>
            <a:ahLst/>
            <a:cxnLst/>
            <a:rect l="l" t="t" r="r" b="b"/>
            <a:pathLst>
              <a:path w="1159764" h="132587">
                <a:moveTo>
                  <a:pt x="0" y="132587"/>
                </a:moveTo>
                <a:lnTo>
                  <a:pt x="1159764" y="132587"/>
                </a:lnTo>
                <a:lnTo>
                  <a:pt x="1159764" y="0"/>
                </a:lnTo>
                <a:lnTo>
                  <a:pt x="0" y="0"/>
                </a:lnTo>
                <a:lnTo>
                  <a:pt x="0" y="132587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6105144" y="3831336"/>
            <a:ext cx="1159764" cy="131063"/>
          </a:xfrm>
          <a:custGeom>
            <a:avLst/>
            <a:gdLst/>
            <a:ahLst/>
            <a:cxnLst/>
            <a:rect l="l" t="t" r="r" b="b"/>
            <a:pathLst>
              <a:path w="1159764" h="131063">
                <a:moveTo>
                  <a:pt x="0" y="131063"/>
                </a:moveTo>
                <a:lnTo>
                  <a:pt x="1159764" y="131063"/>
                </a:lnTo>
                <a:lnTo>
                  <a:pt x="1159764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507492" y="3695700"/>
            <a:ext cx="1844039" cy="0"/>
          </a:xfrm>
          <a:custGeom>
            <a:avLst/>
            <a:gdLst/>
            <a:ahLst/>
            <a:cxnLst/>
            <a:rect l="l" t="t" r="r" b="b"/>
            <a:pathLst>
              <a:path w="1844039">
                <a:moveTo>
                  <a:pt x="0" y="0"/>
                </a:moveTo>
                <a:lnTo>
                  <a:pt x="1844039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2357628" y="3695700"/>
            <a:ext cx="1040891" cy="0"/>
          </a:xfrm>
          <a:custGeom>
            <a:avLst/>
            <a:gdLst/>
            <a:ahLst/>
            <a:cxnLst/>
            <a:rect l="l" t="t" r="r" b="b"/>
            <a:pathLst>
              <a:path w="1040891">
                <a:moveTo>
                  <a:pt x="0" y="0"/>
                </a:moveTo>
                <a:lnTo>
                  <a:pt x="1040891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3404616" y="3695700"/>
            <a:ext cx="1159764" cy="0"/>
          </a:xfrm>
          <a:custGeom>
            <a:avLst/>
            <a:gdLst/>
            <a:ahLst/>
            <a:cxnLst/>
            <a:rect l="l" t="t" r="r" b="b"/>
            <a:pathLst>
              <a:path w="1159764">
                <a:moveTo>
                  <a:pt x="0" y="0"/>
                </a:moveTo>
                <a:lnTo>
                  <a:pt x="1159764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4570476" y="3695700"/>
            <a:ext cx="1528572" cy="0"/>
          </a:xfrm>
          <a:custGeom>
            <a:avLst/>
            <a:gdLst/>
            <a:ahLst/>
            <a:cxnLst/>
            <a:rect l="l" t="t" r="r" b="b"/>
            <a:pathLst>
              <a:path w="1528572">
                <a:moveTo>
                  <a:pt x="0" y="0"/>
                </a:moveTo>
                <a:lnTo>
                  <a:pt x="1528572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6105144" y="3695700"/>
            <a:ext cx="1159764" cy="0"/>
          </a:xfrm>
          <a:custGeom>
            <a:avLst/>
            <a:gdLst/>
            <a:ahLst/>
            <a:cxnLst/>
            <a:rect l="l" t="t" r="r" b="b"/>
            <a:pathLst>
              <a:path w="1159764">
                <a:moveTo>
                  <a:pt x="0" y="0"/>
                </a:moveTo>
                <a:lnTo>
                  <a:pt x="1159764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2357628" y="3968496"/>
            <a:ext cx="1040891" cy="262127"/>
          </a:xfrm>
          <a:custGeom>
            <a:avLst/>
            <a:gdLst/>
            <a:ahLst/>
            <a:cxnLst/>
            <a:rect l="l" t="t" r="r" b="b"/>
            <a:pathLst>
              <a:path w="1040891" h="262127">
                <a:moveTo>
                  <a:pt x="0" y="262127"/>
                </a:moveTo>
                <a:lnTo>
                  <a:pt x="1040891" y="262127"/>
                </a:lnTo>
                <a:lnTo>
                  <a:pt x="1040891" y="0"/>
                </a:lnTo>
                <a:lnTo>
                  <a:pt x="0" y="0"/>
                </a:lnTo>
                <a:lnTo>
                  <a:pt x="0" y="262127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2357628" y="4230624"/>
            <a:ext cx="1040891" cy="132587"/>
          </a:xfrm>
          <a:custGeom>
            <a:avLst/>
            <a:gdLst/>
            <a:ahLst/>
            <a:cxnLst/>
            <a:rect l="l" t="t" r="r" b="b"/>
            <a:pathLst>
              <a:path w="1040891" h="132587">
                <a:moveTo>
                  <a:pt x="0" y="132587"/>
                </a:moveTo>
                <a:lnTo>
                  <a:pt x="1040891" y="132587"/>
                </a:lnTo>
                <a:lnTo>
                  <a:pt x="1040891" y="0"/>
                </a:lnTo>
                <a:lnTo>
                  <a:pt x="0" y="0"/>
                </a:lnTo>
                <a:lnTo>
                  <a:pt x="0" y="132587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2357628" y="4363212"/>
            <a:ext cx="1040891" cy="131063"/>
          </a:xfrm>
          <a:custGeom>
            <a:avLst/>
            <a:gdLst/>
            <a:ahLst/>
            <a:cxnLst/>
            <a:rect l="l" t="t" r="r" b="b"/>
            <a:pathLst>
              <a:path w="1040891" h="131063">
                <a:moveTo>
                  <a:pt x="0" y="131063"/>
                </a:moveTo>
                <a:lnTo>
                  <a:pt x="1040891" y="131063"/>
                </a:lnTo>
                <a:lnTo>
                  <a:pt x="1040891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2357628" y="4625340"/>
            <a:ext cx="1040891" cy="263651"/>
          </a:xfrm>
          <a:custGeom>
            <a:avLst/>
            <a:gdLst/>
            <a:ahLst/>
            <a:cxnLst/>
            <a:rect l="l" t="t" r="r" b="b"/>
            <a:pathLst>
              <a:path w="1040891" h="263651">
                <a:moveTo>
                  <a:pt x="0" y="263651"/>
                </a:moveTo>
                <a:lnTo>
                  <a:pt x="1040891" y="263651"/>
                </a:lnTo>
                <a:lnTo>
                  <a:pt x="1040891" y="0"/>
                </a:lnTo>
                <a:lnTo>
                  <a:pt x="0" y="0"/>
                </a:lnTo>
                <a:lnTo>
                  <a:pt x="0" y="263651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2357628" y="4494276"/>
            <a:ext cx="1040891" cy="131063"/>
          </a:xfrm>
          <a:custGeom>
            <a:avLst/>
            <a:gdLst/>
            <a:ahLst/>
            <a:cxnLst/>
            <a:rect l="l" t="t" r="r" b="b"/>
            <a:pathLst>
              <a:path w="1040891" h="131063">
                <a:moveTo>
                  <a:pt x="0" y="131063"/>
                </a:moveTo>
                <a:lnTo>
                  <a:pt x="1040891" y="131063"/>
                </a:lnTo>
                <a:lnTo>
                  <a:pt x="1040891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3406140" y="3968496"/>
            <a:ext cx="1158239" cy="329184"/>
          </a:xfrm>
          <a:custGeom>
            <a:avLst/>
            <a:gdLst/>
            <a:ahLst/>
            <a:cxnLst/>
            <a:rect l="l" t="t" r="r" b="b"/>
            <a:pathLst>
              <a:path w="1158239" h="329184">
                <a:moveTo>
                  <a:pt x="0" y="329184"/>
                </a:moveTo>
                <a:lnTo>
                  <a:pt x="1158239" y="329184"/>
                </a:lnTo>
                <a:lnTo>
                  <a:pt x="1158239" y="0"/>
                </a:lnTo>
                <a:lnTo>
                  <a:pt x="0" y="0"/>
                </a:lnTo>
                <a:lnTo>
                  <a:pt x="0" y="329184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3406140" y="4559808"/>
            <a:ext cx="1158239" cy="329184"/>
          </a:xfrm>
          <a:custGeom>
            <a:avLst/>
            <a:gdLst/>
            <a:ahLst/>
            <a:cxnLst/>
            <a:rect l="l" t="t" r="r" b="b"/>
            <a:pathLst>
              <a:path w="1158239" h="329184">
                <a:moveTo>
                  <a:pt x="0" y="329184"/>
                </a:moveTo>
                <a:lnTo>
                  <a:pt x="1158239" y="329184"/>
                </a:lnTo>
                <a:lnTo>
                  <a:pt x="1158239" y="0"/>
                </a:lnTo>
                <a:lnTo>
                  <a:pt x="0" y="0"/>
                </a:lnTo>
                <a:lnTo>
                  <a:pt x="0" y="329184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3406140" y="4297680"/>
            <a:ext cx="1158239" cy="131063"/>
          </a:xfrm>
          <a:custGeom>
            <a:avLst/>
            <a:gdLst/>
            <a:ahLst/>
            <a:cxnLst/>
            <a:rect l="l" t="t" r="r" b="b"/>
            <a:pathLst>
              <a:path w="1158239" h="131063">
                <a:moveTo>
                  <a:pt x="0" y="131063"/>
                </a:moveTo>
                <a:lnTo>
                  <a:pt x="1158239" y="131063"/>
                </a:lnTo>
                <a:lnTo>
                  <a:pt x="1158239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3406140" y="4428744"/>
            <a:ext cx="1158239" cy="131063"/>
          </a:xfrm>
          <a:custGeom>
            <a:avLst/>
            <a:gdLst/>
            <a:ahLst/>
            <a:cxnLst/>
            <a:rect l="l" t="t" r="r" b="b"/>
            <a:pathLst>
              <a:path w="1158239" h="131063">
                <a:moveTo>
                  <a:pt x="0" y="131063"/>
                </a:moveTo>
                <a:lnTo>
                  <a:pt x="1158239" y="131063"/>
                </a:lnTo>
                <a:lnTo>
                  <a:pt x="1158239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4572000" y="3968496"/>
            <a:ext cx="1527048" cy="131063"/>
          </a:xfrm>
          <a:custGeom>
            <a:avLst/>
            <a:gdLst/>
            <a:ahLst/>
            <a:cxnLst/>
            <a:rect l="l" t="t" r="r" b="b"/>
            <a:pathLst>
              <a:path w="1527048" h="131063">
                <a:moveTo>
                  <a:pt x="0" y="131063"/>
                </a:moveTo>
                <a:lnTo>
                  <a:pt x="1527048" y="131063"/>
                </a:lnTo>
                <a:lnTo>
                  <a:pt x="1527048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4572000" y="4099560"/>
            <a:ext cx="1527048" cy="131063"/>
          </a:xfrm>
          <a:custGeom>
            <a:avLst/>
            <a:gdLst/>
            <a:ahLst/>
            <a:cxnLst/>
            <a:rect l="l" t="t" r="r" b="b"/>
            <a:pathLst>
              <a:path w="1527048" h="131063">
                <a:moveTo>
                  <a:pt x="0" y="131063"/>
                </a:moveTo>
                <a:lnTo>
                  <a:pt x="1527048" y="131063"/>
                </a:lnTo>
                <a:lnTo>
                  <a:pt x="1527048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4572000" y="4230624"/>
            <a:ext cx="1527048" cy="132587"/>
          </a:xfrm>
          <a:custGeom>
            <a:avLst/>
            <a:gdLst/>
            <a:ahLst/>
            <a:cxnLst/>
            <a:rect l="l" t="t" r="r" b="b"/>
            <a:pathLst>
              <a:path w="1527048" h="132587">
                <a:moveTo>
                  <a:pt x="0" y="132587"/>
                </a:moveTo>
                <a:lnTo>
                  <a:pt x="1527048" y="132587"/>
                </a:lnTo>
                <a:lnTo>
                  <a:pt x="1527048" y="0"/>
                </a:lnTo>
                <a:lnTo>
                  <a:pt x="0" y="0"/>
                </a:lnTo>
                <a:lnTo>
                  <a:pt x="0" y="132587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4572000" y="4363212"/>
            <a:ext cx="1527048" cy="131063"/>
          </a:xfrm>
          <a:custGeom>
            <a:avLst/>
            <a:gdLst/>
            <a:ahLst/>
            <a:cxnLst/>
            <a:rect l="l" t="t" r="r" b="b"/>
            <a:pathLst>
              <a:path w="1527048" h="131063">
                <a:moveTo>
                  <a:pt x="0" y="131063"/>
                </a:moveTo>
                <a:lnTo>
                  <a:pt x="1527048" y="131063"/>
                </a:lnTo>
                <a:lnTo>
                  <a:pt x="1527048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4572000" y="4494276"/>
            <a:ext cx="1527048" cy="131063"/>
          </a:xfrm>
          <a:custGeom>
            <a:avLst/>
            <a:gdLst/>
            <a:ahLst/>
            <a:cxnLst/>
            <a:rect l="l" t="t" r="r" b="b"/>
            <a:pathLst>
              <a:path w="1527048" h="131063">
                <a:moveTo>
                  <a:pt x="0" y="131063"/>
                </a:moveTo>
                <a:lnTo>
                  <a:pt x="1527048" y="131063"/>
                </a:lnTo>
                <a:lnTo>
                  <a:pt x="1527048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4572000" y="4625340"/>
            <a:ext cx="1527048" cy="131064"/>
          </a:xfrm>
          <a:custGeom>
            <a:avLst/>
            <a:gdLst/>
            <a:ahLst/>
            <a:cxnLst/>
            <a:rect l="l" t="t" r="r" b="b"/>
            <a:pathLst>
              <a:path w="1527048" h="131064">
                <a:moveTo>
                  <a:pt x="0" y="131064"/>
                </a:moveTo>
                <a:lnTo>
                  <a:pt x="1527048" y="131064"/>
                </a:lnTo>
                <a:lnTo>
                  <a:pt x="1527048" y="0"/>
                </a:lnTo>
                <a:lnTo>
                  <a:pt x="0" y="0"/>
                </a:lnTo>
                <a:lnTo>
                  <a:pt x="0" y="131064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4572000" y="4756404"/>
            <a:ext cx="1527048" cy="132587"/>
          </a:xfrm>
          <a:custGeom>
            <a:avLst/>
            <a:gdLst/>
            <a:ahLst/>
            <a:cxnLst/>
            <a:rect l="l" t="t" r="r" b="b"/>
            <a:pathLst>
              <a:path w="1527048" h="132587">
                <a:moveTo>
                  <a:pt x="0" y="132587"/>
                </a:moveTo>
                <a:lnTo>
                  <a:pt x="1527048" y="132587"/>
                </a:lnTo>
                <a:lnTo>
                  <a:pt x="1527048" y="0"/>
                </a:lnTo>
                <a:lnTo>
                  <a:pt x="0" y="0"/>
                </a:lnTo>
                <a:lnTo>
                  <a:pt x="0" y="132587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6105144" y="3968496"/>
            <a:ext cx="1159764" cy="329184"/>
          </a:xfrm>
          <a:custGeom>
            <a:avLst/>
            <a:gdLst/>
            <a:ahLst/>
            <a:cxnLst/>
            <a:rect l="l" t="t" r="r" b="b"/>
            <a:pathLst>
              <a:path w="1159764" h="329184">
                <a:moveTo>
                  <a:pt x="0" y="329184"/>
                </a:moveTo>
                <a:lnTo>
                  <a:pt x="1159764" y="329184"/>
                </a:lnTo>
                <a:lnTo>
                  <a:pt x="1159764" y="0"/>
                </a:lnTo>
                <a:lnTo>
                  <a:pt x="0" y="0"/>
                </a:lnTo>
                <a:lnTo>
                  <a:pt x="0" y="329184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6105144" y="4559808"/>
            <a:ext cx="1159764" cy="329184"/>
          </a:xfrm>
          <a:custGeom>
            <a:avLst/>
            <a:gdLst/>
            <a:ahLst/>
            <a:cxnLst/>
            <a:rect l="l" t="t" r="r" b="b"/>
            <a:pathLst>
              <a:path w="1159764" h="329184">
                <a:moveTo>
                  <a:pt x="0" y="329184"/>
                </a:moveTo>
                <a:lnTo>
                  <a:pt x="1159764" y="329184"/>
                </a:lnTo>
                <a:lnTo>
                  <a:pt x="1159764" y="0"/>
                </a:lnTo>
                <a:lnTo>
                  <a:pt x="0" y="0"/>
                </a:lnTo>
                <a:lnTo>
                  <a:pt x="0" y="329184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6105144" y="4297680"/>
            <a:ext cx="1159764" cy="131063"/>
          </a:xfrm>
          <a:custGeom>
            <a:avLst/>
            <a:gdLst/>
            <a:ahLst/>
            <a:cxnLst/>
            <a:rect l="l" t="t" r="r" b="b"/>
            <a:pathLst>
              <a:path w="1159764" h="131063">
                <a:moveTo>
                  <a:pt x="0" y="131063"/>
                </a:moveTo>
                <a:lnTo>
                  <a:pt x="1159764" y="131063"/>
                </a:lnTo>
                <a:lnTo>
                  <a:pt x="1159764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6105144" y="4428744"/>
            <a:ext cx="1159764" cy="131063"/>
          </a:xfrm>
          <a:custGeom>
            <a:avLst/>
            <a:gdLst/>
            <a:ahLst/>
            <a:cxnLst/>
            <a:rect l="l" t="t" r="r" b="b"/>
            <a:pathLst>
              <a:path w="1159764" h="131063">
                <a:moveTo>
                  <a:pt x="0" y="131063"/>
                </a:moveTo>
                <a:lnTo>
                  <a:pt x="1159764" y="131063"/>
                </a:lnTo>
                <a:lnTo>
                  <a:pt x="1159764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507492" y="3965448"/>
            <a:ext cx="1844039" cy="0"/>
          </a:xfrm>
          <a:custGeom>
            <a:avLst/>
            <a:gdLst/>
            <a:ahLst/>
            <a:cxnLst/>
            <a:rect l="l" t="t" r="r" b="b"/>
            <a:pathLst>
              <a:path w="1844039">
                <a:moveTo>
                  <a:pt x="0" y="0"/>
                </a:moveTo>
                <a:lnTo>
                  <a:pt x="1844039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2357628" y="3965448"/>
            <a:ext cx="1040891" cy="0"/>
          </a:xfrm>
          <a:custGeom>
            <a:avLst/>
            <a:gdLst/>
            <a:ahLst/>
            <a:cxnLst/>
            <a:rect l="l" t="t" r="r" b="b"/>
            <a:pathLst>
              <a:path w="1040891">
                <a:moveTo>
                  <a:pt x="0" y="0"/>
                </a:moveTo>
                <a:lnTo>
                  <a:pt x="1040891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3404616" y="3965448"/>
            <a:ext cx="1159764" cy="0"/>
          </a:xfrm>
          <a:custGeom>
            <a:avLst/>
            <a:gdLst/>
            <a:ahLst/>
            <a:cxnLst/>
            <a:rect l="l" t="t" r="r" b="b"/>
            <a:pathLst>
              <a:path w="1159764">
                <a:moveTo>
                  <a:pt x="0" y="0"/>
                </a:moveTo>
                <a:lnTo>
                  <a:pt x="1159764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4570476" y="3965448"/>
            <a:ext cx="1528572" cy="0"/>
          </a:xfrm>
          <a:custGeom>
            <a:avLst/>
            <a:gdLst/>
            <a:ahLst/>
            <a:cxnLst/>
            <a:rect l="l" t="t" r="r" b="b"/>
            <a:pathLst>
              <a:path w="1528572">
                <a:moveTo>
                  <a:pt x="0" y="0"/>
                </a:moveTo>
                <a:lnTo>
                  <a:pt x="1528572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6105144" y="3965448"/>
            <a:ext cx="1159764" cy="0"/>
          </a:xfrm>
          <a:custGeom>
            <a:avLst/>
            <a:gdLst/>
            <a:ahLst/>
            <a:cxnLst/>
            <a:rect l="l" t="t" r="r" b="b"/>
            <a:pathLst>
              <a:path w="1159764">
                <a:moveTo>
                  <a:pt x="0" y="0"/>
                </a:moveTo>
                <a:lnTo>
                  <a:pt x="1159764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2354580" y="3023616"/>
            <a:ext cx="0" cy="1871471"/>
          </a:xfrm>
          <a:custGeom>
            <a:avLst/>
            <a:gdLst/>
            <a:ahLst/>
            <a:cxnLst/>
            <a:rect l="l" t="t" r="r" b="b"/>
            <a:pathLst>
              <a:path h="1871471">
                <a:moveTo>
                  <a:pt x="0" y="0"/>
                </a:moveTo>
                <a:lnTo>
                  <a:pt x="0" y="1871471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3401567" y="3023616"/>
            <a:ext cx="0" cy="1871471"/>
          </a:xfrm>
          <a:custGeom>
            <a:avLst/>
            <a:gdLst/>
            <a:ahLst/>
            <a:cxnLst/>
            <a:rect l="l" t="t" r="r" b="b"/>
            <a:pathLst>
              <a:path h="1871471">
                <a:moveTo>
                  <a:pt x="0" y="0"/>
                </a:moveTo>
                <a:lnTo>
                  <a:pt x="0" y="1871471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4567428" y="3023616"/>
            <a:ext cx="0" cy="1871471"/>
          </a:xfrm>
          <a:custGeom>
            <a:avLst/>
            <a:gdLst/>
            <a:ahLst/>
            <a:cxnLst/>
            <a:rect l="l" t="t" r="r" b="b"/>
            <a:pathLst>
              <a:path h="1871471">
                <a:moveTo>
                  <a:pt x="0" y="0"/>
                </a:moveTo>
                <a:lnTo>
                  <a:pt x="0" y="1871471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6102096" y="3023616"/>
            <a:ext cx="0" cy="1871471"/>
          </a:xfrm>
          <a:custGeom>
            <a:avLst/>
            <a:gdLst/>
            <a:ahLst/>
            <a:cxnLst/>
            <a:rect l="l" t="t" r="r" b="b"/>
            <a:pathLst>
              <a:path h="1871471">
                <a:moveTo>
                  <a:pt x="0" y="0"/>
                </a:moveTo>
                <a:lnTo>
                  <a:pt x="0" y="1871471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507492" y="4895088"/>
            <a:ext cx="6757415" cy="24384"/>
          </a:xfrm>
          <a:custGeom>
            <a:avLst/>
            <a:gdLst/>
            <a:ahLst/>
            <a:cxnLst/>
            <a:rect l="l" t="t" r="r" b="b"/>
            <a:pathLst>
              <a:path w="6757415" h="24384">
                <a:moveTo>
                  <a:pt x="0" y="24384"/>
                </a:moveTo>
                <a:lnTo>
                  <a:pt x="6757415" y="24384"/>
                </a:lnTo>
                <a:lnTo>
                  <a:pt x="6757415" y="0"/>
                </a:lnTo>
                <a:lnTo>
                  <a:pt x="0" y="0"/>
                </a:lnTo>
                <a:lnTo>
                  <a:pt x="0" y="24384"/>
                </a:lnTo>
                <a:close/>
              </a:path>
            </a:pathLst>
          </a:custGeom>
          <a:solidFill>
            <a:srgbClr val="C1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507492" y="5081016"/>
            <a:ext cx="6757415" cy="24383"/>
          </a:xfrm>
          <a:custGeom>
            <a:avLst/>
            <a:gdLst/>
            <a:ahLst/>
            <a:cxnLst/>
            <a:rect l="l" t="t" r="r" b="b"/>
            <a:pathLst>
              <a:path w="6757415" h="24383">
                <a:moveTo>
                  <a:pt x="0" y="24383"/>
                </a:moveTo>
                <a:lnTo>
                  <a:pt x="6757415" y="24383"/>
                </a:lnTo>
                <a:lnTo>
                  <a:pt x="6757415" y="0"/>
                </a:lnTo>
                <a:lnTo>
                  <a:pt x="0" y="0"/>
                </a:lnTo>
                <a:lnTo>
                  <a:pt x="0" y="24383"/>
                </a:lnTo>
                <a:close/>
              </a:path>
            </a:pathLst>
          </a:custGeom>
          <a:solidFill>
            <a:srgbClr val="C1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507492" y="4919472"/>
            <a:ext cx="6757415" cy="161544"/>
          </a:xfrm>
          <a:custGeom>
            <a:avLst/>
            <a:gdLst/>
            <a:ahLst/>
            <a:cxnLst/>
            <a:rect l="l" t="t" r="r" b="b"/>
            <a:pathLst>
              <a:path w="6757415" h="161544">
                <a:moveTo>
                  <a:pt x="0" y="161544"/>
                </a:moveTo>
                <a:lnTo>
                  <a:pt x="6757415" y="161544"/>
                </a:lnTo>
                <a:lnTo>
                  <a:pt x="6757415" y="0"/>
                </a:lnTo>
                <a:lnTo>
                  <a:pt x="0" y="0"/>
                </a:lnTo>
                <a:lnTo>
                  <a:pt x="0" y="161544"/>
                </a:lnTo>
                <a:close/>
              </a:path>
            </a:pathLst>
          </a:custGeom>
          <a:solidFill>
            <a:srgbClr val="C1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507492" y="4892040"/>
            <a:ext cx="1844039" cy="0"/>
          </a:xfrm>
          <a:custGeom>
            <a:avLst/>
            <a:gdLst/>
            <a:ahLst/>
            <a:cxnLst/>
            <a:rect l="l" t="t" r="r" b="b"/>
            <a:pathLst>
              <a:path w="1844039">
                <a:moveTo>
                  <a:pt x="0" y="0"/>
                </a:moveTo>
                <a:lnTo>
                  <a:pt x="1844039" y="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2357628" y="4892040"/>
            <a:ext cx="1040891" cy="0"/>
          </a:xfrm>
          <a:custGeom>
            <a:avLst/>
            <a:gdLst/>
            <a:ahLst/>
            <a:cxnLst/>
            <a:rect l="l" t="t" r="r" b="b"/>
            <a:pathLst>
              <a:path w="1040891">
                <a:moveTo>
                  <a:pt x="0" y="0"/>
                </a:moveTo>
                <a:lnTo>
                  <a:pt x="1040891" y="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3404616" y="4892040"/>
            <a:ext cx="1159764" cy="0"/>
          </a:xfrm>
          <a:custGeom>
            <a:avLst/>
            <a:gdLst/>
            <a:ahLst/>
            <a:cxnLst/>
            <a:rect l="l" t="t" r="r" b="b"/>
            <a:pathLst>
              <a:path w="1159764">
                <a:moveTo>
                  <a:pt x="0" y="0"/>
                </a:moveTo>
                <a:lnTo>
                  <a:pt x="1159764" y="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4570476" y="4892040"/>
            <a:ext cx="1528572" cy="0"/>
          </a:xfrm>
          <a:custGeom>
            <a:avLst/>
            <a:gdLst/>
            <a:ahLst/>
            <a:cxnLst/>
            <a:rect l="l" t="t" r="r" b="b"/>
            <a:pathLst>
              <a:path w="1528572">
                <a:moveTo>
                  <a:pt x="0" y="0"/>
                </a:moveTo>
                <a:lnTo>
                  <a:pt x="1528572" y="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6105144" y="4892040"/>
            <a:ext cx="1159764" cy="0"/>
          </a:xfrm>
          <a:custGeom>
            <a:avLst/>
            <a:gdLst/>
            <a:ahLst/>
            <a:cxnLst/>
            <a:rect l="l" t="t" r="r" b="b"/>
            <a:pathLst>
              <a:path w="1159764">
                <a:moveTo>
                  <a:pt x="0" y="0"/>
                </a:moveTo>
                <a:lnTo>
                  <a:pt x="1159764" y="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2357628" y="5111496"/>
            <a:ext cx="1040891" cy="39624"/>
          </a:xfrm>
          <a:custGeom>
            <a:avLst/>
            <a:gdLst/>
            <a:ahLst/>
            <a:cxnLst/>
            <a:rect l="l" t="t" r="r" b="b"/>
            <a:pathLst>
              <a:path w="1040891" h="39624">
                <a:moveTo>
                  <a:pt x="0" y="39624"/>
                </a:moveTo>
                <a:lnTo>
                  <a:pt x="1040891" y="39624"/>
                </a:lnTo>
                <a:lnTo>
                  <a:pt x="1040891" y="0"/>
                </a:lnTo>
                <a:lnTo>
                  <a:pt x="0" y="0"/>
                </a:lnTo>
                <a:lnTo>
                  <a:pt x="0" y="39624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2357628" y="5282184"/>
            <a:ext cx="1040891" cy="39623"/>
          </a:xfrm>
          <a:custGeom>
            <a:avLst/>
            <a:gdLst/>
            <a:ahLst/>
            <a:cxnLst/>
            <a:rect l="l" t="t" r="r" b="b"/>
            <a:pathLst>
              <a:path w="1040891" h="39623">
                <a:moveTo>
                  <a:pt x="0" y="39623"/>
                </a:moveTo>
                <a:lnTo>
                  <a:pt x="1040891" y="39623"/>
                </a:lnTo>
                <a:lnTo>
                  <a:pt x="1040891" y="0"/>
                </a:lnTo>
                <a:lnTo>
                  <a:pt x="0" y="0"/>
                </a:lnTo>
                <a:lnTo>
                  <a:pt x="0" y="3962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2357628" y="5151120"/>
            <a:ext cx="1040891" cy="131063"/>
          </a:xfrm>
          <a:custGeom>
            <a:avLst/>
            <a:gdLst/>
            <a:ahLst/>
            <a:cxnLst/>
            <a:rect l="l" t="t" r="r" b="b"/>
            <a:pathLst>
              <a:path w="1040891" h="131063">
                <a:moveTo>
                  <a:pt x="0" y="131063"/>
                </a:moveTo>
                <a:lnTo>
                  <a:pt x="1040891" y="131063"/>
                </a:lnTo>
                <a:lnTo>
                  <a:pt x="1040891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3406140" y="5111496"/>
            <a:ext cx="1158239" cy="39624"/>
          </a:xfrm>
          <a:custGeom>
            <a:avLst/>
            <a:gdLst/>
            <a:ahLst/>
            <a:cxnLst/>
            <a:rect l="l" t="t" r="r" b="b"/>
            <a:pathLst>
              <a:path w="1158239" h="39624">
                <a:moveTo>
                  <a:pt x="0" y="39624"/>
                </a:moveTo>
                <a:lnTo>
                  <a:pt x="1158239" y="39624"/>
                </a:lnTo>
                <a:lnTo>
                  <a:pt x="1158239" y="0"/>
                </a:lnTo>
                <a:lnTo>
                  <a:pt x="0" y="0"/>
                </a:lnTo>
                <a:lnTo>
                  <a:pt x="0" y="39624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3406140" y="5282184"/>
            <a:ext cx="1158239" cy="39623"/>
          </a:xfrm>
          <a:custGeom>
            <a:avLst/>
            <a:gdLst/>
            <a:ahLst/>
            <a:cxnLst/>
            <a:rect l="l" t="t" r="r" b="b"/>
            <a:pathLst>
              <a:path w="1158239" h="39623">
                <a:moveTo>
                  <a:pt x="0" y="39623"/>
                </a:moveTo>
                <a:lnTo>
                  <a:pt x="1158239" y="39623"/>
                </a:lnTo>
                <a:lnTo>
                  <a:pt x="1158239" y="0"/>
                </a:lnTo>
                <a:lnTo>
                  <a:pt x="0" y="0"/>
                </a:lnTo>
                <a:lnTo>
                  <a:pt x="0" y="3962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3406140" y="5151120"/>
            <a:ext cx="1158239" cy="131063"/>
          </a:xfrm>
          <a:custGeom>
            <a:avLst/>
            <a:gdLst/>
            <a:ahLst/>
            <a:cxnLst/>
            <a:rect l="l" t="t" r="r" b="b"/>
            <a:pathLst>
              <a:path w="1158239" h="131063">
                <a:moveTo>
                  <a:pt x="0" y="131063"/>
                </a:moveTo>
                <a:lnTo>
                  <a:pt x="1158239" y="131063"/>
                </a:lnTo>
                <a:lnTo>
                  <a:pt x="1158239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4572000" y="5111496"/>
            <a:ext cx="1527048" cy="39624"/>
          </a:xfrm>
          <a:custGeom>
            <a:avLst/>
            <a:gdLst/>
            <a:ahLst/>
            <a:cxnLst/>
            <a:rect l="l" t="t" r="r" b="b"/>
            <a:pathLst>
              <a:path w="1527048" h="39624">
                <a:moveTo>
                  <a:pt x="0" y="39624"/>
                </a:moveTo>
                <a:lnTo>
                  <a:pt x="1527048" y="39624"/>
                </a:lnTo>
                <a:lnTo>
                  <a:pt x="1527048" y="0"/>
                </a:lnTo>
                <a:lnTo>
                  <a:pt x="0" y="0"/>
                </a:lnTo>
                <a:lnTo>
                  <a:pt x="0" y="39624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4572000" y="5282184"/>
            <a:ext cx="1527048" cy="39623"/>
          </a:xfrm>
          <a:custGeom>
            <a:avLst/>
            <a:gdLst/>
            <a:ahLst/>
            <a:cxnLst/>
            <a:rect l="l" t="t" r="r" b="b"/>
            <a:pathLst>
              <a:path w="1527048" h="39623">
                <a:moveTo>
                  <a:pt x="0" y="39623"/>
                </a:moveTo>
                <a:lnTo>
                  <a:pt x="1527048" y="39623"/>
                </a:lnTo>
                <a:lnTo>
                  <a:pt x="1527048" y="0"/>
                </a:lnTo>
                <a:lnTo>
                  <a:pt x="0" y="0"/>
                </a:lnTo>
                <a:lnTo>
                  <a:pt x="0" y="39623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4572000" y="5151120"/>
            <a:ext cx="1527048" cy="131063"/>
          </a:xfrm>
          <a:custGeom>
            <a:avLst/>
            <a:gdLst/>
            <a:ahLst/>
            <a:cxnLst/>
            <a:rect l="l" t="t" r="r" b="b"/>
            <a:pathLst>
              <a:path w="1527048" h="131063">
                <a:moveTo>
                  <a:pt x="0" y="131063"/>
                </a:moveTo>
                <a:lnTo>
                  <a:pt x="1527048" y="131063"/>
                </a:lnTo>
                <a:lnTo>
                  <a:pt x="1527048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6105144" y="5111496"/>
            <a:ext cx="1159764" cy="39624"/>
          </a:xfrm>
          <a:custGeom>
            <a:avLst/>
            <a:gdLst/>
            <a:ahLst/>
            <a:cxnLst/>
            <a:rect l="l" t="t" r="r" b="b"/>
            <a:pathLst>
              <a:path w="1159764" h="39624">
                <a:moveTo>
                  <a:pt x="0" y="39624"/>
                </a:moveTo>
                <a:lnTo>
                  <a:pt x="1159764" y="39624"/>
                </a:lnTo>
                <a:lnTo>
                  <a:pt x="1159764" y="0"/>
                </a:lnTo>
                <a:lnTo>
                  <a:pt x="0" y="0"/>
                </a:lnTo>
                <a:lnTo>
                  <a:pt x="0" y="39624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6105144" y="5282184"/>
            <a:ext cx="1159764" cy="39623"/>
          </a:xfrm>
          <a:custGeom>
            <a:avLst/>
            <a:gdLst/>
            <a:ahLst/>
            <a:cxnLst/>
            <a:rect l="l" t="t" r="r" b="b"/>
            <a:pathLst>
              <a:path w="1159764" h="39623">
                <a:moveTo>
                  <a:pt x="0" y="39623"/>
                </a:moveTo>
                <a:lnTo>
                  <a:pt x="1159764" y="39623"/>
                </a:lnTo>
                <a:lnTo>
                  <a:pt x="1159764" y="0"/>
                </a:lnTo>
                <a:lnTo>
                  <a:pt x="0" y="0"/>
                </a:lnTo>
                <a:lnTo>
                  <a:pt x="0" y="39623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6105144" y="5151120"/>
            <a:ext cx="1159764" cy="131063"/>
          </a:xfrm>
          <a:custGeom>
            <a:avLst/>
            <a:gdLst/>
            <a:ahLst/>
            <a:cxnLst/>
            <a:rect l="l" t="t" r="r" b="b"/>
            <a:pathLst>
              <a:path w="1159764" h="131063">
                <a:moveTo>
                  <a:pt x="0" y="131063"/>
                </a:moveTo>
                <a:lnTo>
                  <a:pt x="1159764" y="131063"/>
                </a:lnTo>
                <a:lnTo>
                  <a:pt x="1159764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507492" y="5108448"/>
            <a:ext cx="1844039" cy="0"/>
          </a:xfrm>
          <a:custGeom>
            <a:avLst/>
            <a:gdLst/>
            <a:ahLst/>
            <a:cxnLst/>
            <a:rect l="l" t="t" r="r" b="b"/>
            <a:pathLst>
              <a:path w="1844039">
                <a:moveTo>
                  <a:pt x="0" y="0"/>
                </a:moveTo>
                <a:lnTo>
                  <a:pt x="1844039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2357628" y="5108448"/>
            <a:ext cx="1040891" cy="0"/>
          </a:xfrm>
          <a:custGeom>
            <a:avLst/>
            <a:gdLst/>
            <a:ahLst/>
            <a:cxnLst/>
            <a:rect l="l" t="t" r="r" b="b"/>
            <a:pathLst>
              <a:path w="1040891">
                <a:moveTo>
                  <a:pt x="0" y="0"/>
                </a:moveTo>
                <a:lnTo>
                  <a:pt x="1040891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3404616" y="5108448"/>
            <a:ext cx="1159764" cy="0"/>
          </a:xfrm>
          <a:custGeom>
            <a:avLst/>
            <a:gdLst/>
            <a:ahLst/>
            <a:cxnLst/>
            <a:rect l="l" t="t" r="r" b="b"/>
            <a:pathLst>
              <a:path w="1159764">
                <a:moveTo>
                  <a:pt x="0" y="0"/>
                </a:moveTo>
                <a:lnTo>
                  <a:pt x="1159764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4570476" y="5108448"/>
            <a:ext cx="1528572" cy="0"/>
          </a:xfrm>
          <a:custGeom>
            <a:avLst/>
            <a:gdLst/>
            <a:ahLst/>
            <a:cxnLst/>
            <a:rect l="l" t="t" r="r" b="b"/>
            <a:pathLst>
              <a:path w="1528572">
                <a:moveTo>
                  <a:pt x="0" y="0"/>
                </a:moveTo>
                <a:lnTo>
                  <a:pt x="1528572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6105144" y="5108448"/>
            <a:ext cx="1159764" cy="0"/>
          </a:xfrm>
          <a:custGeom>
            <a:avLst/>
            <a:gdLst/>
            <a:ahLst/>
            <a:cxnLst/>
            <a:rect l="l" t="t" r="r" b="b"/>
            <a:pathLst>
              <a:path w="1159764">
                <a:moveTo>
                  <a:pt x="0" y="0"/>
                </a:moveTo>
                <a:lnTo>
                  <a:pt x="1159764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2357628" y="5327904"/>
            <a:ext cx="1040891" cy="39623"/>
          </a:xfrm>
          <a:custGeom>
            <a:avLst/>
            <a:gdLst/>
            <a:ahLst/>
            <a:cxnLst/>
            <a:rect l="l" t="t" r="r" b="b"/>
            <a:pathLst>
              <a:path w="1040891" h="39623">
                <a:moveTo>
                  <a:pt x="0" y="39623"/>
                </a:moveTo>
                <a:lnTo>
                  <a:pt x="1040891" y="39623"/>
                </a:lnTo>
                <a:lnTo>
                  <a:pt x="1040891" y="0"/>
                </a:lnTo>
                <a:lnTo>
                  <a:pt x="0" y="0"/>
                </a:lnTo>
                <a:lnTo>
                  <a:pt x="0" y="3962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2357628" y="5498592"/>
            <a:ext cx="1040891" cy="39624"/>
          </a:xfrm>
          <a:custGeom>
            <a:avLst/>
            <a:gdLst/>
            <a:ahLst/>
            <a:cxnLst/>
            <a:rect l="l" t="t" r="r" b="b"/>
            <a:pathLst>
              <a:path w="1040891" h="39624">
                <a:moveTo>
                  <a:pt x="0" y="39624"/>
                </a:moveTo>
                <a:lnTo>
                  <a:pt x="1040891" y="39624"/>
                </a:lnTo>
                <a:lnTo>
                  <a:pt x="1040891" y="0"/>
                </a:lnTo>
                <a:lnTo>
                  <a:pt x="0" y="0"/>
                </a:lnTo>
                <a:lnTo>
                  <a:pt x="0" y="39624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2357628" y="5367528"/>
            <a:ext cx="1040891" cy="131064"/>
          </a:xfrm>
          <a:custGeom>
            <a:avLst/>
            <a:gdLst/>
            <a:ahLst/>
            <a:cxnLst/>
            <a:rect l="l" t="t" r="r" b="b"/>
            <a:pathLst>
              <a:path w="1040891" h="131064">
                <a:moveTo>
                  <a:pt x="0" y="131064"/>
                </a:moveTo>
                <a:lnTo>
                  <a:pt x="1040891" y="131064"/>
                </a:lnTo>
                <a:lnTo>
                  <a:pt x="1040891" y="0"/>
                </a:lnTo>
                <a:lnTo>
                  <a:pt x="0" y="0"/>
                </a:lnTo>
                <a:lnTo>
                  <a:pt x="0" y="131064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3406140" y="5327904"/>
            <a:ext cx="1158239" cy="39623"/>
          </a:xfrm>
          <a:custGeom>
            <a:avLst/>
            <a:gdLst/>
            <a:ahLst/>
            <a:cxnLst/>
            <a:rect l="l" t="t" r="r" b="b"/>
            <a:pathLst>
              <a:path w="1158239" h="39623">
                <a:moveTo>
                  <a:pt x="0" y="39623"/>
                </a:moveTo>
                <a:lnTo>
                  <a:pt x="1158239" y="39623"/>
                </a:lnTo>
                <a:lnTo>
                  <a:pt x="1158239" y="0"/>
                </a:lnTo>
                <a:lnTo>
                  <a:pt x="0" y="0"/>
                </a:lnTo>
                <a:lnTo>
                  <a:pt x="0" y="3962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3406140" y="5498592"/>
            <a:ext cx="1158239" cy="39624"/>
          </a:xfrm>
          <a:custGeom>
            <a:avLst/>
            <a:gdLst/>
            <a:ahLst/>
            <a:cxnLst/>
            <a:rect l="l" t="t" r="r" b="b"/>
            <a:pathLst>
              <a:path w="1158239" h="39624">
                <a:moveTo>
                  <a:pt x="0" y="39624"/>
                </a:moveTo>
                <a:lnTo>
                  <a:pt x="1158239" y="39624"/>
                </a:lnTo>
                <a:lnTo>
                  <a:pt x="1158239" y="0"/>
                </a:lnTo>
                <a:lnTo>
                  <a:pt x="0" y="0"/>
                </a:lnTo>
                <a:lnTo>
                  <a:pt x="0" y="39624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3406140" y="5367528"/>
            <a:ext cx="1158239" cy="131064"/>
          </a:xfrm>
          <a:custGeom>
            <a:avLst/>
            <a:gdLst/>
            <a:ahLst/>
            <a:cxnLst/>
            <a:rect l="l" t="t" r="r" b="b"/>
            <a:pathLst>
              <a:path w="1158239" h="131064">
                <a:moveTo>
                  <a:pt x="0" y="131064"/>
                </a:moveTo>
                <a:lnTo>
                  <a:pt x="1158239" y="131064"/>
                </a:lnTo>
                <a:lnTo>
                  <a:pt x="1158239" y="0"/>
                </a:lnTo>
                <a:lnTo>
                  <a:pt x="0" y="0"/>
                </a:lnTo>
                <a:lnTo>
                  <a:pt x="0" y="131064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4572000" y="5327904"/>
            <a:ext cx="1527048" cy="39623"/>
          </a:xfrm>
          <a:custGeom>
            <a:avLst/>
            <a:gdLst/>
            <a:ahLst/>
            <a:cxnLst/>
            <a:rect l="l" t="t" r="r" b="b"/>
            <a:pathLst>
              <a:path w="1527048" h="39623">
                <a:moveTo>
                  <a:pt x="0" y="39623"/>
                </a:moveTo>
                <a:lnTo>
                  <a:pt x="1527048" y="39623"/>
                </a:lnTo>
                <a:lnTo>
                  <a:pt x="1527048" y="0"/>
                </a:lnTo>
                <a:lnTo>
                  <a:pt x="0" y="0"/>
                </a:lnTo>
                <a:lnTo>
                  <a:pt x="0" y="39623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4572000" y="5498592"/>
            <a:ext cx="1527048" cy="39624"/>
          </a:xfrm>
          <a:custGeom>
            <a:avLst/>
            <a:gdLst/>
            <a:ahLst/>
            <a:cxnLst/>
            <a:rect l="l" t="t" r="r" b="b"/>
            <a:pathLst>
              <a:path w="1527048" h="39624">
                <a:moveTo>
                  <a:pt x="0" y="39624"/>
                </a:moveTo>
                <a:lnTo>
                  <a:pt x="1527048" y="39624"/>
                </a:lnTo>
                <a:lnTo>
                  <a:pt x="1527048" y="0"/>
                </a:lnTo>
                <a:lnTo>
                  <a:pt x="0" y="0"/>
                </a:lnTo>
                <a:lnTo>
                  <a:pt x="0" y="39624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4572000" y="5367528"/>
            <a:ext cx="1527048" cy="131064"/>
          </a:xfrm>
          <a:custGeom>
            <a:avLst/>
            <a:gdLst/>
            <a:ahLst/>
            <a:cxnLst/>
            <a:rect l="l" t="t" r="r" b="b"/>
            <a:pathLst>
              <a:path w="1527048" h="131064">
                <a:moveTo>
                  <a:pt x="0" y="131064"/>
                </a:moveTo>
                <a:lnTo>
                  <a:pt x="1527048" y="131064"/>
                </a:lnTo>
                <a:lnTo>
                  <a:pt x="1527048" y="0"/>
                </a:lnTo>
                <a:lnTo>
                  <a:pt x="0" y="0"/>
                </a:lnTo>
                <a:lnTo>
                  <a:pt x="0" y="131064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6105144" y="5327904"/>
            <a:ext cx="1159764" cy="39623"/>
          </a:xfrm>
          <a:custGeom>
            <a:avLst/>
            <a:gdLst/>
            <a:ahLst/>
            <a:cxnLst/>
            <a:rect l="l" t="t" r="r" b="b"/>
            <a:pathLst>
              <a:path w="1159764" h="39623">
                <a:moveTo>
                  <a:pt x="0" y="39623"/>
                </a:moveTo>
                <a:lnTo>
                  <a:pt x="1159764" y="39623"/>
                </a:lnTo>
                <a:lnTo>
                  <a:pt x="1159764" y="0"/>
                </a:lnTo>
                <a:lnTo>
                  <a:pt x="0" y="0"/>
                </a:lnTo>
                <a:lnTo>
                  <a:pt x="0" y="39623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6105144" y="5498592"/>
            <a:ext cx="1159764" cy="39624"/>
          </a:xfrm>
          <a:custGeom>
            <a:avLst/>
            <a:gdLst/>
            <a:ahLst/>
            <a:cxnLst/>
            <a:rect l="l" t="t" r="r" b="b"/>
            <a:pathLst>
              <a:path w="1159764" h="39624">
                <a:moveTo>
                  <a:pt x="0" y="39624"/>
                </a:moveTo>
                <a:lnTo>
                  <a:pt x="1159764" y="39624"/>
                </a:lnTo>
                <a:lnTo>
                  <a:pt x="1159764" y="0"/>
                </a:lnTo>
                <a:lnTo>
                  <a:pt x="0" y="0"/>
                </a:lnTo>
                <a:lnTo>
                  <a:pt x="0" y="39624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6105144" y="5367528"/>
            <a:ext cx="1159764" cy="131064"/>
          </a:xfrm>
          <a:custGeom>
            <a:avLst/>
            <a:gdLst/>
            <a:ahLst/>
            <a:cxnLst/>
            <a:rect l="l" t="t" r="r" b="b"/>
            <a:pathLst>
              <a:path w="1159764" h="131064">
                <a:moveTo>
                  <a:pt x="0" y="131064"/>
                </a:moveTo>
                <a:lnTo>
                  <a:pt x="1159764" y="131064"/>
                </a:lnTo>
                <a:lnTo>
                  <a:pt x="1159764" y="0"/>
                </a:lnTo>
                <a:lnTo>
                  <a:pt x="0" y="0"/>
                </a:lnTo>
                <a:lnTo>
                  <a:pt x="0" y="131064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507492" y="5324856"/>
            <a:ext cx="1844039" cy="0"/>
          </a:xfrm>
          <a:custGeom>
            <a:avLst/>
            <a:gdLst/>
            <a:ahLst/>
            <a:cxnLst/>
            <a:rect l="l" t="t" r="r" b="b"/>
            <a:pathLst>
              <a:path w="1844039">
                <a:moveTo>
                  <a:pt x="0" y="0"/>
                </a:moveTo>
                <a:lnTo>
                  <a:pt x="1844039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2357628" y="5321172"/>
            <a:ext cx="1040891" cy="7366"/>
          </a:xfrm>
          <a:custGeom>
            <a:avLst/>
            <a:gdLst/>
            <a:ahLst/>
            <a:cxnLst/>
            <a:rect l="l" t="t" r="r" b="b"/>
            <a:pathLst>
              <a:path w="1040891" h="7366">
                <a:moveTo>
                  <a:pt x="0" y="7366"/>
                </a:moveTo>
                <a:lnTo>
                  <a:pt x="1040891" y="7366"/>
                </a:lnTo>
                <a:lnTo>
                  <a:pt x="1040891" y="0"/>
                </a:lnTo>
                <a:lnTo>
                  <a:pt x="0" y="0"/>
                </a:lnTo>
                <a:lnTo>
                  <a:pt x="0" y="7366"/>
                </a:lnTo>
                <a:close/>
              </a:path>
            </a:pathLst>
          </a:custGeom>
          <a:solidFill>
            <a:srgbClr val="8484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3404616" y="5321172"/>
            <a:ext cx="1159764" cy="7366"/>
          </a:xfrm>
          <a:custGeom>
            <a:avLst/>
            <a:gdLst/>
            <a:ahLst/>
            <a:cxnLst/>
            <a:rect l="l" t="t" r="r" b="b"/>
            <a:pathLst>
              <a:path w="1159764" h="7366">
                <a:moveTo>
                  <a:pt x="0" y="7366"/>
                </a:moveTo>
                <a:lnTo>
                  <a:pt x="1159764" y="7366"/>
                </a:lnTo>
                <a:lnTo>
                  <a:pt x="1159764" y="0"/>
                </a:lnTo>
                <a:lnTo>
                  <a:pt x="0" y="0"/>
                </a:lnTo>
                <a:lnTo>
                  <a:pt x="0" y="7366"/>
                </a:lnTo>
                <a:close/>
              </a:path>
            </a:pathLst>
          </a:custGeom>
          <a:solidFill>
            <a:srgbClr val="8484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4570476" y="5321172"/>
            <a:ext cx="1528572" cy="7366"/>
          </a:xfrm>
          <a:custGeom>
            <a:avLst/>
            <a:gdLst/>
            <a:ahLst/>
            <a:cxnLst/>
            <a:rect l="l" t="t" r="r" b="b"/>
            <a:pathLst>
              <a:path w="1528572" h="7366">
                <a:moveTo>
                  <a:pt x="0" y="7366"/>
                </a:moveTo>
                <a:lnTo>
                  <a:pt x="1528572" y="7366"/>
                </a:lnTo>
                <a:lnTo>
                  <a:pt x="1528572" y="0"/>
                </a:lnTo>
                <a:lnTo>
                  <a:pt x="0" y="0"/>
                </a:lnTo>
                <a:lnTo>
                  <a:pt x="0" y="7366"/>
                </a:lnTo>
                <a:close/>
              </a:path>
            </a:pathLst>
          </a:custGeom>
          <a:solidFill>
            <a:srgbClr val="8484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6105144" y="5321172"/>
            <a:ext cx="1159764" cy="7366"/>
          </a:xfrm>
          <a:custGeom>
            <a:avLst/>
            <a:gdLst/>
            <a:ahLst/>
            <a:cxnLst/>
            <a:rect l="l" t="t" r="r" b="b"/>
            <a:pathLst>
              <a:path w="1159764" h="7366">
                <a:moveTo>
                  <a:pt x="0" y="7366"/>
                </a:moveTo>
                <a:lnTo>
                  <a:pt x="1159764" y="7366"/>
                </a:lnTo>
                <a:lnTo>
                  <a:pt x="1159764" y="0"/>
                </a:lnTo>
                <a:lnTo>
                  <a:pt x="0" y="0"/>
                </a:lnTo>
                <a:lnTo>
                  <a:pt x="0" y="7366"/>
                </a:lnTo>
                <a:close/>
              </a:path>
            </a:pathLst>
          </a:custGeom>
          <a:solidFill>
            <a:srgbClr val="8484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2357628" y="5544312"/>
            <a:ext cx="1040891" cy="39623"/>
          </a:xfrm>
          <a:custGeom>
            <a:avLst/>
            <a:gdLst/>
            <a:ahLst/>
            <a:cxnLst/>
            <a:rect l="l" t="t" r="r" b="b"/>
            <a:pathLst>
              <a:path w="1040891" h="39623">
                <a:moveTo>
                  <a:pt x="0" y="39623"/>
                </a:moveTo>
                <a:lnTo>
                  <a:pt x="1040891" y="39623"/>
                </a:lnTo>
                <a:lnTo>
                  <a:pt x="1040891" y="0"/>
                </a:lnTo>
                <a:lnTo>
                  <a:pt x="0" y="0"/>
                </a:lnTo>
                <a:lnTo>
                  <a:pt x="0" y="3962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2357628" y="5715000"/>
            <a:ext cx="1040891" cy="39624"/>
          </a:xfrm>
          <a:custGeom>
            <a:avLst/>
            <a:gdLst/>
            <a:ahLst/>
            <a:cxnLst/>
            <a:rect l="l" t="t" r="r" b="b"/>
            <a:pathLst>
              <a:path w="1040891" h="39624">
                <a:moveTo>
                  <a:pt x="0" y="39624"/>
                </a:moveTo>
                <a:lnTo>
                  <a:pt x="1040891" y="39624"/>
                </a:lnTo>
                <a:lnTo>
                  <a:pt x="1040891" y="0"/>
                </a:lnTo>
                <a:lnTo>
                  <a:pt x="0" y="0"/>
                </a:lnTo>
                <a:lnTo>
                  <a:pt x="0" y="39624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2357628" y="5583936"/>
            <a:ext cx="1040891" cy="131063"/>
          </a:xfrm>
          <a:custGeom>
            <a:avLst/>
            <a:gdLst/>
            <a:ahLst/>
            <a:cxnLst/>
            <a:rect l="l" t="t" r="r" b="b"/>
            <a:pathLst>
              <a:path w="1040891" h="131063">
                <a:moveTo>
                  <a:pt x="0" y="131063"/>
                </a:moveTo>
                <a:lnTo>
                  <a:pt x="1040891" y="131063"/>
                </a:lnTo>
                <a:lnTo>
                  <a:pt x="1040891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3406140" y="5544312"/>
            <a:ext cx="1158239" cy="39623"/>
          </a:xfrm>
          <a:custGeom>
            <a:avLst/>
            <a:gdLst/>
            <a:ahLst/>
            <a:cxnLst/>
            <a:rect l="l" t="t" r="r" b="b"/>
            <a:pathLst>
              <a:path w="1158239" h="39623">
                <a:moveTo>
                  <a:pt x="0" y="39623"/>
                </a:moveTo>
                <a:lnTo>
                  <a:pt x="1158239" y="39623"/>
                </a:lnTo>
                <a:lnTo>
                  <a:pt x="1158239" y="0"/>
                </a:lnTo>
                <a:lnTo>
                  <a:pt x="0" y="0"/>
                </a:lnTo>
                <a:lnTo>
                  <a:pt x="0" y="3962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3406140" y="5715000"/>
            <a:ext cx="1158239" cy="39624"/>
          </a:xfrm>
          <a:custGeom>
            <a:avLst/>
            <a:gdLst/>
            <a:ahLst/>
            <a:cxnLst/>
            <a:rect l="l" t="t" r="r" b="b"/>
            <a:pathLst>
              <a:path w="1158239" h="39624">
                <a:moveTo>
                  <a:pt x="0" y="39624"/>
                </a:moveTo>
                <a:lnTo>
                  <a:pt x="1158239" y="39624"/>
                </a:lnTo>
                <a:lnTo>
                  <a:pt x="1158239" y="0"/>
                </a:lnTo>
                <a:lnTo>
                  <a:pt x="0" y="0"/>
                </a:lnTo>
                <a:lnTo>
                  <a:pt x="0" y="39624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3406140" y="5583936"/>
            <a:ext cx="1158239" cy="131063"/>
          </a:xfrm>
          <a:custGeom>
            <a:avLst/>
            <a:gdLst/>
            <a:ahLst/>
            <a:cxnLst/>
            <a:rect l="l" t="t" r="r" b="b"/>
            <a:pathLst>
              <a:path w="1158239" h="131063">
                <a:moveTo>
                  <a:pt x="0" y="131063"/>
                </a:moveTo>
                <a:lnTo>
                  <a:pt x="1158239" y="131063"/>
                </a:lnTo>
                <a:lnTo>
                  <a:pt x="1158239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4572000" y="5544312"/>
            <a:ext cx="1527048" cy="39623"/>
          </a:xfrm>
          <a:custGeom>
            <a:avLst/>
            <a:gdLst/>
            <a:ahLst/>
            <a:cxnLst/>
            <a:rect l="l" t="t" r="r" b="b"/>
            <a:pathLst>
              <a:path w="1527048" h="39623">
                <a:moveTo>
                  <a:pt x="0" y="39623"/>
                </a:moveTo>
                <a:lnTo>
                  <a:pt x="1527048" y="39623"/>
                </a:lnTo>
                <a:lnTo>
                  <a:pt x="1527048" y="0"/>
                </a:lnTo>
                <a:lnTo>
                  <a:pt x="0" y="0"/>
                </a:lnTo>
                <a:lnTo>
                  <a:pt x="0" y="39623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4572000" y="5715000"/>
            <a:ext cx="1527048" cy="39624"/>
          </a:xfrm>
          <a:custGeom>
            <a:avLst/>
            <a:gdLst/>
            <a:ahLst/>
            <a:cxnLst/>
            <a:rect l="l" t="t" r="r" b="b"/>
            <a:pathLst>
              <a:path w="1527048" h="39624">
                <a:moveTo>
                  <a:pt x="0" y="39624"/>
                </a:moveTo>
                <a:lnTo>
                  <a:pt x="1527048" y="39624"/>
                </a:lnTo>
                <a:lnTo>
                  <a:pt x="1527048" y="0"/>
                </a:lnTo>
                <a:lnTo>
                  <a:pt x="0" y="0"/>
                </a:lnTo>
                <a:lnTo>
                  <a:pt x="0" y="39624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4572000" y="5583936"/>
            <a:ext cx="1527048" cy="131063"/>
          </a:xfrm>
          <a:custGeom>
            <a:avLst/>
            <a:gdLst/>
            <a:ahLst/>
            <a:cxnLst/>
            <a:rect l="l" t="t" r="r" b="b"/>
            <a:pathLst>
              <a:path w="1527048" h="131063">
                <a:moveTo>
                  <a:pt x="0" y="131063"/>
                </a:moveTo>
                <a:lnTo>
                  <a:pt x="1527048" y="131063"/>
                </a:lnTo>
                <a:lnTo>
                  <a:pt x="1527048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6105144" y="5544312"/>
            <a:ext cx="1159764" cy="39623"/>
          </a:xfrm>
          <a:custGeom>
            <a:avLst/>
            <a:gdLst/>
            <a:ahLst/>
            <a:cxnLst/>
            <a:rect l="l" t="t" r="r" b="b"/>
            <a:pathLst>
              <a:path w="1159764" h="39623">
                <a:moveTo>
                  <a:pt x="0" y="39623"/>
                </a:moveTo>
                <a:lnTo>
                  <a:pt x="1159764" y="39623"/>
                </a:lnTo>
                <a:lnTo>
                  <a:pt x="1159764" y="0"/>
                </a:lnTo>
                <a:lnTo>
                  <a:pt x="0" y="0"/>
                </a:lnTo>
                <a:lnTo>
                  <a:pt x="0" y="39623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6105144" y="5715000"/>
            <a:ext cx="1159764" cy="39624"/>
          </a:xfrm>
          <a:custGeom>
            <a:avLst/>
            <a:gdLst/>
            <a:ahLst/>
            <a:cxnLst/>
            <a:rect l="l" t="t" r="r" b="b"/>
            <a:pathLst>
              <a:path w="1159764" h="39624">
                <a:moveTo>
                  <a:pt x="0" y="39624"/>
                </a:moveTo>
                <a:lnTo>
                  <a:pt x="1159764" y="39624"/>
                </a:lnTo>
                <a:lnTo>
                  <a:pt x="1159764" y="0"/>
                </a:lnTo>
                <a:lnTo>
                  <a:pt x="0" y="0"/>
                </a:lnTo>
                <a:lnTo>
                  <a:pt x="0" y="39624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6105144" y="5583936"/>
            <a:ext cx="1159764" cy="131063"/>
          </a:xfrm>
          <a:custGeom>
            <a:avLst/>
            <a:gdLst/>
            <a:ahLst/>
            <a:cxnLst/>
            <a:rect l="l" t="t" r="r" b="b"/>
            <a:pathLst>
              <a:path w="1159764" h="131063">
                <a:moveTo>
                  <a:pt x="0" y="131063"/>
                </a:moveTo>
                <a:lnTo>
                  <a:pt x="1159764" y="131063"/>
                </a:lnTo>
                <a:lnTo>
                  <a:pt x="1159764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507492" y="5541264"/>
            <a:ext cx="1844039" cy="0"/>
          </a:xfrm>
          <a:custGeom>
            <a:avLst/>
            <a:gdLst/>
            <a:ahLst/>
            <a:cxnLst/>
            <a:rect l="l" t="t" r="r" b="b"/>
            <a:pathLst>
              <a:path w="1844039">
                <a:moveTo>
                  <a:pt x="0" y="0"/>
                </a:moveTo>
                <a:lnTo>
                  <a:pt x="1844039" y="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2357628" y="5537581"/>
            <a:ext cx="1040891" cy="7365"/>
          </a:xfrm>
          <a:custGeom>
            <a:avLst/>
            <a:gdLst/>
            <a:ahLst/>
            <a:cxnLst/>
            <a:rect l="l" t="t" r="r" b="b"/>
            <a:pathLst>
              <a:path w="1040891" h="7365">
                <a:moveTo>
                  <a:pt x="0" y="7365"/>
                </a:moveTo>
                <a:lnTo>
                  <a:pt x="1040891" y="7365"/>
                </a:lnTo>
                <a:lnTo>
                  <a:pt x="1040891" y="0"/>
                </a:lnTo>
                <a:lnTo>
                  <a:pt x="0" y="0"/>
                </a:lnTo>
                <a:lnTo>
                  <a:pt x="0" y="7365"/>
                </a:lnTo>
                <a:close/>
              </a:path>
            </a:pathLst>
          </a:custGeom>
          <a:solidFill>
            <a:srgbClr val="8484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3404616" y="5537581"/>
            <a:ext cx="1159764" cy="7365"/>
          </a:xfrm>
          <a:custGeom>
            <a:avLst/>
            <a:gdLst/>
            <a:ahLst/>
            <a:cxnLst/>
            <a:rect l="l" t="t" r="r" b="b"/>
            <a:pathLst>
              <a:path w="1159764" h="7365">
                <a:moveTo>
                  <a:pt x="0" y="7365"/>
                </a:moveTo>
                <a:lnTo>
                  <a:pt x="1159764" y="7365"/>
                </a:lnTo>
                <a:lnTo>
                  <a:pt x="1159764" y="0"/>
                </a:lnTo>
                <a:lnTo>
                  <a:pt x="0" y="0"/>
                </a:lnTo>
                <a:lnTo>
                  <a:pt x="0" y="7365"/>
                </a:lnTo>
                <a:close/>
              </a:path>
            </a:pathLst>
          </a:custGeom>
          <a:solidFill>
            <a:srgbClr val="8484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4570476" y="5537581"/>
            <a:ext cx="1528572" cy="7365"/>
          </a:xfrm>
          <a:custGeom>
            <a:avLst/>
            <a:gdLst/>
            <a:ahLst/>
            <a:cxnLst/>
            <a:rect l="l" t="t" r="r" b="b"/>
            <a:pathLst>
              <a:path w="1528572" h="7365">
                <a:moveTo>
                  <a:pt x="0" y="7365"/>
                </a:moveTo>
                <a:lnTo>
                  <a:pt x="1528572" y="7365"/>
                </a:lnTo>
                <a:lnTo>
                  <a:pt x="1528572" y="0"/>
                </a:lnTo>
                <a:lnTo>
                  <a:pt x="0" y="0"/>
                </a:lnTo>
                <a:lnTo>
                  <a:pt x="0" y="7365"/>
                </a:lnTo>
                <a:close/>
              </a:path>
            </a:pathLst>
          </a:custGeom>
          <a:solidFill>
            <a:srgbClr val="8484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6105144" y="5537581"/>
            <a:ext cx="1159764" cy="7365"/>
          </a:xfrm>
          <a:custGeom>
            <a:avLst/>
            <a:gdLst/>
            <a:ahLst/>
            <a:cxnLst/>
            <a:rect l="l" t="t" r="r" b="b"/>
            <a:pathLst>
              <a:path w="1159764" h="7365">
                <a:moveTo>
                  <a:pt x="0" y="7365"/>
                </a:moveTo>
                <a:lnTo>
                  <a:pt x="1159764" y="7365"/>
                </a:lnTo>
                <a:lnTo>
                  <a:pt x="1159764" y="0"/>
                </a:lnTo>
                <a:lnTo>
                  <a:pt x="0" y="0"/>
                </a:lnTo>
                <a:lnTo>
                  <a:pt x="0" y="7365"/>
                </a:lnTo>
                <a:close/>
              </a:path>
            </a:pathLst>
          </a:custGeom>
          <a:solidFill>
            <a:srgbClr val="8484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2357628" y="5760720"/>
            <a:ext cx="1040891" cy="263651"/>
          </a:xfrm>
          <a:custGeom>
            <a:avLst/>
            <a:gdLst/>
            <a:ahLst/>
            <a:cxnLst/>
            <a:rect l="l" t="t" r="r" b="b"/>
            <a:pathLst>
              <a:path w="1040891" h="263651">
                <a:moveTo>
                  <a:pt x="0" y="263651"/>
                </a:moveTo>
                <a:lnTo>
                  <a:pt x="1040891" y="263651"/>
                </a:lnTo>
                <a:lnTo>
                  <a:pt x="1040891" y="0"/>
                </a:lnTo>
                <a:lnTo>
                  <a:pt x="0" y="0"/>
                </a:lnTo>
                <a:lnTo>
                  <a:pt x="0" y="263651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2357628" y="6024372"/>
            <a:ext cx="1040891" cy="131063"/>
          </a:xfrm>
          <a:custGeom>
            <a:avLst/>
            <a:gdLst/>
            <a:ahLst/>
            <a:cxnLst/>
            <a:rect l="l" t="t" r="r" b="b"/>
            <a:pathLst>
              <a:path w="1040891" h="131063">
                <a:moveTo>
                  <a:pt x="0" y="131063"/>
                </a:moveTo>
                <a:lnTo>
                  <a:pt x="1040891" y="131063"/>
                </a:lnTo>
                <a:lnTo>
                  <a:pt x="1040891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2357628" y="6155436"/>
            <a:ext cx="1040891" cy="131063"/>
          </a:xfrm>
          <a:custGeom>
            <a:avLst/>
            <a:gdLst/>
            <a:ahLst/>
            <a:cxnLst/>
            <a:rect l="l" t="t" r="r" b="b"/>
            <a:pathLst>
              <a:path w="1040891" h="131063">
                <a:moveTo>
                  <a:pt x="0" y="131063"/>
                </a:moveTo>
                <a:lnTo>
                  <a:pt x="1040891" y="131063"/>
                </a:lnTo>
                <a:lnTo>
                  <a:pt x="1040891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2357628" y="6417564"/>
            <a:ext cx="1040891" cy="263651"/>
          </a:xfrm>
          <a:custGeom>
            <a:avLst/>
            <a:gdLst/>
            <a:ahLst/>
            <a:cxnLst/>
            <a:rect l="l" t="t" r="r" b="b"/>
            <a:pathLst>
              <a:path w="1040891" h="263651">
                <a:moveTo>
                  <a:pt x="0" y="263651"/>
                </a:moveTo>
                <a:lnTo>
                  <a:pt x="1040891" y="263651"/>
                </a:lnTo>
                <a:lnTo>
                  <a:pt x="1040891" y="0"/>
                </a:lnTo>
                <a:lnTo>
                  <a:pt x="0" y="0"/>
                </a:lnTo>
                <a:lnTo>
                  <a:pt x="0" y="263651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2357628" y="6286500"/>
            <a:ext cx="1040891" cy="131063"/>
          </a:xfrm>
          <a:custGeom>
            <a:avLst/>
            <a:gdLst/>
            <a:ahLst/>
            <a:cxnLst/>
            <a:rect l="l" t="t" r="r" b="b"/>
            <a:pathLst>
              <a:path w="1040891" h="131063">
                <a:moveTo>
                  <a:pt x="0" y="131063"/>
                </a:moveTo>
                <a:lnTo>
                  <a:pt x="1040891" y="131063"/>
                </a:lnTo>
                <a:lnTo>
                  <a:pt x="1040891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3406140" y="5760720"/>
            <a:ext cx="1158239" cy="394715"/>
          </a:xfrm>
          <a:custGeom>
            <a:avLst/>
            <a:gdLst/>
            <a:ahLst/>
            <a:cxnLst/>
            <a:rect l="l" t="t" r="r" b="b"/>
            <a:pathLst>
              <a:path w="1158239" h="394715">
                <a:moveTo>
                  <a:pt x="0" y="394715"/>
                </a:moveTo>
                <a:lnTo>
                  <a:pt x="1158239" y="394715"/>
                </a:lnTo>
                <a:lnTo>
                  <a:pt x="1158239" y="0"/>
                </a:lnTo>
                <a:lnTo>
                  <a:pt x="0" y="0"/>
                </a:lnTo>
                <a:lnTo>
                  <a:pt x="0" y="394715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3406140" y="6286500"/>
            <a:ext cx="1158239" cy="394715"/>
          </a:xfrm>
          <a:custGeom>
            <a:avLst/>
            <a:gdLst/>
            <a:ahLst/>
            <a:cxnLst/>
            <a:rect l="l" t="t" r="r" b="b"/>
            <a:pathLst>
              <a:path w="1158239" h="394715">
                <a:moveTo>
                  <a:pt x="0" y="394715"/>
                </a:moveTo>
                <a:lnTo>
                  <a:pt x="1158239" y="394715"/>
                </a:lnTo>
                <a:lnTo>
                  <a:pt x="1158239" y="0"/>
                </a:lnTo>
                <a:lnTo>
                  <a:pt x="0" y="0"/>
                </a:lnTo>
                <a:lnTo>
                  <a:pt x="0" y="394715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3406140" y="6155436"/>
            <a:ext cx="1158239" cy="131063"/>
          </a:xfrm>
          <a:custGeom>
            <a:avLst/>
            <a:gdLst/>
            <a:ahLst/>
            <a:cxnLst/>
            <a:rect l="l" t="t" r="r" b="b"/>
            <a:pathLst>
              <a:path w="1158239" h="131063">
                <a:moveTo>
                  <a:pt x="0" y="131063"/>
                </a:moveTo>
                <a:lnTo>
                  <a:pt x="1158239" y="131063"/>
                </a:lnTo>
                <a:lnTo>
                  <a:pt x="1158239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4572000" y="5760720"/>
            <a:ext cx="1527048" cy="131063"/>
          </a:xfrm>
          <a:custGeom>
            <a:avLst/>
            <a:gdLst/>
            <a:ahLst/>
            <a:cxnLst/>
            <a:rect l="l" t="t" r="r" b="b"/>
            <a:pathLst>
              <a:path w="1527048" h="131063">
                <a:moveTo>
                  <a:pt x="0" y="131063"/>
                </a:moveTo>
                <a:lnTo>
                  <a:pt x="1527048" y="131063"/>
                </a:lnTo>
                <a:lnTo>
                  <a:pt x="1527048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4572000" y="5891784"/>
            <a:ext cx="1527048" cy="132587"/>
          </a:xfrm>
          <a:custGeom>
            <a:avLst/>
            <a:gdLst/>
            <a:ahLst/>
            <a:cxnLst/>
            <a:rect l="l" t="t" r="r" b="b"/>
            <a:pathLst>
              <a:path w="1527048" h="132587">
                <a:moveTo>
                  <a:pt x="0" y="132587"/>
                </a:moveTo>
                <a:lnTo>
                  <a:pt x="1527048" y="132587"/>
                </a:lnTo>
                <a:lnTo>
                  <a:pt x="1527048" y="0"/>
                </a:lnTo>
                <a:lnTo>
                  <a:pt x="0" y="0"/>
                </a:lnTo>
                <a:lnTo>
                  <a:pt x="0" y="132587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4572000" y="6024372"/>
            <a:ext cx="1527048" cy="131063"/>
          </a:xfrm>
          <a:custGeom>
            <a:avLst/>
            <a:gdLst/>
            <a:ahLst/>
            <a:cxnLst/>
            <a:rect l="l" t="t" r="r" b="b"/>
            <a:pathLst>
              <a:path w="1527048" h="131063">
                <a:moveTo>
                  <a:pt x="0" y="131063"/>
                </a:moveTo>
                <a:lnTo>
                  <a:pt x="1527048" y="131063"/>
                </a:lnTo>
                <a:lnTo>
                  <a:pt x="1527048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4572000" y="6155436"/>
            <a:ext cx="1527048" cy="131063"/>
          </a:xfrm>
          <a:custGeom>
            <a:avLst/>
            <a:gdLst/>
            <a:ahLst/>
            <a:cxnLst/>
            <a:rect l="l" t="t" r="r" b="b"/>
            <a:pathLst>
              <a:path w="1527048" h="131063">
                <a:moveTo>
                  <a:pt x="0" y="131063"/>
                </a:moveTo>
                <a:lnTo>
                  <a:pt x="1527048" y="131063"/>
                </a:lnTo>
                <a:lnTo>
                  <a:pt x="1527048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4572000" y="6286500"/>
            <a:ext cx="1527048" cy="131063"/>
          </a:xfrm>
          <a:custGeom>
            <a:avLst/>
            <a:gdLst/>
            <a:ahLst/>
            <a:cxnLst/>
            <a:rect l="l" t="t" r="r" b="b"/>
            <a:pathLst>
              <a:path w="1527048" h="131063">
                <a:moveTo>
                  <a:pt x="0" y="131063"/>
                </a:moveTo>
                <a:lnTo>
                  <a:pt x="1527048" y="131063"/>
                </a:lnTo>
                <a:lnTo>
                  <a:pt x="1527048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4572000" y="6417564"/>
            <a:ext cx="1527048" cy="132587"/>
          </a:xfrm>
          <a:custGeom>
            <a:avLst/>
            <a:gdLst/>
            <a:ahLst/>
            <a:cxnLst/>
            <a:rect l="l" t="t" r="r" b="b"/>
            <a:pathLst>
              <a:path w="1527048" h="132587">
                <a:moveTo>
                  <a:pt x="0" y="132587"/>
                </a:moveTo>
                <a:lnTo>
                  <a:pt x="1527048" y="132587"/>
                </a:lnTo>
                <a:lnTo>
                  <a:pt x="1527048" y="0"/>
                </a:lnTo>
                <a:lnTo>
                  <a:pt x="0" y="0"/>
                </a:lnTo>
                <a:lnTo>
                  <a:pt x="0" y="132587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4572000" y="6550152"/>
            <a:ext cx="1527048" cy="131063"/>
          </a:xfrm>
          <a:custGeom>
            <a:avLst/>
            <a:gdLst/>
            <a:ahLst/>
            <a:cxnLst/>
            <a:rect l="l" t="t" r="r" b="b"/>
            <a:pathLst>
              <a:path w="1527048" h="131063">
                <a:moveTo>
                  <a:pt x="0" y="131063"/>
                </a:moveTo>
                <a:lnTo>
                  <a:pt x="1527048" y="131063"/>
                </a:lnTo>
                <a:lnTo>
                  <a:pt x="1527048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6105144" y="5760720"/>
            <a:ext cx="1159764" cy="394715"/>
          </a:xfrm>
          <a:custGeom>
            <a:avLst/>
            <a:gdLst/>
            <a:ahLst/>
            <a:cxnLst/>
            <a:rect l="l" t="t" r="r" b="b"/>
            <a:pathLst>
              <a:path w="1159764" h="394715">
                <a:moveTo>
                  <a:pt x="0" y="394715"/>
                </a:moveTo>
                <a:lnTo>
                  <a:pt x="1159764" y="394715"/>
                </a:lnTo>
                <a:lnTo>
                  <a:pt x="1159764" y="0"/>
                </a:lnTo>
                <a:lnTo>
                  <a:pt x="0" y="0"/>
                </a:lnTo>
                <a:lnTo>
                  <a:pt x="0" y="394715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6105144" y="6286500"/>
            <a:ext cx="1159764" cy="394715"/>
          </a:xfrm>
          <a:custGeom>
            <a:avLst/>
            <a:gdLst/>
            <a:ahLst/>
            <a:cxnLst/>
            <a:rect l="l" t="t" r="r" b="b"/>
            <a:pathLst>
              <a:path w="1159764" h="394715">
                <a:moveTo>
                  <a:pt x="0" y="394715"/>
                </a:moveTo>
                <a:lnTo>
                  <a:pt x="1159764" y="394715"/>
                </a:lnTo>
                <a:lnTo>
                  <a:pt x="1159764" y="0"/>
                </a:lnTo>
                <a:lnTo>
                  <a:pt x="0" y="0"/>
                </a:lnTo>
                <a:lnTo>
                  <a:pt x="0" y="394715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6105144" y="6155436"/>
            <a:ext cx="1159764" cy="131063"/>
          </a:xfrm>
          <a:custGeom>
            <a:avLst/>
            <a:gdLst/>
            <a:ahLst/>
            <a:cxnLst/>
            <a:rect l="l" t="t" r="r" b="b"/>
            <a:pathLst>
              <a:path w="1159764" h="131063">
                <a:moveTo>
                  <a:pt x="0" y="131063"/>
                </a:moveTo>
                <a:lnTo>
                  <a:pt x="1159764" y="131063"/>
                </a:lnTo>
                <a:lnTo>
                  <a:pt x="1159764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507492" y="5757672"/>
            <a:ext cx="1844039" cy="0"/>
          </a:xfrm>
          <a:custGeom>
            <a:avLst/>
            <a:gdLst/>
            <a:ahLst/>
            <a:cxnLst/>
            <a:rect l="l" t="t" r="r" b="b"/>
            <a:pathLst>
              <a:path w="1844039">
                <a:moveTo>
                  <a:pt x="0" y="0"/>
                </a:moveTo>
                <a:lnTo>
                  <a:pt x="1844039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2357628" y="5753989"/>
            <a:ext cx="1040891" cy="7366"/>
          </a:xfrm>
          <a:custGeom>
            <a:avLst/>
            <a:gdLst/>
            <a:ahLst/>
            <a:cxnLst/>
            <a:rect l="l" t="t" r="r" b="b"/>
            <a:pathLst>
              <a:path w="1040891" h="7366">
                <a:moveTo>
                  <a:pt x="0" y="7366"/>
                </a:moveTo>
                <a:lnTo>
                  <a:pt x="1040891" y="7366"/>
                </a:lnTo>
                <a:lnTo>
                  <a:pt x="1040891" y="0"/>
                </a:lnTo>
                <a:lnTo>
                  <a:pt x="0" y="0"/>
                </a:lnTo>
                <a:lnTo>
                  <a:pt x="0" y="7366"/>
                </a:lnTo>
                <a:close/>
              </a:path>
            </a:pathLst>
          </a:custGeom>
          <a:solidFill>
            <a:srgbClr val="8484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3404616" y="5753989"/>
            <a:ext cx="1159764" cy="7366"/>
          </a:xfrm>
          <a:custGeom>
            <a:avLst/>
            <a:gdLst/>
            <a:ahLst/>
            <a:cxnLst/>
            <a:rect l="l" t="t" r="r" b="b"/>
            <a:pathLst>
              <a:path w="1159764" h="7366">
                <a:moveTo>
                  <a:pt x="0" y="7366"/>
                </a:moveTo>
                <a:lnTo>
                  <a:pt x="1159764" y="7366"/>
                </a:lnTo>
                <a:lnTo>
                  <a:pt x="1159764" y="0"/>
                </a:lnTo>
                <a:lnTo>
                  <a:pt x="0" y="0"/>
                </a:lnTo>
                <a:lnTo>
                  <a:pt x="0" y="7366"/>
                </a:lnTo>
                <a:close/>
              </a:path>
            </a:pathLst>
          </a:custGeom>
          <a:solidFill>
            <a:srgbClr val="8484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4570476" y="5753989"/>
            <a:ext cx="1528572" cy="7366"/>
          </a:xfrm>
          <a:custGeom>
            <a:avLst/>
            <a:gdLst/>
            <a:ahLst/>
            <a:cxnLst/>
            <a:rect l="l" t="t" r="r" b="b"/>
            <a:pathLst>
              <a:path w="1528572" h="7366">
                <a:moveTo>
                  <a:pt x="0" y="7366"/>
                </a:moveTo>
                <a:lnTo>
                  <a:pt x="1528572" y="7366"/>
                </a:lnTo>
                <a:lnTo>
                  <a:pt x="1528572" y="0"/>
                </a:lnTo>
                <a:lnTo>
                  <a:pt x="0" y="0"/>
                </a:lnTo>
                <a:lnTo>
                  <a:pt x="0" y="7366"/>
                </a:lnTo>
                <a:close/>
              </a:path>
            </a:pathLst>
          </a:custGeom>
          <a:solidFill>
            <a:srgbClr val="8484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6105144" y="5753989"/>
            <a:ext cx="1159764" cy="7366"/>
          </a:xfrm>
          <a:custGeom>
            <a:avLst/>
            <a:gdLst/>
            <a:ahLst/>
            <a:cxnLst/>
            <a:rect l="l" t="t" r="r" b="b"/>
            <a:pathLst>
              <a:path w="1159764" h="7366">
                <a:moveTo>
                  <a:pt x="0" y="7366"/>
                </a:moveTo>
                <a:lnTo>
                  <a:pt x="1159764" y="7366"/>
                </a:lnTo>
                <a:lnTo>
                  <a:pt x="1159764" y="0"/>
                </a:lnTo>
                <a:lnTo>
                  <a:pt x="0" y="0"/>
                </a:lnTo>
                <a:lnTo>
                  <a:pt x="0" y="7366"/>
                </a:lnTo>
                <a:close/>
              </a:path>
            </a:pathLst>
          </a:custGeom>
          <a:solidFill>
            <a:srgbClr val="8484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504444" y="1143000"/>
            <a:ext cx="0" cy="5544312"/>
          </a:xfrm>
          <a:custGeom>
            <a:avLst/>
            <a:gdLst/>
            <a:ahLst/>
            <a:cxnLst/>
            <a:rect l="l" t="t" r="r" b="b"/>
            <a:pathLst>
              <a:path h="5544311">
                <a:moveTo>
                  <a:pt x="0" y="0"/>
                </a:moveTo>
                <a:lnTo>
                  <a:pt x="0" y="5544312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507492" y="6684263"/>
            <a:ext cx="1844039" cy="0"/>
          </a:xfrm>
          <a:custGeom>
            <a:avLst/>
            <a:gdLst/>
            <a:ahLst/>
            <a:cxnLst/>
            <a:rect l="l" t="t" r="r" b="b"/>
            <a:pathLst>
              <a:path w="1844039">
                <a:moveTo>
                  <a:pt x="0" y="0"/>
                </a:moveTo>
                <a:lnTo>
                  <a:pt x="1844039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2354580" y="5105399"/>
            <a:ext cx="0" cy="1581912"/>
          </a:xfrm>
          <a:custGeom>
            <a:avLst/>
            <a:gdLst/>
            <a:ahLst/>
            <a:cxnLst/>
            <a:rect l="l" t="t" r="r" b="b"/>
            <a:pathLst>
              <a:path h="1581912">
                <a:moveTo>
                  <a:pt x="0" y="0"/>
                </a:moveTo>
                <a:lnTo>
                  <a:pt x="0" y="1581912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2357628" y="6684263"/>
            <a:ext cx="1040891" cy="0"/>
          </a:xfrm>
          <a:custGeom>
            <a:avLst/>
            <a:gdLst/>
            <a:ahLst/>
            <a:cxnLst/>
            <a:rect l="l" t="t" r="r" b="b"/>
            <a:pathLst>
              <a:path w="1040891">
                <a:moveTo>
                  <a:pt x="0" y="0"/>
                </a:moveTo>
                <a:lnTo>
                  <a:pt x="1040891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3401567" y="5105399"/>
            <a:ext cx="0" cy="1581912"/>
          </a:xfrm>
          <a:custGeom>
            <a:avLst/>
            <a:gdLst/>
            <a:ahLst/>
            <a:cxnLst/>
            <a:rect l="l" t="t" r="r" b="b"/>
            <a:pathLst>
              <a:path h="1581912">
                <a:moveTo>
                  <a:pt x="0" y="0"/>
                </a:moveTo>
                <a:lnTo>
                  <a:pt x="0" y="1581912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3404616" y="6684263"/>
            <a:ext cx="1159764" cy="0"/>
          </a:xfrm>
          <a:custGeom>
            <a:avLst/>
            <a:gdLst/>
            <a:ahLst/>
            <a:cxnLst/>
            <a:rect l="l" t="t" r="r" b="b"/>
            <a:pathLst>
              <a:path w="1159764">
                <a:moveTo>
                  <a:pt x="0" y="0"/>
                </a:moveTo>
                <a:lnTo>
                  <a:pt x="1159764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4567428" y="5105399"/>
            <a:ext cx="0" cy="1581912"/>
          </a:xfrm>
          <a:custGeom>
            <a:avLst/>
            <a:gdLst/>
            <a:ahLst/>
            <a:cxnLst/>
            <a:rect l="l" t="t" r="r" b="b"/>
            <a:pathLst>
              <a:path h="1581912">
                <a:moveTo>
                  <a:pt x="0" y="0"/>
                </a:moveTo>
                <a:lnTo>
                  <a:pt x="0" y="1581912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4570476" y="6684263"/>
            <a:ext cx="1528572" cy="0"/>
          </a:xfrm>
          <a:custGeom>
            <a:avLst/>
            <a:gdLst/>
            <a:ahLst/>
            <a:cxnLst/>
            <a:rect l="l" t="t" r="r" b="b"/>
            <a:pathLst>
              <a:path w="1528572">
                <a:moveTo>
                  <a:pt x="0" y="0"/>
                </a:moveTo>
                <a:lnTo>
                  <a:pt x="1528572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6102096" y="5105400"/>
            <a:ext cx="0" cy="1581911"/>
          </a:xfrm>
          <a:custGeom>
            <a:avLst/>
            <a:gdLst/>
            <a:ahLst/>
            <a:cxnLst/>
            <a:rect l="l" t="t" r="r" b="b"/>
            <a:pathLst>
              <a:path h="1581911">
                <a:moveTo>
                  <a:pt x="0" y="0"/>
                </a:moveTo>
                <a:lnTo>
                  <a:pt x="0" y="1581911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6105144" y="6684263"/>
            <a:ext cx="1159764" cy="0"/>
          </a:xfrm>
          <a:custGeom>
            <a:avLst/>
            <a:gdLst/>
            <a:ahLst/>
            <a:cxnLst/>
            <a:rect l="l" t="t" r="r" b="b"/>
            <a:pathLst>
              <a:path w="1159764">
                <a:moveTo>
                  <a:pt x="0" y="0"/>
                </a:moveTo>
                <a:lnTo>
                  <a:pt x="1159764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7267956" y="1143000"/>
            <a:ext cx="0" cy="5544312"/>
          </a:xfrm>
          <a:custGeom>
            <a:avLst/>
            <a:gdLst/>
            <a:ahLst/>
            <a:cxnLst/>
            <a:rect l="l" t="t" r="r" b="b"/>
            <a:pathLst>
              <a:path h="5544311">
                <a:moveTo>
                  <a:pt x="0" y="0"/>
                </a:moveTo>
                <a:lnTo>
                  <a:pt x="0" y="5544312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 txBox="1"/>
          <p:nvPr/>
        </p:nvSpPr>
        <p:spPr>
          <a:xfrm>
            <a:off x="470407" y="502025"/>
            <a:ext cx="114586" cy="151891"/>
          </a:xfrm>
          <a:prstGeom prst="rect">
            <a:avLst/>
          </a:prstGeom>
        </p:spPr>
        <p:txBody>
          <a:bodyPr wrap="square" lIns="0" tIns="7111" rIns="0" bIns="0" rtlCol="0">
            <a:noAutofit/>
          </a:bodyPr>
          <a:lstStyle/>
          <a:p>
            <a:pPr marL="12700">
              <a:lnSpc>
                <a:spcPts val="1120"/>
              </a:lnSpc>
            </a:pPr>
            <a:endParaRPr sz="1000" dirty="0">
              <a:latin typeface="Arial"/>
              <a:cs typeface="Arial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1250695" y="626240"/>
            <a:ext cx="1756134" cy="203707"/>
          </a:xfrm>
          <a:prstGeom prst="rect">
            <a:avLst/>
          </a:prstGeom>
        </p:spPr>
        <p:txBody>
          <a:bodyPr wrap="square" lIns="0" tIns="9556" rIns="0" bIns="0" rtlCol="0">
            <a:noAutofit/>
          </a:bodyPr>
          <a:lstStyle/>
          <a:p>
            <a:pPr marL="12700">
              <a:lnSpc>
                <a:spcPts val="1505"/>
              </a:lnSpc>
            </a:pPr>
            <a:r>
              <a:rPr sz="1400" spc="0" dirty="0">
                <a:solidFill>
                  <a:srgbClr val="FFFFFF"/>
                </a:solidFill>
                <a:latin typeface="Calibri"/>
                <a:cs typeface="Calibri"/>
              </a:rPr>
              <a:t>Open</a:t>
            </a:r>
            <a:r>
              <a:rPr sz="1400" spc="-3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0" dirty="0">
                <a:solidFill>
                  <a:srgbClr val="FFFFFF"/>
                </a:solidFill>
                <a:latin typeface="Calibri"/>
                <a:cs typeface="Calibri"/>
              </a:rPr>
              <a:t>Enrollment</a:t>
            </a:r>
            <a:r>
              <a:rPr sz="1400" spc="-3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0" dirty="0">
                <a:solidFill>
                  <a:srgbClr val="FFFFFF"/>
                </a:solidFill>
                <a:latin typeface="Calibri"/>
                <a:cs typeface="Calibri"/>
              </a:rPr>
              <a:t>Guide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731011" y="645671"/>
            <a:ext cx="125354" cy="177799"/>
          </a:xfrm>
          <a:prstGeom prst="rect">
            <a:avLst/>
          </a:prstGeom>
        </p:spPr>
        <p:txBody>
          <a:bodyPr wrap="square" lIns="0" tIns="8255" rIns="0" bIns="0" rtlCol="0">
            <a:noAutofit/>
          </a:bodyPr>
          <a:lstStyle/>
          <a:p>
            <a:pPr marL="12700">
              <a:lnSpc>
                <a:spcPts val="1300"/>
              </a:lnSpc>
            </a:pP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7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6097013" y="3227671"/>
            <a:ext cx="1193819" cy="139699"/>
          </a:xfrm>
          <a:prstGeom prst="rect">
            <a:avLst/>
          </a:prstGeom>
        </p:spPr>
        <p:txBody>
          <a:bodyPr wrap="square" lIns="0" tIns="6477" rIns="0" bIns="0" rtlCol="0">
            <a:noAutofit/>
          </a:bodyPr>
          <a:lstStyle/>
          <a:p>
            <a:pPr marL="12700">
              <a:lnSpc>
                <a:spcPts val="1019"/>
              </a:lnSpc>
            </a:pP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minus</a:t>
            </a:r>
            <a:r>
              <a:rPr sz="900" spc="-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Preferred</a:t>
            </a:r>
            <a:r>
              <a:rPr sz="900" spc="-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copay</a:t>
            </a:r>
            <a:endParaRPr sz="900">
              <a:latin typeface="Arial"/>
              <a:cs typeface="Arial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6097013" y="3562951"/>
            <a:ext cx="1193819" cy="139699"/>
          </a:xfrm>
          <a:prstGeom prst="rect">
            <a:avLst/>
          </a:prstGeom>
        </p:spPr>
        <p:txBody>
          <a:bodyPr wrap="square" lIns="0" tIns="6477" rIns="0" bIns="0" rtlCol="0">
            <a:noAutofit/>
          </a:bodyPr>
          <a:lstStyle/>
          <a:p>
            <a:pPr marL="12700">
              <a:lnSpc>
                <a:spcPts val="1019"/>
              </a:lnSpc>
            </a:pP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minus</a:t>
            </a:r>
            <a:r>
              <a:rPr sz="900" spc="-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Preferred</a:t>
            </a:r>
            <a:r>
              <a:rPr sz="900" spc="-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copay</a:t>
            </a:r>
            <a:endParaRPr sz="900"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6097013" y="3832699"/>
            <a:ext cx="1193819" cy="139699"/>
          </a:xfrm>
          <a:prstGeom prst="rect">
            <a:avLst/>
          </a:prstGeom>
        </p:spPr>
        <p:txBody>
          <a:bodyPr wrap="square" lIns="0" tIns="6477" rIns="0" bIns="0" rtlCol="0">
            <a:noAutofit/>
          </a:bodyPr>
          <a:lstStyle/>
          <a:p>
            <a:pPr marL="12700">
              <a:lnSpc>
                <a:spcPts val="1019"/>
              </a:lnSpc>
            </a:pP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minus</a:t>
            </a:r>
            <a:r>
              <a:rPr sz="900" spc="-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Preferred</a:t>
            </a:r>
            <a:r>
              <a:rPr sz="900" spc="-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copay</a:t>
            </a:r>
            <a:endParaRPr sz="900"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6097013" y="4430107"/>
            <a:ext cx="1193819" cy="139699"/>
          </a:xfrm>
          <a:prstGeom prst="rect">
            <a:avLst/>
          </a:prstGeom>
        </p:spPr>
        <p:txBody>
          <a:bodyPr wrap="square" lIns="0" tIns="6477" rIns="0" bIns="0" rtlCol="0">
            <a:noAutofit/>
          </a:bodyPr>
          <a:lstStyle/>
          <a:p>
            <a:pPr marL="12700">
              <a:lnSpc>
                <a:spcPts val="1019"/>
              </a:lnSpc>
            </a:pP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minus</a:t>
            </a:r>
            <a:r>
              <a:rPr sz="900" spc="-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Preferred</a:t>
            </a:r>
            <a:r>
              <a:rPr sz="900" spc="-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copay</a:t>
            </a:r>
            <a:endParaRPr sz="900"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504444" y="1146048"/>
            <a:ext cx="1850136" cy="7772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</a:pPr>
            <a:endParaRPr sz="1000"/>
          </a:p>
          <a:p>
            <a:pPr marL="3047">
              <a:lnSpc>
                <a:spcPct val="95825"/>
              </a:lnSpc>
              <a:spcBef>
                <a:spcPts val="3442"/>
              </a:spcBef>
            </a:pPr>
            <a:r>
              <a:rPr sz="1200" b="1" spc="1" dirty="0">
                <a:latin typeface="Arial"/>
                <a:cs typeface="Arial"/>
              </a:rPr>
              <a:t>Benefit</a:t>
            </a:r>
            <a:r>
              <a:rPr sz="1200" b="1" spc="-2" dirty="0">
                <a:latin typeface="Times New Roman"/>
                <a:cs typeface="Times New Roman"/>
              </a:rPr>
              <a:t> </a:t>
            </a:r>
            <a:r>
              <a:rPr sz="1200" b="1" spc="1" dirty="0">
                <a:latin typeface="Arial"/>
                <a:cs typeface="Arial"/>
              </a:rPr>
              <a:t>Coverage</a:t>
            </a:r>
            <a:endParaRPr sz="1200"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2354580" y="1146048"/>
            <a:ext cx="2212847" cy="560831"/>
          </a:xfrm>
          <a:prstGeom prst="rect">
            <a:avLst/>
          </a:prstGeom>
        </p:spPr>
        <p:txBody>
          <a:bodyPr wrap="square" lIns="0" tIns="3175" rIns="0" bIns="0" rtlCol="0">
            <a:noAutofit/>
          </a:bodyPr>
          <a:lstStyle/>
          <a:p>
            <a:pPr marL="532018" marR="466352" indent="-2303" algn="ctr">
              <a:lnSpc>
                <a:spcPts val="1309"/>
              </a:lnSpc>
            </a:pPr>
            <a:r>
              <a:rPr sz="1100" b="1" spc="0" dirty="0">
                <a:solidFill>
                  <a:srgbClr val="FFFFFF"/>
                </a:solidFill>
                <a:latin typeface="Arial"/>
                <a:cs typeface="Arial"/>
              </a:rPr>
              <a:t>UMR</a:t>
            </a:r>
            <a:r>
              <a:rPr sz="1100" b="1" spc="26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b="1" spc="0" dirty="0">
                <a:solidFill>
                  <a:srgbClr val="FFFFFF"/>
                </a:solidFill>
                <a:latin typeface="Arial"/>
                <a:cs typeface="Arial"/>
              </a:rPr>
              <a:t>(TPA)</a:t>
            </a:r>
            <a:r>
              <a:rPr sz="1100" b="1" spc="26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b="1" spc="0" dirty="0">
                <a:solidFill>
                  <a:srgbClr val="FFFFFF"/>
                </a:solidFill>
                <a:latin typeface="Arial"/>
                <a:cs typeface="Arial"/>
              </a:rPr>
              <a:t>PPO</a:t>
            </a:r>
            <a:r>
              <a:rPr sz="1100" b="1" spc="26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endParaRPr sz="1100">
              <a:latin typeface="Arial"/>
              <a:cs typeface="Arial"/>
            </a:endParaRPr>
          </a:p>
          <a:p>
            <a:pPr marL="532018" marR="466352" algn="ctr">
              <a:lnSpc>
                <a:spcPts val="1309"/>
              </a:lnSpc>
              <a:spcBef>
                <a:spcPts val="193"/>
              </a:spcBef>
            </a:pPr>
            <a:r>
              <a:rPr sz="1100" b="1" spc="0" dirty="0">
                <a:solidFill>
                  <a:srgbClr val="FFFFFF"/>
                </a:solidFill>
                <a:latin typeface="Arial"/>
                <a:cs typeface="Arial"/>
              </a:rPr>
              <a:t>Premier</a:t>
            </a:r>
            <a:r>
              <a:rPr sz="1100" b="1" spc="29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b="1" spc="0" dirty="0">
                <a:solidFill>
                  <a:srgbClr val="FFFFFF"/>
                </a:solidFill>
                <a:latin typeface="Arial"/>
                <a:cs typeface="Arial"/>
              </a:rPr>
              <a:t>Plan</a:t>
            </a:r>
            <a:endParaRPr sz="1100">
              <a:latin typeface="Arial"/>
              <a:cs typeface="Arial"/>
            </a:endParaRPr>
          </a:p>
          <a:p>
            <a:pPr marL="601623" marR="537517" algn="ctr">
              <a:lnSpc>
                <a:spcPct val="95825"/>
              </a:lnSpc>
              <a:spcBef>
                <a:spcPts val="208"/>
              </a:spcBef>
            </a:pPr>
            <a:r>
              <a:rPr sz="1100" b="1" spc="0" dirty="0">
                <a:solidFill>
                  <a:srgbClr val="FFFFFF"/>
                </a:solidFill>
                <a:latin typeface="Arial"/>
                <a:cs typeface="Arial"/>
              </a:rPr>
              <a:t>7670-00-411216</a:t>
            </a:r>
            <a:endParaRPr sz="110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4567428" y="1146048"/>
            <a:ext cx="2700528" cy="560831"/>
          </a:xfrm>
          <a:prstGeom prst="rect">
            <a:avLst/>
          </a:prstGeom>
        </p:spPr>
        <p:txBody>
          <a:bodyPr wrap="square" lIns="0" tIns="3175" rIns="0" bIns="0" rtlCol="0">
            <a:noAutofit/>
          </a:bodyPr>
          <a:lstStyle/>
          <a:p>
            <a:pPr marL="850533" marR="783321" indent="-803" algn="ctr">
              <a:lnSpc>
                <a:spcPts val="1309"/>
              </a:lnSpc>
            </a:pPr>
            <a:r>
              <a:rPr sz="1100" b="1" spc="0" dirty="0">
                <a:solidFill>
                  <a:srgbClr val="FFFFFF"/>
                </a:solidFill>
                <a:latin typeface="Arial"/>
                <a:cs typeface="Arial"/>
              </a:rPr>
              <a:t>UMR</a:t>
            </a:r>
            <a:r>
              <a:rPr sz="1100" b="1" spc="26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b="1" spc="0" dirty="0">
                <a:solidFill>
                  <a:srgbClr val="FFFFFF"/>
                </a:solidFill>
                <a:latin typeface="Arial"/>
                <a:cs typeface="Arial"/>
              </a:rPr>
              <a:t>(TPA)</a:t>
            </a:r>
            <a:r>
              <a:rPr sz="1100" b="1" spc="26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b="1" spc="0" dirty="0">
                <a:solidFill>
                  <a:srgbClr val="FFFFFF"/>
                </a:solidFill>
                <a:latin typeface="Arial"/>
                <a:cs typeface="Arial"/>
              </a:rPr>
              <a:t>PPO</a:t>
            </a:r>
            <a:r>
              <a:rPr sz="1100" b="1" spc="26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endParaRPr sz="1100">
              <a:latin typeface="Arial"/>
              <a:cs typeface="Arial"/>
            </a:endParaRPr>
          </a:p>
          <a:p>
            <a:pPr marL="850533" marR="783321" algn="ctr">
              <a:lnSpc>
                <a:spcPts val="1309"/>
              </a:lnSpc>
              <a:spcBef>
                <a:spcPts val="193"/>
              </a:spcBef>
            </a:pPr>
            <a:r>
              <a:rPr sz="1100" b="1" dirty="0">
                <a:solidFill>
                  <a:srgbClr val="FFFFFF"/>
                </a:solidFill>
                <a:latin typeface="Arial"/>
                <a:cs typeface="Arial"/>
              </a:rPr>
              <a:t>Basic</a:t>
            </a:r>
            <a:r>
              <a:rPr sz="1100" b="1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b="1" spc="0" dirty="0">
                <a:solidFill>
                  <a:srgbClr val="FFFFFF"/>
                </a:solidFill>
                <a:latin typeface="Arial"/>
                <a:cs typeface="Arial"/>
              </a:rPr>
              <a:t>Plan</a:t>
            </a:r>
            <a:endParaRPr sz="1100">
              <a:latin typeface="Arial"/>
              <a:cs typeface="Arial"/>
            </a:endParaRPr>
          </a:p>
          <a:p>
            <a:pPr marL="846986" marR="779834" algn="ctr">
              <a:lnSpc>
                <a:spcPct val="95825"/>
              </a:lnSpc>
              <a:spcBef>
                <a:spcPts val="208"/>
              </a:spcBef>
            </a:pPr>
            <a:r>
              <a:rPr sz="1100" b="1" spc="0" dirty="0">
                <a:solidFill>
                  <a:srgbClr val="FFFFFF"/>
                </a:solidFill>
                <a:latin typeface="Arial"/>
                <a:cs typeface="Arial"/>
              </a:rPr>
              <a:t>7670-00-411216</a:t>
            </a:r>
            <a:endParaRPr sz="1100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2354580" y="1706879"/>
            <a:ext cx="1046987" cy="216408"/>
          </a:xfrm>
          <a:prstGeom prst="rect">
            <a:avLst/>
          </a:prstGeom>
        </p:spPr>
        <p:txBody>
          <a:bodyPr wrap="square" lIns="0" tIns="34925" rIns="0" bIns="0" rtlCol="0">
            <a:noAutofit/>
          </a:bodyPr>
          <a:lstStyle/>
          <a:p>
            <a:pPr marL="89915">
              <a:lnSpc>
                <a:spcPct val="95825"/>
              </a:lnSpc>
            </a:pPr>
            <a:r>
              <a:rPr sz="1000" spc="-80" dirty="0">
                <a:solidFill>
                  <a:srgbClr val="353334"/>
                </a:solidFill>
                <a:latin typeface="Arial"/>
                <a:cs typeface="Arial"/>
              </a:rPr>
              <a:t>In-NetworkBenefits</a:t>
            </a:r>
            <a:endParaRPr sz="1000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3401567" y="1706879"/>
            <a:ext cx="1165860" cy="216408"/>
          </a:xfrm>
          <a:prstGeom prst="rect">
            <a:avLst/>
          </a:prstGeom>
        </p:spPr>
        <p:txBody>
          <a:bodyPr wrap="square" lIns="0" tIns="34925" rIns="0" bIns="0" rtlCol="0">
            <a:noAutofit/>
          </a:bodyPr>
          <a:lstStyle/>
          <a:p>
            <a:pPr marL="51814">
              <a:lnSpc>
                <a:spcPct val="95825"/>
              </a:lnSpc>
            </a:pPr>
            <a:r>
              <a:rPr sz="1000" spc="-83" dirty="0">
                <a:solidFill>
                  <a:srgbClr val="353334"/>
                </a:solidFill>
                <a:latin typeface="Arial"/>
                <a:cs typeface="Arial"/>
              </a:rPr>
              <a:t>Out-of-NetworkBenefits</a:t>
            </a:r>
            <a:endParaRPr sz="1000"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4567428" y="1706879"/>
            <a:ext cx="1534668" cy="216408"/>
          </a:xfrm>
          <a:prstGeom prst="rect">
            <a:avLst/>
          </a:prstGeom>
        </p:spPr>
        <p:txBody>
          <a:bodyPr wrap="square" lIns="0" tIns="34925" rIns="0" bIns="0" rtlCol="0">
            <a:noAutofit/>
          </a:bodyPr>
          <a:lstStyle/>
          <a:p>
            <a:pPr marL="333754">
              <a:lnSpc>
                <a:spcPct val="95825"/>
              </a:lnSpc>
            </a:pPr>
            <a:r>
              <a:rPr sz="1000" spc="-80" dirty="0">
                <a:solidFill>
                  <a:srgbClr val="353334"/>
                </a:solidFill>
                <a:latin typeface="Arial"/>
                <a:cs typeface="Arial"/>
              </a:rPr>
              <a:t>In-NetworkBenefits</a:t>
            </a:r>
            <a:endParaRPr sz="1000"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6102096" y="1706879"/>
            <a:ext cx="1165859" cy="216408"/>
          </a:xfrm>
          <a:prstGeom prst="rect">
            <a:avLst/>
          </a:prstGeom>
        </p:spPr>
        <p:txBody>
          <a:bodyPr wrap="square" lIns="0" tIns="34925" rIns="0" bIns="0" rtlCol="0">
            <a:noAutofit/>
          </a:bodyPr>
          <a:lstStyle/>
          <a:p>
            <a:pPr marL="50289">
              <a:lnSpc>
                <a:spcPct val="95825"/>
              </a:lnSpc>
            </a:pPr>
            <a:r>
              <a:rPr sz="1000" spc="-83" dirty="0">
                <a:solidFill>
                  <a:srgbClr val="353334"/>
                </a:solidFill>
                <a:latin typeface="Arial"/>
                <a:cs typeface="Arial"/>
              </a:rPr>
              <a:t>Out-of-NetworkBenefits</a:t>
            </a:r>
            <a:endParaRPr sz="1000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504444" y="1923288"/>
            <a:ext cx="1850136" cy="284988"/>
          </a:xfrm>
          <a:prstGeom prst="rect">
            <a:avLst/>
          </a:prstGeom>
        </p:spPr>
        <p:txBody>
          <a:bodyPr wrap="square" lIns="0" tIns="60325" rIns="0" bIns="0" rtlCol="0">
            <a:noAutofit/>
          </a:bodyPr>
          <a:lstStyle/>
          <a:p>
            <a:pPr marL="167639">
              <a:lnSpc>
                <a:spcPct val="95825"/>
              </a:lnSpc>
            </a:pP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Outpatient</a:t>
            </a:r>
            <a:endParaRPr sz="1000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2354580" y="1923288"/>
            <a:ext cx="1046987" cy="284988"/>
          </a:xfrm>
          <a:prstGeom prst="rect">
            <a:avLst/>
          </a:prstGeom>
        </p:spPr>
        <p:txBody>
          <a:bodyPr wrap="square" lIns="0" tIns="11620" rIns="0" bIns="0" rtlCol="0">
            <a:noAutofit/>
          </a:bodyPr>
          <a:lstStyle/>
          <a:p>
            <a:pPr marL="262126" marR="242976" indent="15239">
              <a:lnSpc>
                <a:spcPts val="1030"/>
              </a:lnSpc>
            </a:pPr>
            <a:r>
              <a:rPr sz="900" spc="4" dirty="0">
                <a:solidFill>
                  <a:srgbClr val="FF0000"/>
                </a:solidFill>
                <a:latin typeface="Arial"/>
                <a:cs typeface="Arial"/>
              </a:rPr>
              <a:t>90</a:t>
            </a:r>
            <a:r>
              <a:rPr sz="900" spc="0" dirty="0">
                <a:solidFill>
                  <a:srgbClr val="FF0000"/>
                </a:solidFill>
                <a:latin typeface="Arial"/>
                <a:cs typeface="Arial"/>
              </a:rPr>
              <a:t>%</a:t>
            </a:r>
            <a:r>
              <a:rPr sz="900" spc="16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900" spc="4" dirty="0">
                <a:solidFill>
                  <a:srgbClr val="353334"/>
                </a:solidFill>
                <a:latin typeface="Arial"/>
                <a:cs typeface="Arial"/>
              </a:rPr>
              <a:t>a</a:t>
            </a:r>
            <a:r>
              <a:rPr sz="900" spc="-9" dirty="0">
                <a:solidFill>
                  <a:srgbClr val="353334"/>
                </a:solidFill>
                <a:latin typeface="Arial"/>
                <a:cs typeface="Arial"/>
              </a:rPr>
              <a:t>f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t</a:t>
            </a:r>
            <a:r>
              <a:rPr sz="900" spc="4" dirty="0">
                <a:solidFill>
                  <a:srgbClr val="353334"/>
                </a:solidFill>
                <a:latin typeface="Arial"/>
                <a:cs typeface="Arial"/>
              </a:rPr>
              <a:t>e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r</a:t>
            </a:r>
            <a:r>
              <a:rPr sz="900" spc="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4" dirty="0">
                <a:solidFill>
                  <a:srgbClr val="353334"/>
                </a:solidFill>
                <a:latin typeface="Arial"/>
                <a:cs typeface="Arial"/>
              </a:rPr>
              <a:t>ded</a:t>
            </a:r>
            <a:r>
              <a:rPr sz="900" spc="-9" dirty="0">
                <a:solidFill>
                  <a:srgbClr val="353334"/>
                </a:solidFill>
                <a:latin typeface="Arial"/>
                <a:cs typeface="Arial"/>
              </a:rPr>
              <a:t>u</a:t>
            </a:r>
            <a:r>
              <a:rPr sz="900" spc="4" dirty="0">
                <a:solidFill>
                  <a:srgbClr val="353334"/>
                </a:solidFill>
                <a:latin typeface="Arial"/>
                <a:cs typeface="Arial"/>
              </a:rPr>
              <a:t>c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t</a:t>
            </a:r>
            <a:r>
              <a:rPr sz="900" spc="4" dirty="0">
                <a:solidFill>
                  <a:srgbClr val="353334"/>
                </a:solidFill>
                <a:latin typeface="Arial"/>
                <a:cs typeface="Arial"/>
              </a:rPr>
              <a:t>i</a:t>
            </a:r>
            <a:r>
              <a:rPr sz="900" spc="-9" dirty="0">
                <a:solidFill>
                  <a:srgbClr val="353334"/>
                </a:solidFill>
                <a:latin typeface="Arial"/>
                <a:cs typeface="Arial"/>
              </a:rPr>
              <a:t>b</a:t>
            </a:r>
            <a:r>
              <a:rPr sz="900" spc="4" dirty="0">
                <a:solidFill>
                  <a:srgbClr val="353334"/>
                </a:solidFill>
                <a:latin typeface="Arial"/>
                <a:cs typeface="Arial"/>
              </a:rPr>
              <a:t>l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e</a:t>
            </a:r>
            <a:endParaRPr sz="9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3401567" y="1923288"/>
            <a:ext cx="1165860" cy="284988"/>
          </a:xfrm>
          <a:prstGeom prst="rect">
            <a:avLst/>
          </a:prstGeom>
        </p:spPr>
        <p:txBody>
          <a:bodyPr wrap="square" lIns="0" tIns="4551" rIns="0" bIns="0" rtlCol="0">
            <a:noAutofit/>
          </a:bodyPr>
          <a:lstStyle/>
          <a:p>
            <a:pPr>
              <a:lnSpc>
                <a:spcPts val="500"/>
              </a:lnSpc>
            </a:pPr>
            <a:endParaRPr sz="500" dirty="0"/>
          </a:p>
          <a:p>
            <a:pPr marL="62482">
              <a:lnSpc>
                <a:spcPct val="95825"/>
              </a:lnSpc>
            </a:pPr>
            <a:r>
              <a:rPr sz="900" spc="0" dirty="0">
                <a:solidFill>
                  <a:srgbClr val="FF0000"/>
                </a:solidFill>
                <a:latin typeface="Arial"/>
                <a:cs typeface="Arial"/>
              </a:rPr>
              <a:t>70%</a:t>
            </a:r>
            <a:r>
              <a:rPr sz="900" spc="14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after</a:t>
            </a:r>
            <a:r>
              <a:rPr sz="900" spc="14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deductible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4567428" y="1923288"/>
            <a:ext cx="1534668" cy="284988"/>
          </a:xfrm>
          <a:prstGeom prst="rect">
            <a:avLst/>
          </a:prstGeom>
        </p:spPr>
        <p:txBody>
          <a:bodyPr wrap="square" lIns="0" tIns="4551" rIns="0" bIns="0" rtlCol="0">
            <a:noAutofit/>
          </a:bodyPr>
          <a:lstStyle/>
          <a:p>
            <a:pPr>
              <a:lnSpc>
                <a:spcPts val="500"/>
              </a:lnSpc>
            </a:pPr>
            <a:endParaRPr sz="500"/>
          </a:p>
          <a:p>
            <a:pPr marL="246886">
              <a:lnSpc>
                <a:spcPct val="95825"/>
              </a:lnSpc>
            </a:pP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70%</a:t>
            </a:r>
            <a:r>
              <a:rPr sz="900" spc="14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after</a:t>
            </a:r>
            <a:r>
              <a:rPr sz="900" spc="14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deductible</a:t>
            </a:r>
            <a:endParaRPr sz="90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6102096" y="1923288"/>
            <a:ext cx="1165859" cy="284988"/>
          </a:xfrm>
          <a:prstGeom prst="rect">
            <a:avLst/>
          </a:prstGeom>
        </p:spPr>
        <p:txBody>
          <a:bodyPr wrap="square" lIns="0" tIns="4551" rIns="0" bIns="0" rtlCol="0">
            <a:noAutofit/>
          </a:bodyPr>
          <a:lstStyle/>
          <a:p>
            <a:pPr>
              <a:lnSpc>
                <a:spcPts val="500"/>
              </a:lnSpc>
            </a:pPr>
            <a:endParaRPr sz="500"/>
          </a:p>
          <a:p>
            <a:pPr marL="60957">
              <a:lnSpc>
                <a:spcPct val="95825"/>
              </a:lnSpc>
            </a:pP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50%</a:t>
            </a:r>
            <a:r>
              <a:rPr sz="900" spc="14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after</a:t>
            </a:r>
            <a:r>
              <a:rPr sz="900" spc="14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deductible</a:t>
            </a:r>
            <a:endParaRPr sz="90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04444" y="2208276"/>
            <a:ext cx="6763511" cy="198119"/>
          </a:xfrm>
          <a:prstGeom prst="rect">
            <a:avLst/>
          </a:prstGeom>
        </p:spPr>
        <p:txBody>
          <a:bodyPr wrap="square" lIns="0" tIns="12065" rIns="0" bIns="0" rtlCol="0">
            <a:noAutofit/>
          </a:bodyPr>
          <a:lstStyle/>
          <a:p>
            <a:pPr marL="53339">
              <a:lnSpc>
                <a:spcPct val="95825"/>
              </a:lnSpc>
            </a:pPr>
            <a:r>
              <a:rPr sz="1100" b="1" spc="-1" dirty="0">
                <a:solidFill>
                  <a:srgbClr val="353334"/>
                </a:solidFill>
                <a:latin typeface="Arial"/>
                <a:cs typeface="Arial"/>
              </a:rPr>
              <a:t>Other</a:t>
            </a:r>
            <a:r>
              <a:rPr sz="1100" b="1" spc="39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100" b="1" spc="-1" dirty="0">
                <a:solidFill>
                  <a:srgbClr val="353334"/>
                </a:solidFill>
                <a:latin typeface="Arial"/>
                <a:cs typeface="Arial"/>
              </a:rPr>
              <a:t>Services</a:t>
            </a:r>
            <a:endParaRPr sz="11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04444" y="2406396"/>
            <a:ext cx="1850136" cy="419100"/>
          </a:xfrm>
          <a:prstGeom prst="rect">
            <a:avLst/>
          </a:prstGeom>
        </p:spPr>
        <p:txBody>
          <a:bodyPr wrap="square" lIns="0" tIns="2290" rIns="0" bIns="0" rtlCol="0">
            <a:noAutofit/>
          </a:bodyPr>
          <a:lstStyle/>
          <a:p>
            <a:pPr>
              <a:lnSpc>
                <a:spcPts val="1000"/>
              </a:lnSpc>
            </a:pPr>
            <a:endParaRPr sz="1000"/>
          </a:p>
          <a:p>
            <a:pPr marL="167639">
              <a:lnSpc>
                <a:spcPct val="95825"/>
              </a:lnSpc>
            </a:pP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Chiropractic</a:t>
            </a:r>
            <a:endParaRPr sz="10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2354580" y="2406396"/>
            <a:ext cx="1046987" cy="419100"/>
          </a:xfrm>
          <a:prstGeom prst="rect">
            <a:avLst/>
          </a:prstGeom>
        </p:spPr>
        <p:txBody>
          <a:bodyPr wrap="square" lIns="0" tIns="14795" rIns="0" bIns="0" rtlCol="0">
            <a:noAutofit/>
          </a:bodyPr>
          <a:lstStyle/>
          <a:p>
            <a:pPr marL="14525" marR="13875" indent="-2267" algn="ctr">
              <a:lnSpc>
                <a:spcPts val="1030"/>
              </a:lnSpc>
            </a:pPr>
            <a:r>
              <a:rPr sz="900" dirty="0">
                <a:solidFill>
                  <a:srgbClr val="FF0000"/>
                </a:solidFill>
                <a:latin typeface="Arial"/>
                <a:cs typeface="Arial"/>
              </a:rPr>
              <a:t>90%</a:t>
            </a:r>
            <a:r>
              <a:rPr sz="900" spc="2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after</a:t>
            </a:r>
            <a:r>
              <a:rPr sz="900" spc="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deductible;</a:t>
            </a:r>
            <a:r>
              <a:rPr sz="900" spc="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20</a:t>
            </a:r>
            <a:r>
              <a:rPr sz="900" spc="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visits</a:t>
            </a:r>
            <a:r>
              <a:rPr sz="900" spc="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per</a:t>
            </a:r>
            <a:r>
              <a:rPr sz="900" spc="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year</a:t>
            </a:r>
            <a:endParaRPr sz="9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3401567" y="2406396"/>
            <a:ext cx="1166304" cy="419100"/>
          </a:xfrm>
          <a:prstGeom prst="rect">
            <a:avLst/>
          </a:prstGeom>
        </p:spPr>
        <p:txBody>
          <a:bodyPr wrap="square" lIns="0" tIns="9630" rIns="0" bIns="0" rtlCol="0">
            <a:noAutofit/>
          </a:bodyPr>
          <a:lstStyle/>
          <a:p>
            <a:pPr>
              <a:lnSpc>
                <a:spcPts val="1000"/>
              </a:lnSpc>
            </a:pPr>
            <a:endParaRPr sz="1000" dirty="0"/>
          </a:p>
          <a:p>
            <a:pPr marL="62482">
              <a:lnSpc>
                <a:spcPct val="95825"/>
              </a:lnSpc>
            </a:pPr>
            <a:r>
              <a:rPr sz="900" spc="0" dirty="0">
                <a:solidFill>
                  <a:srgbClr val="FF0000"/>
                </a:solidFill>
                <a:latin typeface="Arial"/>
                <a:cs typeface="Arial"/>
              </a:rPr>
              <a:t>70%</a:t>
            </a:r>
            <a:r>
              <a:rPr sz="900" spc="14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after</a:t>
            </a:r>
            <a:r>
              <a:rPr sz="900" spc="14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deductible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567872" y="2406396"/>
            <a:ext cx="1534223" cy="419100"/>
          </a:xfrm>
          <a:prstGeom prst="rect">
            <a:avLst/>
          </a:prstGeom>
        </p:spPr>
        <p:txBody>
          <a:bodyPr wrap="square" lIns="0" tIns="3812" rIns="0" bIns="0" rtlCol="0">
            <a:noAutofit/>
          </a:bodyPr>
          <a:lstStyle/>
          <a:p>
            <a:pPr>
              <a:lnSpc>
                <a:spcPts val="550"/>
              </a:lnSpc>
            </a:pPr>
            <a:endParaRPr sz="550"/>
          </a:p>
          <a:p>
            <a:pPr marL="414081" marR="114960" indent="-280415">
              <a:lnSpc>
                <a:spcPts val="1030"/>
              </a:lnSpc>
              <a:spcBef>
                <a:spcPts val="51"/>
              </a:spcBef>
            </a:pPr>
            <a:r>
              <a:rPr sz="900" spc="1" dirty="0">
                <a:solidFill>
                  <a:srgbClr val="353334"/>
                </a:solidFill>
                <a:latin typeface="Arial"/>
                <a:cs typeface="Arial"/>
              </a:rPr>
              <a:t>70%</a:t>
            </a:r>
            <a:r>
              <a:rPr sz="900" spc="5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1" dirty="0">
                <a:solidFill>
                  <a:srgbClr val="353334"/>
                </a:solidFill>
                <a:latin typeface="Arial"/>
                <a:cs typeface="Arial"/>
              </a:rPr>
              <a:t>after</a:t>
            </a:r>
            <a:r>
              <a:rPr sz="900" spc="5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1" dirty="0">
                <a:solidFill>
                  <a:srgbClr val="353334"/>
                </a:solidFill>
                <a:latin typeface="Arial"/>
                <a:cs typeface="Arial"/>
              </a:rPr>
              <a:t>deductible</a:t>
            </a:r>
            <a:r>
              <a:rPr sz="900" spc="5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1" dirty="0">
                <a:solidFill>
                  <a:srgbClr val="353334"/>
                </a:solidFill>
                <a:latin typeface="Arial"/>
                <a:cs typeface="Arial"/>
              </a:rPr>
              <a:t>;</a:t>
            </a:r>
            <a:r>
              <a:rPr sz="900" spc="5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1" dirty="0">
                <a:solidFill>
                  <a:srgbClr val="353334"/>
                </a:solidFill>
                <a:latin typeface="Arial"/>
                <a:cs typeface="Arial"/>
              </a:rPr>
              <a:t>20</a:t>
            </a:r>
            <a:r>
              <a:rPr sz="900" spc="5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1" dirty="0">
                <a:solidFill>
                  <a:srgbClr val="353334"/>
                </a:solidFill>
                <a:latin typeface="Arial"/>
                <a:cs typeface="Arial"/>
              </a:rPr>
              <a:t>visits</a:t>
            </a:r>
            <a:r>
              <a:rPr sz="900" spc="5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1" dirty="0">
                <a:solidFill>
                  <a:srgbClr val="353334"/>
                </a:solidFill>
                <a:latin typeface="Arial"/>
                <a:cs typeface="Arial"/>
              </a:rPr>
              <a:t>per</a:t>
            </a:r>
            <a:r>
              <a:rPr sz="900" spc="5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1" dirty="0">
                <a:solidFill>
                  <a:srgbClr val="353334"/>
                </a:solidFill>
                <a:latin typeface="Arial"/>
                <a:cs typeface="Arial"/>
              </a:rPr>
              <a:t>year</a:t>
            </a:r>
            <a:endParaRPr sz="9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102096" y="2406396"/>
            <a:ext cx="1165859" cy="419100"/>
          </a:xfrm>
          <a:prstGeom prst="rect">
            <a:avLst/>
          </a:prstGeom>
        </p:spPr>
        <p:txBody>
          <a:bodyPr wrap="square" lIns="0" tIns="9630" rIns="0" bIns="0" rtlCol="0">
            <a:noAutofit/>
          </a:bodyPr>
          <a:lstStyle/>
          <a:p>
            <a:pPr>
              <a:lnSpc>
                <a:spcPts val="1000"/>
              </a:lnSpc>
            </a:pPr>
            <a:endParaRPr sz="1000"/>
          </a:p>
          <a:p>
            <a:pPr marL="60957">
              <a:lnSpc>
                <a:spcPct val="95825"/>
              </a:lnSpc>
            </a:pP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50%</a:t>
            </a:r>
            <a:r>
              <a:rPr sz="900" spc="14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after</a:t>
            </a:r>
            <a:r>
              <a:rPr sz="900" spc="14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deductible</a:t>
            </a:r>
            <a:endParaRPr sz="9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04444" y="2825496"/>
            <a:ext cx="6763511" cy="198119"/>
          </a:xfrm>
          <a:prstGeom prst="rect">
            <a:avLst/>
          </a:prstGeom>
        </p:spPr>
        <p:txBody>
          <a:bodyPr wrap="square" lIns="0" tIns="12065" rIns="0" bIns="0" rtlCol="0">
            <a:noAutofit/>
          </a:bodyPr>
          <a:lstStyle/>
          <a:p>
            <a:pPr marL="53339">
              <a:lnSpc>
                <a:spcPct val="95825"/>
              </a:lnSpc>
            </a:pPr>
            <a:r>
              <a:rPr sz="1100" b="1" spc="0" dirty="0">
                <a:solidFill>
                  <a:srgbClr val="353334"/>
                </a:solidFill>
                <a:latin typeface="Arial"/>
                <a:cs typeface="Arial"/>
              </a:rPr>
              <a:t>Retail</a:t>
            </a:r>
            <a:r>
              <a:rPr sz="1100" b="1" spc="31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100" b="1" spc="0" dirty="0">
                <a:solidFill>
                  <a:srgbClr val="353334"/>
                </a:solidFill>
                <a:latin typeface="Arial"/>
                <a:cs typeface="Arial"/>
              </a:rPr>
              <a:t>Pharmacy</a:t>
            </a:r>
            <a:r>
              <a:rPr sz="1100" b="1" spc="31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100" b="1" spc="0" dirty="0">
                <a:solidFill>
                  <a:srgbClr val="353334"/>
                </a:solidFill>
                <a:latin typeface="Arial"/>
                <a:cs typeface="Arial"/>
              </a:rPr>
              <a:t>(30</a:t>
            </a:r>
            <a:r>
              <a:rPr sz="1100" b="1" spc="31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100" b="1" spc="0" dirty="0">
                <a:solidFill>
                  <a:srgbClr val="353334"/>
                </a:solidFill>
                <a:latin typeface="Arial"/>
                <a:cs typeface="Arial"/>
              </a:rPr>
              <a:t>Day</a:t>
            </a:r>
            <a:r>
              <a:rPr sz="1100" b="1" spc="31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100" b="1" spc="0" dirty="0">
                <a:solidFill>
                  <a:srgbClr val="353334"/>
                </a:solidFill>
                <a:latin typeface="Arial"/>
                <a:cs typeface="Arial"/>
              </a:rPr>
              <a:t>Supply)</a:t>
            </a:r>
            <a:endParaRPr sz="11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04444" y="3023615"/>
            <a:ext cx="1850136" cy="403859"/>
          </a:xfrm>
          <a:prstGeom prst="rect">
            <a:avLst/>
          </a:prstGeom>
        </p:spPr>
        <p:txBody>
          <a:bodyPr wrap="square" lIns="0" tIns="2290" rIns="0" bIns="0" rtlCol="0">
            <a:noAutofit/>
          </a:bodyPr>
          <a:lstStyle/>
          <a:p>
            <a:pPr>
              <a:lnSpc>
                <a:spcPts val="1000"/>
              </a:lnSpc>
            </a:pPr>
            <a:endParaRPr sz="1000"/>
          </a:p>
          <a:p>
            <a:pPr marL="167639">
              <a:lnSpc>
                <a:spcPct val="95825"/>
              </a:lnSpc>
            </a:pPr>
            <a:r>
              <a:rPr sz="1000" spc="0" dirty="0">
                <a:solidFill>
                  <a:srgbClr val="353334"/>
                </a:solidFill>
                <a:latin typeface="Arial"/>
                <a:cs typeface="Arial"/>
              </a:rPr>
              <a:t>Generic</a:t>
            </a:r>
            <a:r>
              <a:rPr sz="1000" spc="1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0" dirty="0">
                <a:solidFill>
                  <a:srgbClr val="353334"/>
                </a:solidFill>
                <a:latin typeface="Arial"/>
                <a:cs typeface="Arial"/>
              </a:rPr>
              <a:t>(Tier</a:t>
            </a:r>
            <a:r>
              <a:rPr sz="1000" spc="1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0" dirty="0">
                <a:solidFill>
                  <a:srgbClr val="353334"/>
                </a:solidFill>
                <a:latin typeface="Arial"/>
                <a:cs typeface="Arial"/>
              </a:rPr>
              <a:t>1)</a:t>
            </a:r>
            <a:endParaRPr sz="10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354580" y="3023615"/>
            <a:ext cx="1046987" cy="403859"/>
          </a:xfrm>
          <a:prstGeom prst="rect">
            <a:avLst/>
          </a:prstGeom>
        </p:spPr>
        <p:txBody>
          <a:bodyPr wrap="square" lIns="0" tIns="9630" rIns="0" bIns="0" rtlCol="0">
            <a:noAutofit/>
          </a:bodyPr>
          <a:lstStyle/>
          <a:p>
            <a:pPr>
              <a:lnSpc>
                <a:spcPts val="1000"/>
              </a:lnSpc>
            </a:pPr>
            <a:endParaRPr sz="1000"/>
          </a:p>
          <a:p>
            <a:pPr marL="291082">
              <a:lnSpc>
                <a:spcPct val="95825"/>
              </a:lnSpc>
            </a:pPr>
            <a:r>
              <a:rPr sz="900" dirty="0">
                <a:solidFill>
                  <a:srgbClr val="FF0000"/>
                </a:solidFill>
                <a:latin typeface="Arial"/>
                <a:cs typeface="Arial"/>
              </a:rPr>
              <a:t>$5</a:t>
            </a:r>
            <a:r>
              <a:rPr sz="900" spc="19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FF0000"/>
                </a:solidFill>
                <a:latin typeface="Arial"/>
                <a:cs typeface="Arial"/>
              </a:rPr>
              <a:t>copay</a:t>
            </a:r>
            <a:endParaRPr sz="9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401567" y="3023615"/>
            <a:ext cx="1180129" cy="403859"/>
          </a:xfrm>
          <a:prstGeom prst="rect">
            <a:avLst/>
          </a:prstGeom>
        </p:spPr>
        <p:txBody>
          <a:bodyPr wrap="square" lIns="0" tIns="3812" rIns="0" bIns="0" rtlCol="0">
            <a:noAutofit/>
          </a:bodyPr>
          <a:lstStyle/>
          <a:p>
            <a:pPr marR="14269">
              <a:lnSpc>
                <a:spcPts val="550"/>
              </a:lnSpc>
            </a:pPr>
            <a:endParaRPr sz="550"/>
          </a:p>
          <a:p>
            <a:pPr marL="9142" indent="144779">
              <a:lnSpc>
                <a:spcPts val="1030"/>
              </a:lnSpc>
              <a:spcBef>
                <a:spcPts val="51"/>
              </a:spcBef>
            </a:pP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Reimbursed</a:t>
            </a:r>
            <a:r>
              <a:rPr sz="900" spc="-5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cost</a:t>
            </a:r>
            <a:r>
              <a:rPr sz="900" spc="-5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minus</a:t>
            </a:r>
            <a:r>
              <a:rPr sz="900" spc="-5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Preferred</a:t>
            </a:r>
            <a:r>
              <a:rPr sz="900" spc="-5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copay</a:t>
            </a:r>
            <a:endParaRPr sz="9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567428" y="3023615"/>
            <a:ext cx="1534668" cy="403859"/>
          </a:xfrm>
          <a:prstGeom prst="rect">
            <a:avLst/>
          </a:prstGeom>
        </p:spPr>
        <p:txBody>
          <a:bodyPr wrap="square" lIns="0" tIns="14795" rIns="0" bIns="0" rtlCol="0">
            <a:noAutofit/>
          </a:bodyPr>
          <a:lstStyle/>
          <a:p>
            <a:pPr marL="197404" marR="197970" algn="ctr">
              <a:lnSpc>
                <a:spcPts val="1030"/>
              </a:lnSpc>
            </a:pPr>
            <a:r>
              <a:rPr sz="900" spc="4" dirty="0">
                <a:solidFill>
                  <a:srgbClr val="353334"/>
                </a:solidFill>
                <a:latin typeface="Arial"/>
                <a:cs typeface="Arial"/>
              </a:rPr>
              <a:t>10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%</a:t>
            </a:r>
            <a:r>
              <a:rPr sz="900" spc="7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4" dirty="0">
                <a:solidFill>
                  <a:srgbClr val="353334"/>
                </a:solidFill>
                <a:latin typeface="Arial"/>
                <a:cs typeface="Arial"/>
              </a:rPr>
              <a:t>cop</a:t>
            </a:r>
            <a:r>
              <a:rPr sz="900" spc="-9" dirty="0">
                <a:solidFill>
                  <a:srgbClr val="353334"/>
                </a:solidFill>
                <a:latin typeface="Arial"/>
                <a:cs typeface="Arial"/>
              </a:rPr>
              <a:t>a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y</a:t>
            </a:r>
            <a:r>
              <a:rPr sz="900" spc="7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w</a:t>
            </a:r>
            <a:r>
              <a:rPr sz="900" spc="4" dirty="0">
                <a:solidFill>
                  <a:srgbClr val="353334"/>
                </a:solidFill>
                <a:latin typeface="Arial"/>
                <a:cs typeface="Arial"/>
              </a:rPr>
              <a:t>i</a:t>
            </a:r>
            <a:r>
              <a:rPr sz="900" spc="-9" dirty="0">
                <a:solidFill>
                  <a:srgbClr val="353334"/>
                </a:solidFill>
                <a:latin typeface="Arial"/>
                <a:cs typeface="Arial"/>
              </a:rPr>
              <a:t>t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h</a:t>
            </a:r>
            <a:r>
              <a:rPr sz="900" spc="7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a</a:t>
            </a:r>
            <a:r>
              <a:rPr sz="900" spc="7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-1" dirty="0">
                <a:solidFill>
                  <a:srgbClr val="353334"/>
                </a:solidFill>
                <a:latin typeface="Arial"/>
                <a:cs typeface="Arial"/>
              </a:rPr>
              <a:t>$1</a:t>
            </a:r>
            <a:r>
              <a:rPr sz="900" spc="-5" dirty="0">
                <a:solidFill>
                  <a:srgbClr val="353334"/>
                </a:solidFill>
                <a:latin typeface="Arial"/>
                <a:cs typeface="Arial"/>
              </a:rPr>
              <a:t>0</a:t>
            </a:r>
            <a:r>
              <a:rPr sz="900" spc="7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9" dirty="0">
                <a:solidFill>
                  <a:srgbClr val="353334"/>
                </a:solidFill>
                <a:latin typeface="Arial"/>
                <a:cs typeface="Arial"/>
              </a:rPr>
              <a:t>m</a:t>
            </a:r>
            <a:r>
              <a:rPr sz="900" spc="4" dirty="0">
                <a:solidFill>
                  <a:srgbClr val="353334"/>
                </a:solidFill>
                <a:latin typeface="Arial"/>
                <a:cs typeface="Arial"/>
              </a:rPr>
              <a:t>in</a:t>
            </a:r>
            <a:r>
              <a:rPr sz="900" spc="-9" dirty="0">
                <a:solidFill>
                  <a:srgbClr val="353334"/>
                </a:solidFill>
                <a:latin typeface="Arial"/>
                <a:cs typeface="Arial"/>
              </a:rPr>
              <a:t>i</a:t>
            </a:r>
            <a:r>
              <a:rPr sz="900" spc="9" dirty="0">
                <a:solidFill>
                  <a:srgbClr val="353334"/>
                </a:solidFill>
                <a:latin typeface="Arial"/>
                <a:cs typeface="Arial"/>
              </a:rPr>
              <a:t>m</a:t>
            </a:r>
            <a:r>
              <a:rPr sz="900" spc="-9" dirty="0">
                <a:solidFill>
                  <a:srgbClr val="353334"/>
                </a:solidFill>
                <a:latin typeface="Arial"/>
                <a:cs typeface="Arial"/>
              </a:rPr>
              <a:t>u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m</a:t>
            </a:r>
            <a:r>
              <a:rPr sz="900" spc="7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-9" dirty="0">
                <a:solidFill>
                  <a:srgbClr val="353334"/>
                </a:solidFill>
                <a:latin typeface="Arial"/>
                <a:cs typeface="Arial"/>
              </a:rPr>
              <a:t>u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p</a:t>
            </a:r>
            <a:r>
              <a:rPr sz="900" spc="7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to</a:t>
            </a:r>
            <a:r>
              <a:rPr sz="900" spc="7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-1" dirty="0">
                <a:solidFill>
                  <a:srgbClr val="353334"/>
                </a:solidFill>
                <a:latin typeface="Arial"/>
                <a:cs typeface="Arial"/>
              </a:rPr>
              <a:t>$15</a:t>
            </a:r>
            <a:r>
              <a:rPr sz="900" spc="-5" dirty="0">
                <a:solidFill>
                  <a:srgbClr val="353334"/>
                </a:solidFill>
                <a:latin typeface="Arial"/>
                <a:cs typeface="Arial"/>
              </a:rPr>
              <a:t>0</a:t>
            </a:r>
            <a:r>
              <a:rPr sz="900" spc="7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1" dirty="0">
                <a:solidFill>
                  <a:srgbClr val="353334"/>
                </a:solidFill>
                <a:latin typeface="Arial"/>
                <a:cs typeface="Arial"/>
              </a:rPr>
              <a:t>m</a:t>
            </a:r>
            <a:r>
              <a:rPr sz="900" spc="-1" dirty="0">
                <a:solidFill>
                  <a:srgbClr val="353334"/>
                </a:solidFill>
                <a:latin typeface="Arial"/>
                <a:cs typeface="Arial"/>
              </a:rPr>
              <a:t>a</a:t>
            </a:r>
            <a:r>
              <a:rPr sz="900" spc="-9" dirty="0">
                <a:solidFill>
                  <a:srgbClr val="353334"/>
                </a:solidFill>
                <a:latin typeface="Arial"/>
                <a:cs typeface="Arial"/>
              </a:rPr>
              <a:t>x</a:t>
            </a:r>
            <a:r>
              <a:rPr sz="900" spc="2" dirty="0">
                <a:solidFill>
                  <a:srgbClr val="353334"/>
                </a:solidFill>
                <a:latin typeface="Arial"/>
                <a:cs typeface="Arial"/>
              </a:rPr>
              <a:t>i</a:t>
            </a:r>
            <a:r>
              <a:rPr sz="900" spc="1" dirty="0">
                <a:solidFill>
                  <a:srgbClr val="353334"/>
                </a:solidFill>
                <a:latin typeface="Arial"/>
                <a:cs typeface="Arial"/>
              </a:rPr>
              <a:t>m</a:t>
            </a:r>
            <a:r>
              <a:rPr sz="900" spc="-15" dirty="0">
                <a:solidFill>
                  <a:srgbClr val="353334"/>
                </a:solidFill>
                <a:latin typeface="Arial"/>
                <a:cs typeface="Arial"/>
              </a:rPr>
              <a:t>u</a:t>
            </a:r>
            <a:r>
              <a:rPr sz="900" spc="-7" dirty="0">
                <a:solidFill>
                  <a:srgbClr val="353334"/>
                </a:solidFill>
                <a:latin typeface="Arial"/>
                <a:cs typeface="Arial"/>
              </a:rPr>
              <a:t>m</a:t>
            </a:r>
            <a:endParaRPr sz="9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102096" y="3023615"/>
            <a:ext cx="1165859" cy="403859"/>
          </a:xfrm>
          <a:prstGeom prst="rect">
            <a:avLst/>
          </a:prstGeom>
        </p:spPr>
        <p:txBody>
          <a:bodyPr wrap="square" lIns="0" tIns="1248" rIns="0" bIns="0" rtlCol="0">
            <a:noAutofit/>
          </a:bodyPr>
          <a:lstStyle/>
          <a:p>
            <a:pPr>
              <a:lnSpc>
                <a:spcPts val="550"/>
              </a:lnSpc>
            </a:pPr>
            <a:endParaRPr sz="550"/>
          </a:p>
          <a:p>
            <a:pPr marL="152397">
              <a:lnSpc>
                <a:spcPct val="95825"/>
              </a:lnSpc>
            </a:pP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Reimbursed</a:t>
            </a:r>
            <a:r>
              <a:rPr sz="900" spc="-18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cost</a:t>
            </a:r>
            <a:endParaRPr sz="9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04444" y="3427475"/>
            <a:ext cx="1850136" cy="268224"/>
          </a:xfrm>
          <a:prstGeom prst="rect">
            <a:avLst/>
          </a:prstGeom>
        </p:spPr>
        <p:txBody>
          <a:bodyPr wrap="square" lIns="0" tIns="60325" rIns="0" bIns="0" rtlCol="0">
            <a:noAutofit/>
          </a:bodyPr>
          <a:lstStyle/>
          <a:p>
            <a:pPr marL="167639">
              <a:lnSpc>
                <a:spcPct val="95825"/>
              </a:lnSpc>
            </a:pPr>
            <a:r>
              <a:rPr sz="1000" spc="0" dirty="0">
                <a:solidFill>
                  <a:srgbClr val="353334"/>
                </a:solidFill>
                <a:latin typeface="Arial"/>
                <a:cs typeface="Arial"/>
              </a:rPr>
              <a:t>Preferred</a:t>
            </a:r>
            <a:r>
              <a:rPr sz="1000" spc="1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0" dirty="0">
                <a:solidFill>
                  <a:srgbClr val="353334"/>
                </a:solidFill>
                <a:latin typeface="Arial"/>
                <a:cs typeface="Arial"/>
              </a:rPr>
              <a:t>(Tier</a:t>
            </a:r>
            <a:r>
              <a:rPr sz="1000" spc="1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0" dirty="0">
                <a:solidFill>
                  <a:srgbClr val="353334"/>
                </a:solidFill>
                <a:latin typeface="Arial"/>
                <a:cs typeface="Arial"/>
              </a:rPr>
              <a:t>2)</a:t>
            </a:r>
            <a:endParaRPr sz="10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354580" y="3427475"/>
            <a:ext cx="1046987" cy="268224"/>
          </a:xfrm>
          <a:prstGeom prst="rect">
            <a:avLst/>
          </a:prstGeom>
        </p:spPr>
        <p:txBody>
          <a:bodyPr wrap="square" lIns="0" tIns="4550" rIns="0" bIns="0" rtlCol="0">
            <a:noAutofit/>
          </a:bodyPr>
          <a:lstStyle/>
          <a:p>
            <a:pPr>
              <a:lnSpc>
                <a:spcPts val="500"/>
              </a:lnSpc>
            </a:pPr>
            <a:endParaRPr sz="500"/>
          </a:p>
          <a:p>
            <a:pPr marL="259078">
              <a:lnSpc>
                <a:spcPct val="95825"/>
              </a:lnSpc>
            </a:pPr>
            <a:r>
              <a:rPr sz="900" spc="1" dirty="0">
                <a:solidFill>
                  <a:srgbClr val="FF0000"/>
                </a:solidFill>
                <a:latin typeface="Arial"/>
                <a:cs typeface="Arial"/>
              </a:rPr>
              <a:t>$15</a:t>
            </a:r>
            <a:r>
              <a:rPr sz="900" spc="4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900" spc="1" dirty="0">
                <a:solidFill>
                  <a:srgbClr val="FF0000"/>
                </a:solidFill>
                <a:latin typeface="Arial"/>
                <a:cs typeface="Arial"/>
              </a:rPr>
              <a:t>copay</a:t>
            </a:r>
            <a:endParaRPr sz="9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401567" y="3427475"/>
            <a:ext cx="1180129" cy="268224"/>
          </a:xfrm>
          <a:prstGeom prst="rect">
            <a:avLst/>
          </a:prstGeom>
        </p:spPr>
        <p:txBody>
          <a:bodyPr wrap="square" lIns="0" tIns="11620" rIns="0" bIns="0" rtlCol="0">
            <a:noAutofit/>
          </a:bodyPr>
          <a:lstStyle/>
          <a:p>
            <a:pPr marL="9142" indent="144779">
              <a:lnSpc>
                <a:spcPts val="1030"/>
              </a:lnSpc>
            </a:pP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Reimbursed</a:t>
            </a:r>
            <a:r>
              <a:rPr sz="900" spc="-5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cost</a:t>
            </a:r>
            <a:r>
              <a:rPr sz="900" spc="-5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minus</a:t>
            </a:r>
            <a:r>
              <a:rPr sz="900" spc="-5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Preferred</a:t>
            </a:r>
            <a:r>
              <a:rPr sz="900" spc="-5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copay</a:t>
            </a:r>
            <a:endParaRPr sz="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567428" y="3427475"/>
            <a:ext cx="1534668" cy="268224"/>
          </a:xfrm>
          <a:prstGeom prst="rect">
            <a:avLst/>
          </a:prstGeom>
        </p:spPr>
        <p:txBody>
          <a:bodyPr wrap="square" lIns="0" tIns="11620" rIns="0" bIns="0" rtlCol="0">
            <a:noAutofit/>
          </a:bodyPr>
          <a:lstStyle/>
          <a:p>
            <a:pPr marL="249934" marR="188113" indent="-42671">
              <a:lnSpc>
                <a:spcPts val="1030"/>
              </a:lnSpc>
            </a:pPr>
            <a:r>
              <a:rPr sz="900" spc="1" dirty="0">
                <a:solidFill>
                  <a:srgbClr val="353334"/>
                </a:solidFill>
                <a:latin typeface="Arial"/>
                <a:cs typeface="Arial"/>
              </a:rPr>
              <a:t>20%</a:t>
            </a:r>
            <a:r>
              <a:rPr sz="900" spc="9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1" dirty="0">
                <a:solidFill>
                  <a:srgbClr val="353334"/>
                </a:solidFill>
                <a:latin typeface="Arial"/>
                <a:cs typeface="Arial"/>
              </a:rPr>
              <a:t>copay</a:t>
            </a:r>
            <a:r>
              <a:rPr sz="900" spc="9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1" dirty="0">
                <a:solidFill>
                  <a:srgbClr val="353334"/>
                </a:solidFill>
                <a:latin typeface="Arial"/>
                <a:cs typeface="Arial"/>
              </a:rPr>
              <a:t>with</a:t>
            </a:r>
            <a:r>
              <a:rPr sz="900" spc="9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1" dirty="0">
                <a:solidFill>
                  <a:srgbClr val="353334"/>
                </a:solidFill>
                <a:latin typeface="Arial"/>
                <a:cs typeface="Arial"/>
              </a:rPr>
              <a:t>a</a:t>
            </a:r>
            <a:r>
              <a:rPr sz="900" spc="9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1" dirty="0">
                <a:solidFill>
                  <a:srgbClr val="353334"/>
                </a:solidFill>
                <a:latin typeface="Arial"/>
                <a:cs typeface="Arial"/>
              </a:rPr>
              <a:t>$25</a:t>
            </a:r>
            <a:r>
              <a:rPr sz="900" spc="9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1" dirty="0">
                <a:solidFill>
                  <a:srgbClr val="353334"/>
                </a:solidFill>
                <a:latin typeface="Arial"/>
                <a:cs typeface="Arial"/>
              </a:rPr>
              <a:t>minimum</a:t>
            </a:r>
            <a:r>
              <a:rPr sz="900" spc="9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1" dirty="0">
                <a:solidFill>
                  <a:srgbClr val="353334"/>
                </a:solidFill>
                <a:latin typeface="Arial"/>
                <a:cs typeface="Arial"/>
              </a:rPr>
              <a:t>up</a:t>
            </a:r>
            <a:r>
              <a:rPr sz="900" spc="9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1" dirty="0">
                <a:solidFill>
                  <a:srgbClr val="353334"/>
                </a:solidFill>
                <a:latin typeface="Arial"/>
                <a:cs typeface="Arial"/>
              </a:rPr>
              <a:t>to</a:t>
            </a:r>
            <a:r>
              <a:rPr sz="900" spc="9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1" dirty="0">
                <a:solidFill>
                  <a:srgbClr val="353334"/>
                </a:solidFill>
                <a:latin typeface="Arial"/>
                <a:cs typeface="Arial"/>
              </a:rPr>
              <a:t>$150</a:t>
            </a:r>
            <a:endParaRPr sz="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102096" y="3427475"/>
            <a:ext cx="1165859" cy="268224"/>
          </a:xfrm>
          <a:prstGeom prst="rect">
            <a:avLst/>
          </a:prstGeom>
        </p:spPr>
        <p:txBody>
          <a:bodyPr wrap="square" lIns="0" tIns="2540" rIns="0" bIns="0" rtlCol="0">
            <a:noAutofit/>
          </a:bodyPr>
          <a:lstStyle/>
          <a:p>
            <a:pPr marL="152397">
              <a:lnSpc>
                <a:spcPct val="95825"/>
              </a:lnSpc>
            </a:pP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Reimbursed</a:t>
            </a:r>
            <a:r>
              <a:rPr sz="900" spc="-18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cost</a:t>
            </a:r>
            <a:endParaRPr sz="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04444" y="3695700"/>
            <a:ext cx="1850136" cy="269748"/>
          </a:xfrm>
          <a:prstGeom prst="rect">
            <a:avLst/>
          </a:prstGeom>
        </p:spPr>
        <p:txBody>
          <a:bodyPr wrap="square" lIns="0" tIns="60325" rIns="0" bIns="0" rtlCol="0">
            <a:noAutofit/>
          </a:bodyPr>
          <a:lstStyle/>
          <a:p>
            <a:pPr marL="167639">
              <a:lnSpc>
                <a:spcPct val="95825"/>
              </a:lnSpc>
            </a:pP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Non-Preferred</a:t>
            </a:r>
            <a:r>
              <a:rPr sz="1000" spc="-14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(Tier</a:t>
            </a:r>
            <a:r>
              <a:rPr sz="1000" spc="-14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3)</a:t>
            </a:r>
            <a:endParaRPr sz="10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354580" y="3695700"/>
            <a:ext cx="1046987" cy="269748"/>
          </a:xfrm>
          <a:prstGeom prst="rect">
            <a:avLst/>
          </a:prstGeom>
        </p:spPr>
        <p:txBody>
          <a:bodyPr wrap="square" lIns="0" tIns="4550" rIns="0" bIns="0" rtlCol="0">
            <a:noAutofit/>
          </a:bodyPr>
          <a:lstStyle/>
          <a:p>
            <a:pPr>
              <a:lnSpc>
                <a:spcPts val="500"/>
              </a:lnSpc>
            </a:pPr>
            <a:endParaRPr sz="500"/>
          </a:p>
          <a:p>
            <a:pPr marL="259078">
              <a:lnSpc>
                <a:spcPct val="95825"/>
              </a:lnSpc>
            </a:pPr>
            <a:r>
              <a:rPr sz="900" spc="1" dirty="0">
                <a:solidFill>
                  <a:srgbClr val="FF0000"/>
                </a:solidFill>
                <a:latin typeface="Arial"/>
                <a:cs typeface="Arial"/>
              </a:rPr>
              <a:t>$15</a:t>
            </a:r>
            <a:r>
              <a:rPr sz="900" spc="4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900" spc="1" dirty="0">
                <a:solidFill>
                  <a:srgbClr val="FF0000"/>
                </a:solidFill>
                <a:latin typeface="Arial"/>
                <a:cs typeface="Arial"/>
              </a:rPr>
              <a:t>copay</a:t>
            </a:r>
            <a:endParaRPr sz="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401567" y="3695700"/>
            <a:ext cx="1180129" cy="269748"/>
          </a:xfrm>
          <a:prstGeom prst="rect">
            <a:avLst/>
          </a:prstGeom>
        </p:spPr>
        <p:txBody>
          <a:bodyPr wrap="square" lIns="0" tIns="2540" rIns="0" bIns="0" rtlCol="0">
            <a:noAutofit/>
          </a:bodyPr>
          <a:lstStyle/>
          <a:p>
            <a:pPr marL="9142" indent="144779">
              <a:lnSpc>
                <a:spcPct val="96687"/>
              </a:lnSpc>
            </a:pP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Reimbursed</a:t>
            </a:r>
            <a:r>
              <a:rPr sz="900" spc="-5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cost</a:t>
            </a:r>
            <a:r>
              <a:rPr sz="900" spc="-5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minus</a:t>
            </a:r>
            <a:r>
              <a:rPr sz="900" spc="-5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Preferred</a:t>
            </a:r>
            <a:r>
              <a:rPr sz="900" spc="-5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copay</a:t>
            </a:r>
            <a:endParaRPr sz="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567428" y="3695700"/>
            <a:ext cx="1534668" cy="269748"/>
          </a:xfrm>
          <a:prstGeom prst="rect">
            <a:avLst/>
          </a:prstGeom>
        </p:spPr>
        <p:txBody>
          <a:bodyPr wrap="square" lIns="0" tIns="2540" rIns="0" bIns="0" rtlCol="0">
            <a:noAutofit/>
          </a:bodyPr>
          <a:lstStyle/>
          <a:p>
            <a:pPr marL="249934" marR="188113" indent="-42671">
              <a:lnSpc>
                <a:spcPct val="96687"/>
              </a:lnSpc>
            </a:pPr>
            <a:r>
              <a:rPr sz="900" spc="1" dirty="0">
                <a:solidFill>
                  <a:srgbClr val="353334"/>
                </a:solidFill>
                <a:latin typeface="Arial"/>
                <a:cs typeface="Arial"/>
              </a:rPr>
              <a:t>30%</a:t>
            </a:r>
            <a:r>
              <a:rPr sz="900" spc="9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1" dirty="0">
                <a:solidFill>
                  <a:srgbClr val="353334"/>
                </a:solidFill>
                <a:latin typeface="Arial"/>
                <a:cs typeface="Arial"/>
              </a:rPr>
              <a:t>copay</a:t>
            </a:r>
            <a:r>
              <a:rPr sz="900" spc="9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1" dirty="0">
                <a:solidFill>
                  <a:srgbClr val="353334"/>
                </a:solidFill>
                <a:latin typeface="Arial"/>
                <a:cs typeface="Arial"/>
              </a:rPr>
              <a:t>with</a:t>
            </a:r>
            <a:r>
              <a:rPr sz="900" spc="9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1" dirty="0">
                <a:solidFill>
                  <a:srgbClr val="353334"/>
                </a:solidFill>
                <a:latin typeface="Arial"/>
                <a:cs typeface="Arial"/>
              </a:rPr>
              <a:t>a</a:t>
            </a:r>
            <a:r>
              <a:rPr sz="900" spc="9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1" dirty="0">
                <a:solidFill>
                  <a:srgbClr val="353334"/>
                </a:solidFill>
                <a:latin typeface="Arial"/>
                <a:cs typeface="Arial"/>
              </a:rPr>
              <a:t>$50</a:t>
            </a:r>
            <a:r>
              <a:rPr sz="900" spc="9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1" dirty="0">
                <a:solidFill>
                  <a:srgbClr val="353334"/>
                </a:solidFill>
                <a:latin typeface="Arial"/>
                <a:cs typeface="Arial"/>
              </a:rPr>
              <a:t>minimum</a:t>
            </a:r>
            <a:r>
              <a:rPr sz="900" spc="9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1" dirty="0">
                <a:solidFill>
                  <a:srgbClr val="353334"/>
                </a:solidFill>
                <a:latin typeface="Arial"/>
                <a:cs typeface="Arial"/>
              </a:rPr>
              <a:t>up</a:t>
            </a:r>
            <a:r>
              <a:rPr sz="900" spc="9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1" dirty="0">
                <a:solidFill>
                  <a:srgbClr val="353334"/>
                </a:solidFill>
                <a:latin typeface="Arial"/>
                <a:cs typeface="Arial"/>
              </a:rPr>
              <a:t>to</a:t>
            </a:r>
            <a:r>
              <a:rPr sz="900" spc="9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1" dirty="0">
                <a:solidFill>
                  <a:srgbClr val="353334"/>
                </a:solidFill>
                <a:latin typeface="Arial"/>
                <a:cs typeface="Arial"/>
              </a:rPr>
              <a:t>$250</a:t>
            </a:r>
            <a:endParaRPr sz="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102096" y="3695700"/>
            <a:ext cx="1165859" cy="269748"/>
          </a:xfrm>
          <a:prstGeom prst="rect">
            <a:avLst/>
          </a:prstGeom>
        </p:spPr>
        <p:txBody>
          <a:bodyPr wrap="square" lIns="0" tIns="2540" rIns="0" bIns="0" rtlCol="0">
            <a:noAutofit/>
          </a:bodyPr>
          <a:lstStyle/>
          <a:p>
            <a:pPr marL="152397">
              <a:lnSpc>
                <a:spcPct val="95825"/>
              </a:lnSpc>
            </a:pP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Reimbursed</a:t>
            </a:r>
            <a:r>
              <a:rPr sz="900" spc="-18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cost</a:t>
            </a:r>
            <a:endParaRPr sz="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04444" y="3965448"/>
            <a:ext cx="1850136" cy="94183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</a:pPr>
            <a:endParaRPr sz="1000"/>
          </a:p>
          <a:p>
            <a:pPr marL="167639">
              <a:lnSpc>
                <a:spcPct val="95825"/>
              </a:lnSpc>
              <a:spcBef>
                <a:spcPts val="2070"/>
              </a:spcBef>
            </a:pPr>
            <a:r>
              <a:rPr sz="1000" spc="0" dirty="0">
                <a:solidFill>
                  <a:srgbClr val="353334"/>
                </a:solidFill>
                <a:latin typeface="Arial"/>
                <a:cs typeface="Arial"/>
              </a:rPr>
              <a:t>Preferred</a:t>
            </a:r>
            <a:r>
              <a:rPr sz="1000" spc="4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0" dirty="0">
                <a:solidFill>
                  <a:srgbClr val="353334"/>
                </a:solidFill>
                <a:latin typeface="Arial"/>
                <a:cs typeface="Arial"/>
              </a:rPr>
              <a:t>Specialty</a:t>
            </a:r>
            <a:r>
              <a:rPr sz="1000" spc="4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0" dirty="0">
                <a:solidFill>
                  <a:srgbClr val="353334"/>
                </a:solidFill>
                <a:latin typeface="Arial"/>
                <a:cs typeface="Arial"/>
              </a:rPr>
              <a:t>(Tier</a:t>
            </a:r>
            <a:r>
              <a:rPr sz="1000" spc="4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0" dirty="0">
                <a:solidFill>
                  <a:srgbClr val="353334"/>
                </a:solidFill>
                <a:latin typeface="Arial"/>
                <a:cs typeface="Arial"/>
              </a:rPr>
              <a:t>4)</a:t>
            </a:r>
            <a:endParaRPr sz="10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354580" y="3965448"/>
            <a:ext cx="1046987" cy="94183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</a:pPr>
            <a:endParaRPr sz="1000"/>
          </a:p>
          <a:p>
            <a:pPr marL="281938">
              <a:lnSpc>
                <a:spcPct val="95825"/>
              </a:lnSpc>
              <a:spcBef>
                <a:spcPts val="1083"/>
              </a:spcBef>
            </a:pPr>
            <a:r>
              <a:rPr sz="900" spc="3" dirty="0">
                <a:solidFill>
                  <a:srgbClr val="FF0000"/>
                </a:solidFill>
                <a:latin typeface="Arial"/>
                <a:cs typeface="Arial"/>
              </a:rPr>
              <a:t>Tier</a:t>
            </a:r>
            <a:r>
              <a:rPr sz="900" spc="12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900" spc="3" dirty="0">
                <a:solidFill>
                  <a:srgbClr val="FF0000"/>
                </a:solidFill>
                <a:latin typeface="Arial"/>
                <a:cs typeface="Arial"/>
              </a:rPr>
              <a:t>1:</a:t>
            </a:r>
            <a:r>
              <a:rPr sz="900" spc="12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900" spc="3" dirty="0">
                <a:solidFill>
                  <a:srgbClr val="FF0000"/>
                </a:solidFill>
                <a:latin typeface="Arial"/>
                <a:cs typeface="Arial"/>
              </a:rPr>
              <a:t>$5</a:t>
            </a:r>
            <a:endParaRPr sz="900">
              <a:latin typeface="Arial"/>
              <a:cs typeface="Arial"/>
            </a:endParaRPr>
          </a:p>
          <a:p>
            <a:pPr marL="249934">
              <a:lnSpc>
                <a:spcPct val="95825"/>
              </a:lnSpc>
              <a:spcBef>
                <a:spcPts val="10"/>
              </a:spcBef>
            </a:pPr>
            <a:r>
              <a:rPr sz="900" spc="3" dirty="0">
                <a:solidFill>
                  <a:srgbClr val="FF0000"/>
                </a:solidFill>
                <a:latin typeface="Arial"/>
                <a:cs typeface="Arial"/>
              </a:rPr>
              <a:t>Tier</a:t>
            </a:r>
            <a:r>
              <a:rPr sz="900" spc="12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900" spc="3" dirty="0">
                <a:solidFill>
                  <a:srgbClr val="FF0000"/>
                </a:solidFill>
                <a:latin typeface="Arial"/>
                <a:cs typeface="Arial"/>
              </a:rPr>
              <a:t>2:</a:t>
            </a:r>
            <a:r>
              <a:rPr sz="900" spc="12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900" spc="3" dirty="0">
                <a:solidFill>
                  <a:srgbClr val="FF0000"/>
                </a:solidFill>
                <a:latin typeface="Arial"/>
                <a:cs typeface="Arial"/>
              </a:rPr>
              <a:t>$15</a:t>
            </a:r>
            <a:endParaRPr sz="900">
              <a:latin typeface="Arial"/>
              <a:cs typeface="Arial"/>
            </a:endParaRPr>
          </a:p>
          <a:p>
            <a:pPr marL="249934">
              <a:lnSpc>
                <a:spcPts val="1030"/>
              </a:lnSpc>
              <a:spcBef>
                <a:spcPts val="51"/>
              </a:spcBef>
            </a:pPr>
            <a:r>
              <a:rPr sz="900" spc="3" dirty="0">
                <a:solidFill>
                  <a:srgbClr val="FF0000"/>
                </a:solidFill>
                <a:latin typeface="Arial"/>
                <a:cs typeface="Arial"/>
              </a:rPr>
              <a:t>Tier</a:t>
            </a:r>
            <a:r>
              <a:rPr sz="900" spc="12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900" spc="3" dirty="0">
                <a:solidFill>
                  <a:srgbClr val="FF0000"/>
                </a:solidFill>
                <a:latin typeface="Arial"/>
                <a:cs typeface="Arial"/>
              </a:rPr>
              <a:t>3:</a:t>
            </a:r>
            <a:r>
              <a:rPr sz="900" spc="12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900" spc="3" dirty="0">
                <a:solidFill>
                  <a:srgbClr val="FF0000"/>
                </a:solidFill>
                <a:latin typeface="Arial"/>
                <a:cs typeface="Arial"/>
              </a:rPr>
              <a:t>$15</a:t>
            </a:r>
            <a:endParaRPr sz="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401567" y="3965448"/>
            <a:ext cx="1180129" cy="941831"/>
          </a:xfrm>
          <a:prstGeom prst="rect">
            <a:avLst/>
          </a:prstGeom>
        </p:spPr>
        <p:txBody>
          <a:bodyPr wrap="square" lIns="0" tIns="4066" rIns="0" bIns="0" rtlCol="0">
            <a:noAutofit/>
          </a:bodyPr>
          <a:lstStyle/>
          <a:p>
            <a:pPr marR="14269">
              <a:lnSpc>
                <a:spcPts val="600"/>
              </a:lnSpc>
            </a:pPr>
            <a:endParaRPr sz="600"/>
          </a:p>
          <a:p>
            <a:pPr marL="9142" indent="144779">
              <a:lnSpc>
                <a:spcPts val="1030"/>
              </a:lnSpc>
              <a:spcBef>
                <a:spcPts val="2051"/>
              </a:spcBef>
            </a:pP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Reimbursed</a:t>
            </a:r>
            <a:r>
              <a:rPr sz="900" spc="-5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cost</a:t>
            </a:r>
            <a:r>
              <a:rPr sz="900" spc="-5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minus</a:t>
            </a:r>
            <a:r>
              <a:rPr sz="900" spc="-5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Preferred</a:t>
            </a:r>
            <a:r>
              <a:rPr sz="900" spc="-5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copay</a:t>
            </a:r>
            <a:endParaRPr sz="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567428" y="3965448"/>
            <a:ext cx="1534668" cy="941831"/>
          </a:xfrm>
          <a:prstGeom prst="rect">
            <a:avLst/>
          </a:prstGeom>
        </p:spPr>
        <p:txBody>
          <a:bodyPr wrap="square" lIns="0" tIns="11620" rIns="0" bIns="0" rtlCol="0">
            <a:noAutofit/>
          </a:bodyPr>
          <a:lstStyle/>
          <a:p>
            <a:pPr marL="38908" marR="39474" indent="0" algn="ctr">
              <a:lnSpc>
                <a:spcPts val="1030"/>
              </a:lnSpc>
            </a:pP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10%</a:t>
            </a:r>
            <a:r>
              <a:rPr sz="900" spc="7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copay</a:t>
            </a:r>
            <a:r>
              <a:rPr sz="900" spc="7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with</a:t>
            </a:r>
            <a:r>
              <a:rPr sz="900" spc="7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a</a:t>
            </a:r>
            <a:r>
              <a:rPr sz="900" spc="7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$10</a:t>
            </a:r>
            <a:r>
              <a:rPr sz="900" spc="7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minimum</a:t>
            </a:r>
            <a:r>
              <a:rPr sz="900" spc="7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up</a:t>
            </a:r>
            <a:r>
              <a:rPr sz="900" spc="7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to</a:t>
            </a:r>
            <a:r>
              <a:rPr sz="900" spc="7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$150</a:t>
            </a:r>
            <a:r>
              <a:rPr sz="900" spc="7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(Generic);</a:t>
            </a:r>
            <a:r>
              <a:rPr sz="900" spc="7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20%</a:t>
            </a:r>
            <a:r>
              <a:rPr sz="900" spc="7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copay</a:t>
            </a:r>
            <a:r>
              <a:rPr sz="900" spc="7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with</a:t>
            </a:r>
            <a:r>
              <a:rPr sz="900" spc="7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a</a:t>
            </a:r>
            <a:endParaRPr sz="900">
              <a:latin typeface="Arial"/>
              <a:cs typeface="Arial"/>
            </a:endParaRPr>
          </a:p>
          <a:p>
            <a:pPr marL="17572" marR="16614" indent="1523" algn="ctr">
              <a:lnSpc>
                <a:spcPts val="1030"/>
              </a:lnSpc>
              <a:spcBef>
                <a:spcPts val="9"/>
              </a:spcBef>
            </a:pP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$25</a:t>
            </a:r>
            <a:r>
              <a:rPr sz="900" spc="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minimum</a:t>
            </a:r>
            <a:r>
              <a:rPr sz="900" spc="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up</a:t>
            </a:r>
            <a:r>
              <a:rPr sz="900" spc="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to</a:t>
            </a:r>
            <a:r>
              <a:rPr sz="900" spc="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$150</a:t>
            </a:r>
            <a:r>
              <a:rPr sz="900" spc="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(Preferred);30%</a:t>
            </a:r>
            <a:r>
              <a:rPr sz="900" spc="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copay</a:t>
            </a:r>
            <a:r>
              <a:rPr sz="900" spc="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with</a:t>
            </a:r>
            <a:r>
              <a:rPr sz="900" spc="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a</a:t>
            </a:r>
            <a:endParaRPr sz="900">
              <a:latin typeface="Arial"/>
              <a:cs typeface="Arial"/>
            </a:endParaRPr>
          </a:p>
          <a:p>
            <a:pPr marL="128824" marR="126342" algn="ctr">
              <a:lnSpc>
                <a:spcPts val="1030"/>
              </a:lnSpc>
            </a:pPr>
            <a:r>
              <a:rPr sz="900" spc="4" dirty="0">
                <a:solidFill>
                  <a:srgbClr val="353334"/>
                </a:solidFill>
                <a:latin typeface="Arial"/>
                <a:cs typeface="Arial"/>
              </a:rPr>
              <a:t>$5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0</a:t>
            </a:r>
            <a:r>
              <a:rPr sz="900" spc="4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9" dirty="0">
                <a:solidFill>
                  <a:srgbClr val="353334"/>
                </a:solidFill>
                <a:latin typeface="Arial"/>
                <a:cs typeface="Arial"/>
              </a:rPr>
              <a:t>m</a:t>
            </a:r>
            <a:r>
              <a:rPr sz="900" spc="4" dirty="0">
                <a:solidFill>
                  <a:srgbClr val="353334"/>
                </a:solidFill>
                <a:latin typeface="Arial"/>
                <a:cs typeface="Arial"/>
              </a:rPr>
              <a:t>in</a:t>
            </a:r>
            <a:r>
              <a:rPr sz="900" spc="-9" dirty="0">
                <a:solidFill>
                  <a:srgbClr val="353334"/>
                </a:solidFill>
                <a:latin typeface="Arial"/>
                <a:cs typeface="Arial"/>
              </a:rPr>
              <a:t>i</a:t>
            </a:r>
            <a:r>
              <a:rPr sz="900" spc="9" dirty="0">
                <a:solidFill>
                  <a:srgbClr val="353334"/>
                </a:solidFill>
                <a:latin typeface="Arial"/>
                <a:cs typeface="Arial"/>
              </a:rPr>
              <a:t>m</a:t>
            </a:r>
            <a:r>
              <a:rPr sz="900" spc="-9" dirty="0">
                <a:solidFill>
                  <a:srgbClr val="353334"/>
                </a:solidFill>
                <a:latin typeface="Arial"/>
                <a:cs typeface="Arial"/>
              </a:rPr>
              <a:t>u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m</a:t>
            </a:r>
            <a:r>
              <a:rPr sz="900" spc="-1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-9" dirty="0">
                <a:solidFill>
                  <a:srgbClr val="353334"/>
                </a:solidFill>
                <a:latin typeface="Arial"/>
                <a:cs typeface="Arial"/>
              </a:rPr>
              <a:t>u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p</a:t>
            </a:r>
            <a:r>
              <a:rPr sz="900" spc="19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to</a:t>
            </a:r>
            <a:r>
              <a:rPr sz="900" spc="14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-1" dirty="0">
                <a:solidFill>
                  <a:srgbClr val="353334"/>
                </a:solidFill>
                <a:latin typeface="Arial"/>
                <a:cs typeface="Arial"/>
              </a:rPr>
              <a:t>$25</a:t>
            </a:r>
            <a:r>
              <a:rPr sz="900" spc="-5" dirty="0">
                <a:solidFill>
                  <a:srgbClr val="353334"/>
                </a:solidFill>
                <a:latin typeface="Arial"/>
                <a:cs typeface="Arial"/>
              </a:rPr>
              <a:t>0</a:t>
            </a:r>
            <a:r>
              <a:rPr sz="900" spc="-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-4" dirty="0">
                <a:solidFill>
                  <a:srgbClr val="353334"/>
                </a:solidFill>
                <a:latin typeface="Arial"/>
                <a:cs typeface="Arial"/>
              </a:rPr>
              <a:t>(N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on</a:t>
            </a:r>
            <a:r>
              <a:rPr sz="900" spc="-3" dirty="0">
                <a:solidFill>
                  <a:srgbClr val="353334"/>
                </a:solidFill>
                <a:latin typeface="Arial"/>
                <a:cs typeface="Arial"/>
              </a:rPr>
              <a:t>-Pr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efe</a:t>
            </a:r>
            <a:r>
              <a:rPr sz="900" spc="-2" dirty="0">
                <a:solidFill>
                  <a:srgbClr val="353334"/>
                </a:solidFill>
                <a:latin typeface="Arial"/>
                <a:cs typeface="Arial"/>
              </a:rPr>
              <a:t>r</a:t>
            </a:r>
            <a:r>
              <a:rPr sz="900" spc="-12" dirty="0">
                <a:solidFill>
                  <a:srgbClr val="353334"/>
                </a:solidFill>
                <a:latin typeface="Arial"/>
                <a:cs typeface="Arial"/>
              </a:rPr>
              <a:t>r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ed</a:t>
            </a:r>
            <a:r>
              <a:rPr sz="900" spc="-2" dirty="0">
                <a:solidFill>
                  <a:srgbClr val="353334"/>
                </a:solidFill>
                <a:latin typeface="Arial"/>
                <a:cs typeface="Arial"/>
              </a:rPr>
              <a:t>)</a:t>
            </a:r>
            <a:endParaRPr sz="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102096" y="3965448"/>
            <a:ext cx="1165859" cy="941831"/>
          </a:xfrm>
          <a:prstGeom prst="rect">
            <a:avLst/>
          </a:prstGeom>
        </p:spPr>
        <p:txBody>
          <a:bodyPr wrap="square" lIns="0" tIns="1502" rIns="0" bIns="0" rtlCol="0">
            <a:noAutofit/>
          </a:bodyPr>
          <a:lstStyle/>
          <a:p>
            <a:pPr>
              <a:lnSpc>
                <a:spcPts val="600"/>
              </a:lnSpc>
            </a:pPr>
            <a:endParaRPr sz="600"/>
          </a:p>
          <a:p>
            <a:pPr marL="152397">
              <a:lnSpc>
                <a:spcPct val="95825"/>
              </a:lnSpc>
              <a:spcBef>
                <a:spcPts val="2000"/>
              </a:spcBef>
            </a:pP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Reimbursed</a:t>
            </a:r>
            <a:r>
              <a:rPr sz="900" spc="-18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cost</a:t>
            </a:r>
            <a:endParaRPr sz="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04444" y="4907280"/>
            <a:ext cx="6763511" cy="185927"/>
          </a:xfrm>
          <a:prstGeom prst="rect">
            <a:avLst/>
          </a:prstGeom>
        </p:spPr>
        <p:txBody>
          <a:bodyPr wrap="square" lIns="0" tIns="12065" rIns="0" bIns="0" rtlCol="0">
            <a:noAutofit/>
          </a:bodyPr>
          <a:lstStyle/>
          <a:p>
            <a:pPr marL="53339">
              <a:lnSpc>
                <a:spcPct val="95825"/>
              </a:lnSpc>
            </a:pPr>
            <a:r>
              <a:rPr sz="1100" b="1" spc="-1" dirty="0">
                <a:solidFill>
                  <a:srgbClr val="353334"/>
                </a:solidFill>
                <a:latin typeface="Arial"/>
                <a:cs typeface="Arial"/>
              </a:rPr>
              <a:t>Mail</a:t>
            </a:r>
            <a:r>
              <a:rPr sz="1100" b="1" spc="3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100" b="1" spc="-1" dirty="0">
                <a:solidFill>
                  <a:srgbClr val="353334"/>
                </a:solidFill>
                <a:latin typeface="Arial"/>
                <a:cs typeface="Arial"/>
              </a:rPr>
              <a:t>Order</a:t>
            </a:r>
            <a:r>
              <a:rPr sz="1100" b="1" spc="3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100" b="1" spc="-1" dirty="0">
                <a:solidFill>
                  <a:srgbClr val="353334"/>
                </a:solidFill>
                <a:latin typeface="Arial"/>
                <a:cs typeface="Arial"/>
              </a:rPr>
              <a:t>Pharmacy</a:t>
            </a:r>
            <a:r>
              <a:rPr sz="1100" b="1" spc="3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100" b="1" spc="-1" dirty="0">
                <a:solidFill>
                  <a:srgbClr val="353334"/>
                </a:solidFill>
                <a:latin typeface="Arial"/>
                <a:cs typeface="Arial"/>
              </a:rPr>
              <a:t>(90</a:t>
            </a:r>
            <a:r>
              <a:rPr sz="1100" b="1" spc="3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100" b="1" spc="-1" dirty="0">
                <a:solidFill>
                  <a:srgbClr val="353334"/>
                </a:solidFill>
                <a:latin typeface="Arial"/>
                <a:cs typeface="Arial"/>
              </a:rPr>
              <a:t>Day</a:t>
            </a:r>
            <a:r>
              <a:rPr sz="1100" b="1" spc="3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100" b="1" spc="-1" dirty="0">
                <a:solidFill>
                  <a:srgbClr val="353334"/>
                </a:solidFill>
                <a:latin typeface="Arial"/>
                <a:cs typeface="Arial"/>
              </a:rPr>
              <a:t>Supply)</a:t>
            </a:r>
            <a:endParaRPr sz="11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04444" y="5093208"/>
            <a:ext cx="1850136" cy="231648"/>
          </a:xfrm>
          <a:prstGeom prst="rect">
            <a:avLst/>
          </a:prstGeom>
        </p:spPr>
        <p:txBody>
          <a:bodyPr wrap="square" lIns="0" tIns="50165" rIns="0" bIns="0" rtlCol="0">
            <a:noAutofit/>
          </a:bodyPr>
          <a:lstStyle/>
          <a:p>
            <a:pPr marL="167639">
              <a:lnSpc>
                <a:spcPct val="95825"/>
              </a:lnSpc>
            </a:pPr>
            <a:r>
              <a:rPr sz="1000" spc="0" dirty="0">
                <a:solidFill>
                  <a:srgbClr val="353334"/>
                </a:solidFill>
                <a:latin typeface="Arial"/>
                <a:cs typeface="Arial"/>
              </a:rPr>
              <a:t>Generic</a:t>
            </a:r>
            <a:r>
              <a:rPr sz="1000" spc="1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0" dirty="0">
                <a:solidFill>
                  <a:srgbClr val="353334"/>
                </a:solidFill>
                <a:latin typeface="Arial"/>
                <a:cs typeface="Arial"/>
              </a:rPr>
              <a:t>(Tier</a:t>
            </a:r>
            <a:r>
              <a:rPr sz="1000" spc="1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0" dirty="0">
                <a:solidFill>
                  <a:srgbClr val="353334"/>
                </a:solidFill>
                <a:latin typeface="Arial"/>
                <a:cs typeface="Arial"/>
              </a:rPr>
              <a:t>1)</a:t>
            </a:r>
            <a:endParaRPr sz="10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54580" y="5093208"/>
            <a:ext cx="1046987" cy="231648"/>
          </a:xfrm>
          <a:prstGeom prst="rect">
            <a:avLst/>
          </a:prstGeom>
        </p:spPr>
        <p:txBody>
          <a:bodyPr wrap="square" lIns="0" tIns="57150" rIns="0" bIns="0" rtlCol="0">
            <a:noAutofit/>
          </a:bodyPr>
          <a:lstStyle/>
          <a:p>
            <a:pPr marL="259078">
              <a:lnSpc>
                <a:spcPct val="95825"/>
              </a:lnSpc>
            </a:pPr>
            <a:r>
              <a:rPr sz="900" spc="1" dirty="0">
                <a:solidFill>
                  <a:srgbClr val="FF0000"/>
                </a:solidFill>
                <a:latin typeface="Arial"/>
                <a:cs typeface="Arial"/>
              </a:rPr>
              <a:t>$10</a:t>
            </a:r>
            <a:r>
              <a:rPr sz="900" spc="4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900" spc="1" dirty="0">
                <a:solidFill>
                  <a:srgbClr val="FF0000"/>
                </a:solidFill>
                <a:latin typeface="Arial"/>
                <a:cs typeface="Arial"/>
              </a:rPr>
              <a:t>copay</a:t>
            </a:r>
            <a:endParaRPr sz="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401567" y="5093208"/>
            <a:ext cx="1165860" cy="231648"/>
          </a:xfrm>
          <a:prstGeom prst="rect">
            <a:avLst/>
          </a:prstGeom>
        </p:spPr>
        <p:txBody>
          <a:bodyPr wrap="square" lIns="0" tIns="57150" rIns="0" bIns="0" rtlCol="0">
            <a:noAutofit/>
          </a:bodyPr>
          <a:lstStyle/>
          <a:p>
            <a:pPr marL="275842">
              <a:lnSpc>
                <a:spcPct val="95825"/>
              </a:lnSpc>
            </a:pPr>
            <a:r>
              <a:rPr sz="900" dirty="0">
                <a:solidFill>
                  <a:srgbClr val="353334"/>
                </a:solidFill>
                <a:latin typeface="Arial"/>
                <a:cs typeface="Arial"/>
              </a:rPr>
              <a:t>Not</a:t>
            </a:r>
            <a:r>
              <a:rPr sz="900" spc="18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covered</a:t>
            </a:r>
            <a:endParaRPr sz="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567428" y="5093208"/>
            <a:ext cx="1534668" cy="231648"/>
          </a:xfrm>
          <a:prstGeom prst="rect">
            <a:avLst/>
          </a:prstGeom>
        </p:spPr>
        <p:txBody>
          <a:bodyPr wrap="square" lIns="0" tIns="57150" rIns="0" bIns="0" rtlCol="0">
            <a:noAutofit/>
          </a:bodyPr>
          <a:lstStyle/>
          <a:p>
            <a:pPr marL="504441">
              <a:lnSpc>
                <a:spcPct val="95825"/>
              </a:lnSpc>
            </a:pPr>
            <a:r>
              <a:rPr sz="900" spc="1" dirty="0">
                <a:solidFill>
                  <a:srgbClr val="353334"/>
                </a:solidFill>
                <a:latin typeface="Arial"/>
                <a:cs typeface="Arial"/>
              </a:rPr>
              <a:t>$20</a:t>
            </a:r>
            <a:r>
              <a:rPr sz="900" spc="4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1" dirty="0">
                <a:solidFill>
                  <a:srgbClr val="353334"/>
                </a:solidFill>
                <a:latin typeface="Arial"/>
                <a:cs typeface="Arial"/>
              </a:rPr>
              <a:t>copay</a:t>
            </a:r>
            <a:endParaRPr sz="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102096" y="5093208"/>
            <a:ext cx="1165859" cy="231648"/>
          </a:xfrm>
          <a:prstGeom prst="rect">
            <a:avLst/>
          </a:prstGeom>
        </p:spPr>
        <p:txBody>
          <a:bodyPr wrap="square" lIns="0" tIns="57150" rIns="0" bIns="0" rtlCol="0">
            <a:noAutofit/>
          </a:bodyPr>
          <a:lstStyle/>
          <a:p>
            <a:pPr marL="274317">
              <a:lnSpc>
                <a:spcPct val="95825"/>
              </a:lnSpc>
            </a:pPr>
            <a:r>
              <a:rPr sz="900" dirty="0">
                <a:solidFill>
                  <a:srgbClr val="353334"/>
                </a:solidFill>
                <a:latin typeface="Arial"/>
                <a:cs typeface="Arial"/>
              </a:rPr>
              <a:t>Not</a:t>
            </a:r>
            <a:r>
              <a:rPr sz="900" spc="18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covered</a:t>
            </a:r>
            <a:endParaRPr sz="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04444" y="5324856"/>
            <a:ext cx="1850136" cy="216408"/>
          </a:xfrm>
          <a:prstGeom prst="rect">
            <a:avLst/>
          </a:prstGeom>
        </p:spPr>
        <p:txBody>
          <a:bodyPr wrap="square" lIns="0" tIns="34925" rIns="0" bIns="0" rtlCol="0">
            <a:noAutofit/>
          </a:bodyPr>
          <a:lstStyle/>
          <a:p>
            <a:pPr marL="167639">
              <a:lnSpc>
                <a:spcPct val="95825"/>
              </a:lnSpc>
            </a:pPr>
            <a:r>
              <a:rPr sz="1000" spc="0" dirty="0">
                <a:solidFill>
                  <a:srgbClr val="353334"/>
                </a:solidFill>
                <a:latin typeface="Arial"/>
                <a:cs typeface="Arial"/>
              </a:rPr>
              <a:t>Preferred</a:t>
            </a:r>
            <a:r>
              <a:rPr sz="1000" spc="1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0" dirty="0">
                <a:solidFill>
                  <a:srgbClr val="353334"/>
                </a:solidFill>
                <a:latin typeface="Arial"/>
                <a:cs typeface="Arial"/>
              </a:rPr>
              <a:t>(Tier</a:t>
            </a:r>
            <a:r>
              <a:rPr sz="1000" spc="1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0" dirty="0">
                <a:solidFill>
                  <a:srgbClr val="353334"/>
                </a:solidFill>
                <a:latin typeface="Arial"/>
                <a:cs typeface="Arial"/>
              </a:rPr>
              <a:t>2)</a:t>
            </a:r>
            <a:endParaRPr sz="1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354580" y="5324856"/>
            <a:ext cx="1046987" cy="216408"/>
          </a:xfrm>
          <a:prstGeom prst="rect">
            <a:avLst/>
          </a:prstGeom>
        </p:spPr>
        <p:txBody>
          <a:bodyPr wrap="square" lIns="0" tIns="41910" rIns="0" bIns="0" rtlCol="0">
            <a:noAutofit/>
          </a:bodyPr>
          <a:lstStyle/>
          <a:p>
            <a:pPr marL="259078">
              <a:lnSpc>
                <a:spcPct val="95825"/>
              </a:lnSpc>
            </a:pPr>
            <a:r>
              <a:rPr sz="900" spc="1" dirty="0">
                <a:solidFill>
                  <a:srgbClr val="FF0000"/>
                </a:solidFill>
                <a:latin typeface="Arial"/>
                <a:cs typeface="Arial"/>
              </a:rPr>
              <a:t>$30</a:t>
            </a:r>
            <a:r>
              <a:rPr sz="900" spc="4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900" spc="1" dirty="0">
                <a:solidFill>
                  <a:srgbClr val="FF0000"/>
                </a:solidFill>
                <a:latin typeface="Arial"/>
                <a:cs typeface="Arial"/>
              </a:rPr>
              <a:t>copay</a:t>
            </a:r>
            <a:endParaRPr sz="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401567" y="5324856"/>
            <a:ext cx="1165860" cy="216408"/>
          </a:xfrm>
          <a:prstGeom prst="rect">
            <a:avLst/>
          </a:prstGeom>
        </p:spPr>
        <p:txBody>
          <a:bodyPr wrap="square" lIns="0" tIns="41910" rIns="0" bIns="0" rtlCol="0">
            <a:noAutofit/>
          </a:bodyPr>
          <a:lstStyle/>
          <a:p>
            <a:pPr marL="275842">
              <a:lnSpc>
                <a:spcPct val="95825"/>
              </a:lnSpc>
            </a:pPr>
            <a:r>
              <a:rPr sz="900" dirty="0">
                <a:solidFill>
                  <a:srgbClr val="353334"/>
                </a:solidFill>
                <a:latin typeface="Arial"/>
                <a:cs typeface="Arial"/>
              </a:rPr>
              <a:t>Not</a:t>
            </a:r>
            <a:r>
              <a:rPr sz="900" spc="18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covered</a:t>
            </a:r>
            <a:endParaRPr sz="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567428" y="5324856"/>
            <a:ext cx="1534668" cy="216408"/>
          </a:xfrm>
          <a:prstGeom prst="rect">
            <a:avLst/>
          </a:prstGeom>
        </p:spPr>
        <p:txBody>
          <a:bodyPr wrap="square" lIns="0" tIns="41910" rIns="0" bIns="0" rtlCol="0">
            <a:noAutofit/>
          </a:bodyPr>
          <a:lstStyle/>
          <a:p>
            <a:pPr marL="504441">
              <a:lnSpc>
                <a:spcPct val="95825"/>
              </a:lnSpc>
            </a:pPr>
            <a:r>
              <a:rPr sz="900" spc="1" dirty="0">
                <a:solidFill>
                  <a:srgbClr val="353334"/>
                </a:solidFill>
                <a:latin typeface="Arial"/>
                <a:cs typeface="Arial"/>
              </a:rPr>
              <a:t>$50</a:t>
            </a:r>
            <a:r>
              <a:rPr sz="900" spc="4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1" dirty="0">
                <a:solidFill>
                  <a:srgbClr val="353334"/>
                </a:solidFill>
                <a:latin typeface="Arial"/>
                <a:cs typeface="Arial"/>
              </a:rPr>
              <a:t>copay</a:t>
            </a:r>
            <a:endParaRPr sz="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102096" y="5324856"/>
            <a:ext cx="1165859" cy="216408"/>
          </a:xfrm>
          <a:prstGeom prst="rect">
            <a:avLst/>
          </a:prstGeom>
        </p:spPr>
        <p:txBody>
          <a:bodyPr wrap="square" lIns="0" tIns="41910" rIns="0" bIns="0" rtlCol="0">
            <a:noAutofit/>
          </a:bodyPr>
          <a:lstStyle/>
          <a:p>
            <a:pPr marL="274317">
              <a:lnSpc>
                <a:spcPct val="95825"/>
              </a:lnSpc>
            </a:pPr>
            <a:r>
              <a:rPr sz="900" dirty="0">
                <a:solidFill>
                  <a:srgbClr val="353334"/>
                </a:solidFill>
                <a:latin typeface="Arial"/>
                <a:cs typeface="Arial"/>
              </a:rPr>
              <a:t>Not</a:t>
            </a:r>
            <a:r>
              <a:rPr sz="900" spc="18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covered</a:t>
            </a:r>
            <a:endParaRPr sz="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04444" y="5541264"/>
            <a:ext cx="1850136" cy="216407"/>
          </a:xfrm>
          <a:prstGeom prst="rect">
            <a:avLst/>
          </a:prstGeom>
        </p:spPr>
        <p:txBody>
          <a:bodyPr wrap="square" lIns="0" tIns="34925" rIns="0" bIns="0" rtlCol="0">
            <a:noAutofit/>
          </a:bodyPr>
          <a:lstStyle/>
          <a:p>
            <a:pPr marL="167639">
              <a:lnSpc>
                <a:spcPct val="95825"/>
              </a:lnSpc>
            </a:pP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Non-Preferred</a:t>
            </a:r>
            <a:r>
              <a:rPr sz="1000" spc="-14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(Tier</a:t>
            </a:r>
            <a:r>
              <a:rPr sz="1000" spc="-14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3)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354580" y="5541264"/>
            <a:ext cx="1046987" cy="216407"/>
          </a:xfrm>
          <a:prstGeom prst="rect">
            <a:avLst/>
          </a:prstGeom>
        </p:spPr>
        <p:txBody>
          <a:bodyPr wrap="square" lIns="0" tIns="41910" rIns="0" bIns="0" rtlCol="0">
            <a:noAutofit/>
          </a:bodyPr>
          <a:lstStyle/>
          <a:p>
            <a:pPr marL="259078">
              <a:lnSpc>
                <a:spcPct val="95825"/>
              </a:lnSpc>
            </a:pPr>
            <a:r>
              <a:rPr sz="900" spc="1" dirty="0">
                <a:solidFill>
                  <a:srgbClr val="FF0000"/>
                </a:solidFill>
                <a:latin typeface="Arial"/>
                <a:cs typeface="Arial"/>
              </a:rPr>
              <a:t>$30</a:t>
            </a:r>
            <a:r>
              <a:rPr sz="900" spc="4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900" spc="1" dirty="0">
                <a:solidFill>
                  <a:srgbClr val="FF0000"/>
                </a:solidFill>
                <a:latin typeface="Arial"/>
                <a:cs typeface="Arial"/>
              </a:rPr>
              <a:t>copay</a:t>
            </a:r>
            <a:endParaRPr sz="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401567" y="5541264"/>
            <a:ext cx="1165860" cy="216407"/>
          </a:xfrm>
          <a:prstGeom prst="rect">
            <a:avLst/>
          </a:prstGeom>
        </p:spPr>
        <p:txBody>
          <a:bodyPr wrap="square" lIns="0" tIns="41910" rIns="0" bIns="0" rtlCol="0">
            <a:noAutofit/>
          </a:bodyPr>
          <a:lstStyle/>
          <a:p>
            <a:pPr marL="275842">
              <a:lnSpc>
                <a:spcPct val="95825"/>
              </a:lnSpc>
            </a:pPr>
            <a:r>
              <a:rPr sz="900" dirty="0">
                <a:solidFill>
                  <a:srgbClr val="353334"/>
                </a:solidFill>
                <a:latin typeface="Arial"/>
                <a:cs typeface="Arial"/>
              </a:rPr>
              <a:t>Not</a:t>
            </a:r>
            <a:r>
              <a:rPr sz="900" spc="18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covered</a:t>
            </a:r>
            <a:endParaRPr sz="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567428" y="5541264"/>
            <a:ext cx="1534668" cy="216407"/>
          </a:xfrm>
          <a:prstGeom prst="rect">
            <a:avLst/>
          </a:prstGeom>
        </p:spPr>
        <p:txBody>
          <a:bodyPr wrap="square" lIns="0" tIns="41910" rIns="0" bIns="0" rtlCol="0">
            <a:noAutofit/>
          </a:bodyPr>
          <a:lstStyle/>
          <a:p>
            <a:pPr marL="472437">
              <a:lnSpc>
                <a:spcPct val="95825"/>
              </a:lnSpc>
            </a:pPr>
            <a:r>
              <a:rPr sz="900" spc="2" dirty="0">
                <a:solidFill>
                  <a:srgbClr val="353334"/>
                </a:solidFill>
                <a:latin typeface="Arial"/>
                <a:cs typeface="Arial"/>
              </a:rPr>
              <a:t>$100</a:t>
            </a:r>
            <a:r>
              <a:rPr sz="900" spc="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2" dirty="0">
                <a:solidFill>
                  <a:srgbClr val="353334"/>
                </a:solidFill>
                <a:latin typeface="Arial"/>
                <a:cs typeface="Arial"/>
              </a:rPr>
              <a:t>copay</a:t>
            </a:r>
            <a:endParaRPr sz="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02096" y="5541264"/>
            <a:ext cx="1165859" cy="216407"/>
          </a:xfrm>
          <a:prstGeom prst="rect">
            <a:avLst/>
          </a:prstGeom>
        </p:spPr>
        <p:txBody>
          <a:bodyPr wrap="square" lIns="0" tIns="41910" rIns="0" bIns="0" rtlCol="0">
            <a:noAutofit/>
          </a:bodyPr>
          <a:lstStyle/>
          <a:p>
            <a:pPr marL="274317">
              <a:lnSpc>
                <a:spcPct val="95825"/>
              </a:lnSpc>
            </a:pPr>
            <a:r>
              <a:rPr sz="900" dirty="0">
                <a:solidFill>
                  <a:srgbClr val="353334"/>
                </a:solidFill>
                <a:latin typeface="Arial"/>
                <a:cs typeface="Arial"/>
              </a:rPr>
              <a:t>Not</a:t>
            </a:r>
            <a:r>
              <a:rPr sz="900" spc="18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covered</a:t>
            </a:r>
            <a:endParaRPr sz="9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04444" y="5757672"/>
            <a:ext cx="1850136" cy="447165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>
              <a:lnSpc>
                <a:spcPts val="1000"/>
              </a:lnSpc>
            </a:pPr>
            <a:endParaRPr sz="1000" dirty="0"/>
          </a:p>
          <a:p>
            <a:pPr marL="167639">
              <a:spcBef>
                <a:spcPts val="2070"/>
              </a:spcBef>
            </a:pPr>
            <a:r>
              <a:rPr sz="1000" spc="0" dirty="0">
                <a:solidFill>
                  <a:srgbClr val="353334"/>
                </a:solidFill>
                <a:latin typeface="Arial"/>
                <a:cs typeface="Arial"/>
              </a:rPr>
              <a:t>Preferred</a:t>
            </a:r>
            <a:r>
              <a:rPr sz="1000" spc="4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0" dirty="0">
                <a:solidFill>
                  <a:srgbClr val="353334"/>
                </a:solidFill>
                <a:latin typeface="Arial"/>
                <a:cs typeface="Arial"/>
              </a:rPr>
              <a:t>Specialty</a:t>
            </a:r>
            <a:r>
              <a:rPr sz="1000" spc="4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0" dirty="0">
                <a:solidFill>
                  <a:srgbClr val="353334"/>
                </a:solidFill>
                <a:latin typeface="Arial"/>
                <a:cs typeface="Arial"/>
              </a:rPr>
              <a:t>(Tier</a:t>
            </a:r>
            <a:r>
              <a:rPr sz="1000" spc="4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0" dirty="0">
                <a:solidFill>
                  <a:srgbClr val="353334"/>
                </a:solidFill>
                <a:latin typeface="Arial"/>
                <a:cs typeface="Arial"/>
              </a:rPr>
              <a:t>4)</a:t>
            </a:r>
            <a:endParaRPr lang="en-US" sz="1000" spc="0" dirty="0">
              <a:solidFill>
                <a:srgbClr val="353334"/>
              </a:solidFill>
              <a:latin typeface="Arial"/>
              <a:cs typeface="Arial"/>
            </a:endParaRPr>
          </a:p>
          <a:p>
            <a:pPr marL="167639">
              <a:spcBef>
                <a:spcPts val="2070"/>
              </a:spcBef>
            </a:pPr>
            <a:r>
              <a:rPr lang="en-US" sz="1000" dirty="0">
                <a:latin typeface="Arial"/>
                <a:cs typeface="Arial"/>
              </a:rPr>
              <a:t>(30 day supply)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54580" y="5757672"/>
            <a:ext cx="1046987" cy="9265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</a:pPr>
            <a:endParaRPr sz="1000"/>
          </a:p>
          <a:p>
            <a:pPr marL="249934">
              <a:lnSpc>
                <a:spcPct val="95825"/>
              </a:lnSpc>
              <a:spcBef>
                <a:spcPts val="1095"/>
              </a:spcBef>
            </a:pPr>
            <a:r>
              <a:rPr sz="900" spc="3" dirty="0">
                <a:solidFill>
                  <a:srgbClr val="FF0000"/>
                </a:solidFill>
                <a:latin typeface="Arial"/>
                <a:cs typeface="Arial"/>
              </a:rPr>
              <a:t>Tier</a:t>
            </a:r>
            <a:r>
              <a:rPr sz="900" spc="12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900" spc="3" dirty="0">
                <a:solidFill>
                  <a:srgbClr val="FF0000"/>
                </a:solidFill>
                <a:latin typeface="Arial"/>
                <a:cs typeface="Arial"/>
              </a:rPr>
              <a:t>1:</a:t>
            </a:r>
            <a:r>
              <a:rPr sz="900" spc="12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900" spc="3" dirty="0">
                <a:solidFill>
                  <a:srgbClr val="FF0000"/>
                </a:solidFill>
                <a:latin typeface="Arial"/>
                <a:cs typeface="Arial"/>
              </a:rPr>
              <a:t>$10</a:t>
            </a:r>
            <a:endParaRPr sz="900">
              <a:latin typeface="Arial"/>
              <a:cs typeface="Arial"/>
            </a:endParaRPr>
          </a:p>
          <a:p>
            <a:pPr marL="249934">
              <a:lnSpc>
                <a:spcPts val="1030"/>
              </a:lnSpc>
              <a:spcBef>
                <a:spcPts val="51"/>
              </a:spcBef>
            </a:pPr>
            <a:r>
              <a:rPr sz="900" spc="3" dirty="0">
                <a:solidFill>
                  <a:srgbClr val="FF0000"/>
                </a:solidFill>
                <a:latin typeface="Arial"/>
                <a:cs typeface="Arial"/>
              </a:rPr>
              <a:t>Tier</a:t>
            </a:r>
            <a:r>
              <a:rPr sz="900" spc="12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900" spc="3" dirty="0">
                <a:solidFill>
                  <a:srgbClr val="FF0000"/>
                </a:solidFill>
                <a:latin typeface="Arial"/>
                <a:cs typeface="Arial"/>
              </a:rPr>
              <a:t>2:</a:t>
            </a:r>
            <a:r>
              <a:rPr sz="900" spc="12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900" spc="3" dirty="0">
                <a:solidFill>
                  <a:srgbClr val="FF0000"/>
                </a:solidFill>
                <a:latin typeface="Arial"/>
                <a:cs typeface="Arial"/>
              </a:rPr>
              <a:t>$30</a:t>
            </a:r>
            <a:endParaRPr sz="900">
              <a:latin typeface="Arial"/>
              <a:cs typeface="Arial"/>
            </a:endParaRPr>
          </a:p>
          <a:p>
            <a:pPr marL="249934">
              <a:lnSpc>
                <a:spcPts val="1030"/>
              </a:lnSpc>
            </a:pPr>
            <a:r>
              <a:rPr sz="900" spc="3" dirty="0">
                <a:solidFill>
                  <a:srgbClr val="FF0000"/>
                </a:solidFill>
                <a:latin typeface="Arial"/>
                <a:cs typeface="Arial"/>
              </a:rPr>
              <a:t>Tier</a:t>
            </a:r>
            <a:r>
              <a:rPr sz="900" spc="12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900" spc="3" dirty="0">
                <a:solidFill>
                  <a:srgbClr val="FF0000"/>
                </a:solidFill>
                <a:latin typeface="Arial"/>
                <a:cs typeface="Arial"/>
              </a:rPr>
              <a:t>3:</a:t>
            </a:r>
            <a:r>
              <a:rPr sz="900" spc="12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900" spc="3" dirty="0">
                <a:solidFill>
                  <a:srgbClr val="FF0000"/>
                </a:solidFill>
                <a:latin typeface="Arial"/>
                <a:cs typeface="Arial"/>
              </a:rPr>
              <a:t>$30</a:t>
            </a:r>
            <a:endParaRPr sz="9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01567" y="5757672"/>
            <a:ext cx="1165860" cy="9265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</a:pPr>
            <a:endParaRPr sz="1000"/>
          </a:p>
          <a:p>
            <a:pPr marL="275842">
              <a:lnSpc>
                <a:spcPct val="95825"/>
              </a:lnSpc>
              <a:spcBef>
                <a:spcPts val="2127"/>
              </a:spcBef>
            </a:pPr>
            <a:r>
              <a:rPr sz="900" dirty="0">
                <a:solidFill>
                  <a:srgbClr val="353334"/>
                </a:solidFill>
                <a:latin typeface="Arial"/>
                <a:cs typeface="Arial"/>
              </a:rPr>
              <a:t>Not</a:t>
            </a:r>
            <a:r>
              <a:rPr sz="900" spc="18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covered</a:t>
            </a:r>
            <a:endParaRPr sz="9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567428" y="5757672"/>
            <a:ext cx="1534668" cy="926591"/>
          </a:xfrm>
          <a:prstGeom prst="rect">
            <a:avLst/>
          </a:prstGeom>
        </p:spPr>
        <p:txBody>
          <a:bodyPr wrap="square" lIns="0" tIns="2540" rIns="0" bIns="0" rtlCol="0">
            <a:noAutofit/>
          </a:bodyPr>
          <a:lstStyle/>
          <a:p>
            <a:pPr marL="38908" marR="39474" indent="0" algn="ctr">
              <a:lnSpc>
                <a:spcPct val="96112"/>
              </a:lnSpc>
            </a:pP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10%</a:t>
            </a:r>
            <a:r>
              <a:rPr sz="900" spc="6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copay</a:t>
            </a:r>
            <a:r>
              <a:rPr sz="900" spc="6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with</a:t>
            </a:r>
            <a:r>
              <a:rPr sz="900" spc="6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a</a:t>
            </a:r>
            <a:r>
              <a:rPr sz="900" spc="6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$10</a:t>
            </a:r>
            <a:r>
              <a:rPr sz="900" spc="6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minimum</a:t>
            </a:r>
            <a:r>
              <a:rPr sz="900" spc="6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up</a:t>
            </a:r>
            <a:r>
              <a:rPr sz="900" spc="6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to</a:t>
            </a:r>
            <a:r>
              <a:rPr sz="900" spc="6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$150</a:t>
            </a:r>
            <a:r>
              <a:rPr sz="900" spc="6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;</a:t>
            </a:r>
            <a:r>
              <a:rPr sz="900" spc="6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(Generic);</a:t>
            </a:r>
            <a:r>
              <a:rPr sz="900" spc="6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20%</a:t>
            </a:r>
            <a:r>
              <a:rPr sz="900" spc="6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copay</a:t>
            </a:r>
            <a:r>
              <a:rPr sz="900" spc="6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with</a:t>
            </a:r>
            <a:r>
              <a:rPr sz="900" spc="6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a</a:t>
            </a:r>
            <a:endParaRPr sz="900">
              <a:latin typeface="Arial"/>
              <a:cs typeface="Arial"/>
            </a:endParaRPr>
          </a:p>
          <a:p>
            <a:pPr marL="17572" marR="16614" indent="1523" algn="ctr">
              <a:lnSpc>
                <a:spcPts val="1030"/>
              </a:lnSpc>
              <a:spcBef>
                <a:spcPts val="66"/>
              </a:spcBef>
            </a:pP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$25</a:t>
            </a:r>
            <a:r>
              <a:rPr sz="900" spc="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minimum</a:t>
            </a:r>
            <a:r>
              <a:rPr sz="900" spc="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up</a:t>
            </a:r>
            <a:r>
              <a:rPr sz="900" spc="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to</a:t>
            </a:r>
            <a:r>
              <a:rPr sz="900" spc="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$150</a:t>
            </a:r>
            <a:r>
              <a:rPr sz="900" spc="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(Preferred);30%</a:t>
            </a:r>
            <a:r>
              <a:rPr sz="900" spc="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copay</a:t>
            </a:r>
            <a:r>
              <a:rPr sz="900" spc="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with</a:t>
            </a:r>
            <a:r>
              <a:rPr sz="900" spc="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a</a:t>
            </a:r>
            <a:endParaRPr sz="900">
              <a:latin typeface="Arial"/>
              <a:cs typeface="Arial"/>
            </a:endParaRPr>
          </a:p>
          <a:p>
            <a:pPr marL="117409" marR="114927" algn="ctr">
              <a:lnSpc>
                <a:spcPts val="1015"/>
              </a:lnSpc>
            </a:pPr>
            <a:r>
              <a:rPr sz="900" dirty="0">
                <a:solidFill>
                  <a:srgbClr val="353334"/>
                </a:solidFill>
                <a:latin typeface="Arial"/>
                <a:cs typeface="Arial"/>
              </a:rPr>
              <a:t>$50</a:t>
            </a:r>
            <a:r>
              <a:rPr sz="900" spc="9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minimum</a:t>
            </a:r>
            <a:r>
              <a:rPr sz="900" spc="9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up</a:t>
            </a:r>
            <a:r>
              <a:rPr sz="900" spc="9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to</a:t>
            </a:r>
            <a:r>
              <a:rPr sz="900" spc="9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$250</a:t>
            </a:r>
            <a:endParaRPr sz="900">
              <a:latin typeface="Arial"/>
              <a:cs typeface="Arial"/>
            </a:endParaRPr>
          </a:p>
          <a:p>
            <a:pPr marL="346009" marR="344601" algn="ctr">
              <a:lnSpc>
                <a:spcPct val="95825"/>
              </a:lnSpc>
            </a:pPr>
            <a:r>
              <a:rPr sz="900" spc="-3" dirty="0">
                <a:solidFill>
                  <a:srgbClr val="353334"/>
                </a:solidFill>
                <a:latin typeface="Arial"/>
                <a:cs typeface="Arial"/>
              </a:rPr>
              <a:t>(Non-Preferred)</a:t>
            </a:r>
            <a:endParaRPr sz="9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6102096" y="5757672"/>
            <a:ext cx="1165859" cy="9265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</a:pPr>
            <a:endParaRPr sz="1000"/>
          </a:p>
          <a:p>
            <a:pPr marL="274317">
              <a:lnSpc>
                <a:spcPct val="95825"/>
              </a:lnSpc>
              <a:spcBef>
                <a:spcPts val="2127"/>
              </a:spcBef>
            </a:pPr>
            <a:r>
              <a:rPr sz="900" dirty="0">
                <a:solidFill>
                  <a:srgbClr val="353334"/>
                </a:solidFill>
                <a:latin typeface="Arial"/>
                <a:cs typeface="Arial"/>
              </a:rPr>
              <a:t>Not</a:t>
            </a:r>
            <a:r>
              <a:rPr sz="900" spc="18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covered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object 180"/>
          <p:cNvSpPr/>
          <p:nvPr/>
        </p:nvSpPr>
        <p:spPr>
          <a:xfrm>
            <a:off x="457200" y="457200"/>
            <a:ext cx="6923532" cy="487679"/>
          </a:xfrm>
          <a:custGeom>
            <a:avLst/>
            <a:gdLst/>
            <a:ahLst/>
            <a:cxnLst/>
            <a:rect l="l" t="t" r="r" b="b"/>
            <a:pathLst>
              <a:path w="6923532" h="487679">
                <a:moveTo>
                  <a:pt x="187451" y="0"/>
                </a:moveTo>
                <a:lnTo>
                  <a:pt x="172063" y="620"/>
                </a:lnTo>
                <a:lnTo>
                  <a:pt x="157020" y="2450"/>
                </a:lnTo>
                <a:lnTo>
                  <a:pt x="114442" y="14716"/>
                </a:lnTo>
                <a:lnTo>
                  <a:pt x="76699" y="36137"/>
                </a:lnTo>
                <a:lnTo>
                  <a:pt x="45087" y="65417"/>
                </a:lnTo>
                <a:lnTo>
                  <a:pt x="20903" y="101260"/>
                </a:lnTo>
                <a:lnTo>
                  <a:pt x="5441" y="142370"/>
                </a:lnTo>
                <a:lnTo>
                  <a:pt x="0" y="187451"/>
                </a:lnTo>
                <a:lnTo>
                  <a:pt x="0" y="487679"/>
                </a:lnTo>
                <a:lnTo>
                  <a:pt x="6736080" y="487679"/>
                </a:lnTo>
                <a:lnTo>
                  <a:pt x="6751468" y="487059"/>
                </a:lnTo>
                <a:lnTo>
                  <a:pt x="6795369" y="478133"/>
                </a:lnTo>
                <a:lnTo>
                  <a:pt x="6834868" y="459620"/>
                </a:lnTo>
                <a:lnTo>
                  <a:pt x="6868668" y="432816"/>
                </a:lnTo>
                <a:lnTo>
                  <a:pt x="6895472" y="399016"/>
                </a:lnTo>
                <a:lnTo>
                  <a:pt x="6913985" y="359517"/>
                </a:lnTo>
                <a:lnTo>
                  <a:pt x="6922911" y="315616"/>
                </a:lnTo>
                <a:lnTo>
                  <a:pt x="6923532" y="300227"/>
                </a:lnTo>
                <a:lnTo>
                  <a:pt x="6923532" y="0"/>
                </a:lnTo>
                <a:lnTo>
                  <a:pt x="187451" y="0"/>
                </a:lnTo>
                <a:close/>
              </a:path>
            </a:pathLst>
          </a:custGeom>
          <a:solidFill>
            <a:srgbClr val="26405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457200" y="457200"/>
            <a:ext cx="608076" cy="487679"/>
          </a:xfrm>
          <a:custGeom>
            <a:avLst/>
            <a:gdLst/>
            <a:ahLst/>
            <a:cxnLst/>
            <a:rect l="l" t="t" r="r" b="b"/>
            <a:pathLst>
              <a:path w="608076" h="487679">
                <a:moveTo>
                  <a:pt x="158495" y="0"/>
                </a:moveTo>
                <a:lnTo>
                  <a:pt x="148869" y="325"/>
                </a:lnTo>
                <a:lnTo>
                  <a:pt x="135281" y="1909"/>
                </a:lnTo>
                <a:lnTo>
                  <a:pt x="109206" y="8817"/>
                </a:lnTo>
                <a:lnTo>
                  <a:pt x="84942" y="20340"/>
                </a:lnTo>
                <a:lnTo>
                  <a:pt x="62905" y="36029"/>
                </a:lnTo>
                <a:lnTo>
                  <a:pt x="43508" y="55437"/>
                </a:lnTo>
                <a:lnTo>
                  <a:pt x="27165" y="78115"/>
                </a:lnTo>
                <a:lnTo>
                  <a:pt x="14291" y="103617"/>
                </a:lnTo>
                <a:lnTo>
                  <a:pt x="5300" y="131494"/>
                </a:lnTo>
                <a:lnTo>
                  <a:pt x="606" y="161298"/>
                </a:lnTo>
                <a:lnTo>
                  <a:pt x="0" y="176784"/>
                </a:lnTo>
                <a:lnTo>
                  <a:pt x="0" y="486155"/>
                </a:lnTo>
                <a:lnTo>
                  <a:pt x="457200" y="487679"/>
                </a:lnTo>
                <a:lnTo>
                  <a:pt x="473168" y="487660"/>
                </a:lnTo>
                <a:lnTo>
                  <a:pt x="500351" y="487506"/>
                </a:lnTo>
                <a:lnTo>
                  <a:pt x="520027" y="487243"/>
                </a:lnTo>
                <a:lnTo>
                  <a:pt x="542880" y="486761"/>
                </a:lnTo>
                <a:lnTo>
                  <a:pt x="550416" y="486604"/>
                </a:lnTo>
                <a:lnTo>
                  <a:pt x="558617" y="486461"/>
                </a:lnTo>
                <a:lnTo>
                  <a:pt x="567908" y="486337"/>
                </a:lnTo>
                <a:lnTo>
                  <a:pt x="578711" y="486241"/>
                </a:lnTo>
                <a:lnTo>
                  <a:pt x="591451" y="486178"/>
                </a:lnTo>
                <a:lnTo>
                  <a:pt x="606551" y="486155"/>
                </a:lnTo>
                <a:lnTo>
                  <a:pt x="606356" y="460219"/>
                </a:lnTo>
                <a:lnTo>
                  <a:pt x="606224" y="434522"/>
                </a:lnTo>
                <a:lnTo>
                  <a:pt x="606149" y="409054"/>
                </a:lnTo>
                <a:lnTo>
                  <a:pt x="606125" y="383804"/>
                </a:lnTo>
                <a:lnTo>
                  <a:pt x="606147" y="358759"/>
                </a:lnTo>
                <a:lnTo>
                  <a:pt x="606209" y="333908"/>
                </a:lnTo>
                <a:lnTo>
                  <a:pt x="606305" y="309240"/>
                </a:lnTo>
                <a:lnTo>
                  <a:pt x="606430" y="284744"/>
                </a:lnTo>
                <a:lnTo>
                  <a:pt x="606577" y="260407"/>
                </a:lnTo>
                <a:lnTo>
                  <a:pt x="606742" y="236220"/>
                </a:lnTo>
                <a:lnTo>
                  <a:pt x="606918" y="212169"/>
                </a:lnTo>
                <a:lnTo>
                  <a:pt x="607100" y="188244"/>
                </a:lnTo>
                <a:lnTo>
                  <a:pt x="607282" y="164433"/>
                </a:lnTo>
                <a:lnTo>
                  <a:pt x="607458" y="140726"/>
                </a:lnTo>
                <a:lnTo>
                  <a:pt x="607623" y="117109"/>
                </a:lnTo>
                <a:lnTo>
                  <a:pt x="607771" y="93573"/>
                </a:lnTo>
                <a:lnTo>
                  <a:pt x="607895" y="70105"/>
                </a:lnTo>
                <a:lnTo>
                  <a:pt x="607992" y="46695"/>
                </a:lnTo>
                <a:lnTo>
                  <a:pt x="608054" y="23330"/>
                </a:lnTo>
                <a:lnTo>
                  <a:pt x="608076" y="0"/>
                </a:lnTo>
                <a:lnTo>
                  <a:pt x="158495" y="0"/>
                </a:lnTo>
                <a:close/>
              </a:path>
            </a:pathLst>
          </a:custGeom>
          <a:solidFill>
            <a:srgbClr val="2A9FA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515111" y="1856231"/>
            <a:ext cx="6743700" cy="18288"/>
          </a:xfrm>
          <a:custGeom>
            <a:avLst/>
            <a:gdLst/>
            <a:ahLst/>
            <a:cxnLst/>
            <a:rect l="l" t="t" r="r" b="b"/>
            <a:pathLst>
              <a:path w="6743700" h="18288">
                <a:moveTo>
                  <a:pt x="0" y="18288"/>
                </a:moveTo>
                <a:lnTo>
                  <a:pt x="6743700" y="18288"/>
                </a:lnTo>
                <a:lnTo>
                  <a:pt x="6743700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26405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15111" y="2049779"/>
            <a:ext cx="6743700" cy="16764"/>
          </a:xfrm>
          <a:custGeom>
            <a:avLst/>
            <a:gdLst/>
            <a:ahLst/>
            <a:cxnLst/>
            <a:rect l="l" t="t" r="r" b="b"/>
            <a:pathLst>
              <a:path w="6743700" h="16764">
                <a:moveTo>
                  <a:pt x="0" y="16764"/>
                </a:moveTo>
                <a:lnTo>
                  <a:pt x="6743700" y="16764"/>
                </a:lnTo>
                <a:lnTo>
                  <a:pt x="6743700" y="0"/>
                </a:lnTo>
                <a:lnTo>
                  <a:pt x="0" y="0"/>
                </a:lnTo>
                <a:lnTo>
                  <a:pt x="0" y="16764"/>
                </a:lnTo>
                <a:close/>
              </a:path>
            </a:pathLst>
          </a:custGeom>
          <a:solidFill>
            <a:srgbClr val="26405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515111" y="1905000"/>
            <a:ext cx="6743700" cy="175259"/>
          </a:xfrm>
          <a:custGeom>
            <a:avLst/>
            <a:gdLst/>
            <a:ahLst/>
            <a:cxnLst/>
            <a:rect l="l" t="t" r="r" b="b"/>
            <a:pathLst>
              <a:path w="6743700" h="175259">
                <a:moveTo>
                  <a:pt x="0" y="175259"/>
                </a:moveTo>
                <a:lnTo>
                  <a:pt x="6743700" y="175259"/>
                </a:lnTo>
                <a:lnTo>
                  <a:pt x="6743700" y="0"/>
                </a:lnTo>
                <a:lnTo>
                  <a:pt x="0" y="0"/>
                </a:lnTo>
                <a:lnTo>
                  <a:pt x="0" y="175259"/>
                </a:lnTo>
                <a:close/>
              </a:path>
            </a:pathLst>
          </a:custGeom>
          <a:solidFill>
            <a:srgbClr val="26405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13588" y="1850136"/>
            <a:ext cx="6745223" cy="0"/>
          </a:xfrm>
          <a:custGeom>
            <a:avLst/>
            <a:gdLst/>
            <a:ahLst/>
            <a:cxnLst/>
            <a:rect l="l" t="t" r="r" b="b"/>
            <a:pathLst>
              <a:path w="6745223">
                <a:moveTo>
                  <a:pt x="0" y="0"/>
                </a:moveTo>
                <a:lnTo>
                  <a:pt x="6745223" y="0"/>
                </a:lnTo>
              </a:path>
            </a:pathLst>
          </a:custGeom>
          <a:ln w="13461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15111" y="2080259"/>
            <a:ext cx="6743700" cy="32004"/>
          </a:xfrm>
          <a:custGeom>
            <a:avLst/>
            <a:gdLst/>
            <a:ahLst/>
            <a:cxnLst/>
            <a:rect l="l" t="t" r="r" b="b"/>
            <a:pathLst>
              <a:path w="6743700" h="32004">
                <a:moveTo>
                  <a:pt x="0" y="32004"/>
                </a:moveTo>
                <a:lnTo>
                  <a:pt x="6743700" y="32004"/>
                </a:lnTo>
                <a:lnTo>
                  <a:pt x="6743700" y="0"/>
                </a:lnTo>
                <a:lnTo>
                  <a:pt x="0" y="0"/>
                </a:lnTo>
                <a:lnTo>
                  <a:pt x="0" y="32004"/>
                </a:lnTo>
                <a:close/>
              </a:path>
            </a:pathLst>
          </a:custGeom>
          <a:solidFill>
            <a:srgbClr val="C1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15111" y="2257044"/>
            <a:ext cx="6743700" cy="32003"/>
          </a:xfrm>
          <a:custGeom>
            <a:avLst/>
            <a:gdLst/>
            <a:ahLst/>
            <a:cxnLst/>
            <a:rect l="l" t="t" r="r" b="b"/>
            <a:pathLst>
              <a:path w="6743700" h="32003">
                <a:moveTo>
                  <a:pt x="0" y="32003"/>
                </a:moveTo>
                <a:lnTo>
                  <a:pt x="6743700" y="32003"/>
                </a:lnTo>
                <a:lnTo>
                  <a:pt x="6743700" y="0"/>
                </a:lnTo>
                <a:lnTo>
                  <a:pt x="0" y="0"/>
                </a:lnTo>
                <a:lnTo>
                  <a:pt x="0" y="32003"/>
                </a:lnTo>
                <a:close/>
              </a:path>
            </a:pathLst>
          </a:custGeom>
          <a:solidFill>
            <a:srgbClr val="C1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15111" y="2112264"/>
            <a:ext cx="6743700" cy="144779"/>
          </a:xfrm>
          <a:custGeom>
            <a:avLst/>
            <a:gdLst/>
            <a:ahLst/>
            <a:cxnLst/>
            <a:rect l="l" t="t" r="r" b="b"/>
            <a:pathLst>
              <a:path w="6743700" h="144779">
                <a:moveTo>
                  <a:pt x="0" y="144779"/>
                </a:moveTo>
                <a:lnTo>
                  <a:pt x="6743700" y="144779"/>
                </a:lnTo>
                <a:lnTo>
                  <a:pt x="6743700" y="0"/>
                </a:lnTo>
                <a:lnTo>
                  <a:pt x="0" y="0"/>
                </a:lnTo>
                <a:lnTo>
                  <a:pt x="0" y="144779"/>
                </a:lnTo>
                <a:close/>
              </a:path>
            </a:pathLst>
          </a:custGeom>
          <a:solidFill>
            <a:srgbClr val="C1C0C0"/>
          </a:solidFill>
        </p:spPr>
        <p:txBody>
          <a:bodyPr wrap="square" lIns="0" tIns="0" rIns="0" bIns="0" rtlCol="0">
            <a:noAutofit/>
          </a:bodyPr>
          <a:lstStyle/>
          <a:p>
            <a:endParaRPr dirty="0"/>
          </a:p>
        </p:txBody>
      </p:sp>
      <p:sp>
        <p:nvSpPr>
          <p:cNvPr id="74" name="object 74"/>
          <p:cNvSpPr/>
          <p:nvPr/>
        </p:nvSpPr>
        <p:spPr>
          <a:xfrm>
            <a:off x="513588" y="2072640"/>
            <a:ext cx="6745223" cy="0"/>
          </a:xfrm>
          <a:custGeom>
            <a:avLst/>
            <a:gdLst/>
            <a:ahLst/>
            <a:cxnLst/>
            <a:rect l="l" t="t" r="r" b="b"/>
            <a:pathLst>
              <a:path w="6745223">
                <a:moveTo>
                  <a:pt x="0" y="0"/>
                </a:moveTo>
                <a:lnTo>
                  <a:pt x="6745223" y="0"/>
                </a:lnTo>
              </a:path>
            </a:pathLst>
          </a:custGeom>
          <a:ln w="13462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513588" y="2295144"/>
            <a:ext cx="1845564" cy="0"/>
          </a:xfrm>
          <a:custGeom>
            <a:avLst/>
            <a:gdLst/>
            <a:ahLst/>
            <a:cxnLst/>
            <a:rect l="l" t="t" r="r" b="b"/>
            <a:pathLst>
              <a:path w="1845564">
                <a:moveTo>
                  <a:pt x="0" y="0"/>
                </a:moveTo>
                <a:lnTo>
                  <a:pt x="1845564" y="0"/>
                </a:lnTo>
              </a:path>
            </a:pathLst>
          </a:custGeom>
          <a:ln w="13462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2371344" y="2295144"/>
            <a:ext cx="4887467" cy="0"/>
          </a:xfrm>
          <a:custGeom>
            <a:avLst/>
            <a:gdLst/>
            <a:ahLst/>
            <a:cxnLst/>
            <a:rect l="l" t="t" r="r" b="b"/>
            <a:pathLst>
              <a:path w="4887467">
                <a:moveTo>
                  <a:pt x="0" y="0"/>
                </a:moveTo>
                <a:lnTo>
                  <a:pt x="4887467" y="0"/>
                </a:lnTo>
              </a:path>
            </a:pathLst>
          </a:custGeom>
          <a:ln w="13462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513588" y="2519172"/>
            <a:ext cx="1845564" cy="0"/>
          </a:xfrm>
          <a:custGeom>
            <a:avLst/>
            <a:gdLst/>
            <a:ahLst/>
            <a:cxnLst/>
            <a:rect l="l" t="t" r="r" b="b"/>
            <a:pathLst>
              <a:path w="1845564">
                <a:moveTo>
                  <a:pt x="0" y="0"/>
                </a:moveTo>
                <a:lnTo>
                  <a:pt x="1845564" y="0"/>
                </a:lnTo>
              </a:path>
            </a:pathLst>
          </a:custGeom>
          <a:ln w="13462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2371344" y="2519172"/>
            <a:ext cx="4887467" cy="0"/>
          </a:xfrm>
          <a:custGeom>
            <a:avLst/>
            <a:gdLst/>
            <a:ahLst/>
            <a:cxnLst/>
            <a:rect l="l" t="t" r="r" b="b"/>
            <a:pathLst>
              <a:path w="4887467">
                <a:moveTo>
                  <a:pt x="0" y="0"/>
                </a:moveTo>
                <a:lnTo>
                  <a:pt x="4887467" y="0"/>
                </a:lnTo>
              </a:path>
            </a:pathLst>
          </a:custGeom>
          <a:ln w="13462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513588" y="2741676"/>
            <a:ext cx="1845564" cy="0"/>
          </a:xfrm>
          <a:custGeom>
            <a:avLst/>
            <a:gdLst/>
            <a:ahLst/>
            <a:cxnLst/>
            <a:rect l="l" t="t" r="r" b="b"/>
            <a:pathLst>
              <a:path w="1845564">
                <a:moveTo>
                  <a:pt x="0" y="0"/>
                </a:moveTo>
                <a:lnTo>
                  <a:pt x="1845564" y="0"/>
                </a:lnTo>
              </a:path>
            </a:pathLst>
          </a:custGeom>
          <a:ln w="13462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2371344" y="2741676"/>
            <a:ext cx="4887467" cy="0"/>
          </a:xfrm>
          <a:custGeom>
            <a:avLst/>
            <a:gdLst/>
            <a:ahLst/>
            <a:cxnLst/>
            <a:rect l="l" t="t" r="r" b="b"/>
            <a:pathLst>
              <a:path w="4887467">
                <a:moveTo>
                  <a:pt x="0" y="0"/>
                </a:moveTo>
                <a:lnTo>
                  <a:pt x="4887467" y="0"/>
                </a:lnTo>
              </a:path>
            </a:pathLst>
          </a:custGeom>
          <a:ln w="13462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2365248" y="2289048"/>
            <a:ext cx="0" cy="681228"/>
          </a:xfrm>
          <a:custGeom>
            <a:avLst/>
            <a:gdLst/>
            <a:ahLst/>
            <a:cxnLst/>
            <a:rect l="l" t="t" r="r" b="b"/>
            <a:pathLst>
              <a:path h="681228">
                <a:moveTo>
                  <a:pt x="0" y="0"/>
                </a:moveTo>
                <a:lnTo>
                  <a:pt x="0" y="681228"/>
                </a:lnTo>
              </a:path>
            </a:pathLst>
          </a:custGeom>
          <a:ln w="13462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515111" y="2971800"/>
            <a:ext cx="6743700" cy="32003"/>
          </a:xfrm>
          <a:custGeom>
            <a:avLst/>
            <a:gdLst/>
            <a:ahLst/>
            <a:cxnLst/>
            <a:rect l="l" t="t" r="r" b="b"/>
            <a:pathLst>
              <a:path w="6743700" h="32003">
                <a:moveTo>
                  <a:pt x="0" y="32003"/>
                </a:moveTo>
                <a:lnTo>
                  <a:pt x="6743700" y="32003"/>
                </a:lnTo>
                <a:lnTo>
                  <a:pt x="6743700" y="0"/>
                </a:lnTo>
                <a:lnTo>
                  <a:pt x="0" y="0"/>
                </a:lnTo>
                <a:lnTo>
                  <a:pt x="0" y="32003"/>
                </a:lnTo>
                <a:close/>
              </a:path>
            </a:pathLst>
          </a:custGeom>
          <a:solidFill>
            <a:srgbClr val="C1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515111" y="3148584"/>
            <a:ext cx="6743700" cy="32003"/>
          </a:xfrm>
          <a:custGeom>
            <a:avLst/>
            <a:gdLst/>
            <a:ahLst/>
            <a:cxnLst/>
            <a:rect l="l" t="t" r="r" b="b"/>
            <a:pathLst>
              <a:path w="6743700" h="32003">
                <a:moveTo>
                  <a:pt x="0" y="32003"/>
                </a:moveTo>
                <a:lnTo>
                  <a:pt x="6743700" y="32003"/>
                </a:lnTo>
                <a:lnTo>
                  <a:pt x="6743700" y="0"/>
                </a:lnTo>
                <a:lnTo>
                  <a:pt x="0" y="0"/>
                </a:lnTo>
                <a:lnTo>
                  <a:pt x="0" y="32003"/>
                </a:lnTo>
                <a:close/>
              </a:path>
            </a:pathLst>
          </a:custGeom>
          <a:solidFill>
            <a:srgbClr val="C1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515111" y="3003804"/>
            <a:ext cx="6743700" cy="144780"/>
          </a:xfrm>
          <a:custGeom>
            <a:avLst/>
            <a:gdLst/>
            <a:ahLst/>
            <a:cxnLst/>
            <a:rect l="l" t="t" r="r" b="b"/>
            <a:pathLst>
              <a:path w="6743700" h="144780">
                <a:moveTo>
                  <a:pt x="0" y="144780"/>
                </a:moveTo>
                <a:lnTo>
                  <a:pt x="6743700" y="144780"/>
                </a:lnTo>
                <a:lnTo>
                  <a:pt x="6743700" y="0"/>
                </a:lnTo>
                <a:lnTo>
                  <a:pt x="0" y="0"/>
                </a:lnTo>
                <a:lnTo>
                  <a:pt x="0" y="144780"/>
                </a:lnTo>
                <a:close/>
              </a:path>
            </a:pathLst>
          </a:custGeom>
          <a:solidFill>
            <a:srgbClr val="C1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513588" y="2964180"/>
            <a:ext cx="1845564" cy="0"/>
          </a:xfrm>
          <a:custGeom>
            <a:avLst/>
            <a:gdLst/>
            <a:ahLst/>
            <a:cxnLst/>
            <a:rect l="l" t="t" r="r" b="b"/>
            <a:pathLst>
              <a:path w="1845564">
                <a:moveTo>
                  <a:pt x="0" y="0"/>
                </a:moveTo>
                <a:lnTo>
                  <a:pt x="1845564" y="0"/>
                </a:lnTo>
              </a:path>
            </a:pathLst>
          </a:custGeom>
          <a:ln w="13461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2371344" y="2964180"/>
            <a:ext cx="4887467" cy="0"/>
          </a:xfrm>
          <a:custGeom>
            <a:avLst/>
            <a:gdLst/>
            <a:ahLst/>
            <a:cxnLst/>
            <a:rect l="l" t="t" r="r" b="b"/>
            <a:pathLst>
              <a:path w="4887467">
                <a:moveTo>
                  <a:pt x="0" y="0"/>
                </a:moveTo>
                <a:lnTo>
                  <a:pt x="4887467" y="0"/>
                </a:lnTo>
              </a:path>
            </a:pathLst>
          </a:custGeom>
          <a:ln w="13461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513588" y="3186684"/>
            <a:ext cx="1845564" cy="0"/>
          </a:xfrm>
          <a:custGeom>
            <a:avLst/>
            <a:gdLst/>
            <a:ahLst/>
            <a:cxnLst/>
            <a:rect l="l" t="t" r="r" b="b"/>
            <a:pathLst>
              <a:path w="1845564">
                <a:moveTo>
                  <a:pt x="0" y="0"/>
                </a:moveTo>
                <a:lnTo>
                  <a:pt x="1845564" y="0"/>
                </a:lnTo>
              </a:path>
            </a:pathLst>
          </a:custGeom>
          <a:ln w="13461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2371344" y="3186684"/>
            <a:ext cx="4887467" cy="0"/>
          </a:xfrm>
          <a:custGeom>
            <a:avLst/>
            <a:gdLst/>
            <a:ahLst/>
            <a:cxnLst/>
            <a:rect l="l" t="t" r="r" b="b"/>
            <a:pathLst>
              <a:path w="4887467">
                <a:moveTo>
                  <a:pt x="0" y="0"/>
                </a:moveTo>
                <a:lnTo>
                  <a:pt x="4887467" y="0"/>
                </a:lnTo>
              </a:path>
            </a:pathLst>
          </a:custGeom>
          <a:ln w="13461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513588" y="3410711"/>
            <a:ext cx="1845564" cy="0"/>
          </a:xfrm>
          <a:custGeom>
            <a:avLst/>
            <a:gdLst/>
            <a:ahLst/>
            <a:cxnLst/>
            <a:rect l="l" t="t" r="r" b="b"/>
            <a:pathLst>
              <a:path w="1845564">
                <a:moveTo>
                  <a:pt x="0" y="0"/>
                </a:moveTo>
                <a:lnTo>
                  <a:pt x="1845564" y="0"/>
                </a:lnTo>
              </a:path>
            </a:pathLst>
          </a:custGeom>
          <a:ln w="13461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2371344" y="3410711"/>
            <a:ext cx="4887467" cy="0"/>
          </a:xfrm>
          <a:custGeom>
            <a:avLst/>
            <a:gdLst/>
            <a:ahLst/>
            <a:cxnLst/>
            <a:rect l="l" t="t" r="r" b="b"/>
            <a:pathLst>
              <a:path w="4887467">
                <a:moveTo>
                  <a:pt x="0" y="0"/>
                </a:moveTo>
                <a:lnTo>
                  <a:pt x="4887467" y="0"/>
                </a:lnTo>
              </a:path>
            </a:pathLst>
          </a:custGeom>
          <a:ln w="13461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513588" y="3633216"/>
            <a:ext cx="1845564" cy="0"/>
          </a:xfrm>
          <a:custGeom>
            <a:avLst/>
            <a:gdLst/>
            <a:ahLst/>
            <a:cxnLst/>
            <a:rect l="l" t="t" r="r" b="b"/>
            <a:pathLst>
              <a:path w="1845564">
                <a:moveTo>
                  <a:pt x="0" y="0"/>
                </a:moveTo>
                <a:lnTo>
                  <a:pt x="1845564" y="0"/>
                </a:lnTo>
              </a:path>
            </a:pathLst>
          </a:custGeom>
          <a:ln w="13461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2371344" y="3633216"/>
            <a:ext cx="4887467" cy="0"/>
          </a:xfrm>
          <a:custGeom>
            <a:avLst/>
            <a:gdLst/>
            <a:ahLst/>
            <a:cxnLst/>
            <a:rect l="l" t="t" r="r" b="b"/>
            <a:pathLst>
              <a:path w="4887467">
                <a:moveTo>
                  <a:pt x="0" y="0"/>
                </a:moveTo>
                <a:lnTo>
                  <a:pt x="4887467" y="0"/>
                </a:lnTo>
              </a:path>
            </a:pathLst>
          </a:custGeom>
          <a:ln w="13461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2365248" y="3180588"/>
            <a:ext cx="0" cy="681227"/>
          </a:xfrm>
          <a:custGeom>
            <a:avLst/>
            <a:gdLst/>
            <a:ahLst/>
            <a:cxnLst/>
            <a:rect l="l" t="t" r="r" b="b"/>
            <a:pathLst>
              <a:path h="681227">
                <a:moveTo>
                  <a:pt x="0" y="0"/>
                </a:moveTo>
                <a:lnTo>
                  <a:pt x="0" y="681227"/>
                </a:lnTo>
              </a:path>
            </a:pathLst>
          </a:custGeom>
          <a:ln w="13462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515111" y="3863340"/>
            <a:ext cx="6743700" cy="32003"/>
          </a:xfrm>
          <a:custGeom>
            <a:avLst/>
            <a:gdLst/>
            <a:ahLst/>
            <a:cxnLst/>
            <a:rect l="l" t="t" r="r" b="b"/>
            <a:pathLst>
              <a:path w="6743700" h="32003">
                <a:moveTo>
                  <a:pt x="0" y="32003"/>
                </a:moveTo>
                <a:lnTo>
                  <a:pt x="6743700" y="32003"/>
                </a:lnTo>
                <a:lnTo>
                  <a:pt x="6743700" y="0"/>
                </a:lnTo>
                <a:lnTo>
                  <a:pt x="0" y="0"/>
                </a:lnTo>
                <a:lnTo>
                  <a:pt x="0" y="32003"/>
                </a:lnTo>
                <a:close/>
              </a:path>
            </a:pathLst>
          </a:custGeom>
          <a:solidFill>
            <a:srgbClr val="C1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515111" y="4040123"/>
            <a:ext cx="6743700" cy="32004"/>
          </a:xfrm>
          <a:custGeom>
            <a:avLst/>
            <a:gdLst/>
            <a:ahLst/>
            <a:cxnLst/>
            <a:rect l="l" t="t" r="r" b="b"/>
            <a:pathLst>
              <a:path w="6743700" h="32004">
                <a:moveTo>
                  <a:pt x="0" y="32004"/>
                </a:moveTo>
                <a:lnTo>
                  <a:pt x="6743700" y="32004"/>
                </a:lnTo>
                <a:lnTo>
                  <a:pt x="6743700" y="0"/>
                </a:lnTo>
                <a:lnTo>
                  <a:pt x="0" y="0"/>
                </a:lnTo>
                <a:lnTo>
                  <a:pt x="0" y="32004"/>
                </a:lnTo>
                <a:close/>
              </a:path>
            </a:pathLst>
          </a:custGeom>
          <a:solidFill>
            <a:srgbClr val="C1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515111" y="3895344"/>
            <a:ext cx="6743700" cy="144779"/>
          </a:xfrm>
          <a:custGeom>
            <a:avLst/>
            <a:gdLst/>
            <a:ahLst/>
            <a:cxnLst/>
            <a:rect l="l" t="t" r="r" b="b"/>
            <a:pathLst>
              <a:path w="6743700" h="144779">
                <a:moveTo>
                  <a:pt x="0" y="144779"/>
                </a:moveTo>
                <a:lnTo>
                  <a:pt x="6743700" y="144779"/>
                </a:lnTo>
                <a:lnTo>
                  <a:pt x="6743700" y="0"/>
                </a:lnTo>
                <a:lnTo>
                  <a:pt x="0" y="0"/>
                </a:lnTo>
                <a:lnTo>
                  <a:pt x="0" y="144779"/>
                </a:lnTo>
                <a:close/>
              </a:path>
            </a:pathLst>
          </a:custGeom>
          <a:solidFill>
            <a:srgbClr val="C1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513588" y="3855720"/>
            <a:ext cx="1845564" cy="0"/>
          </a:xfrm>
          <a:custGeom>
            <a:avLst/>
            <a:gdLst/>
            <a:ahLst/>
            <a:cxnLst/>
            <a:rect l="l" t="t" r="r" b="b"/>
            <a:pathLst>
              <a:path w="1845564">
                <a:moveTo>
                  <a:pt x="0" y="0"/>
                </a:moveTo>
                <a:lnTo>
                  <a:pt x="1845564" y="0"/>
                </a:lnTo>
              </a:path>
            </a:pathLst>
          </a:custGeom>
          <a:ln w="13462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2371344" y="3855720"/>
            <a:ext cx="4887467" cy="0"/>
          </a:xfrm>
          <a:custGeom>
            <a:avLst/>
            <a:gdLst/>
            <a:ahLst/>
            <a:cxnLst/>
            <a:rect l="l" t="t" r="r" b="b"/>
            <a:pathLst>
              <a:path w="4887467">
                <a:moveTo>
                  <a:pt x="0" y="0"/>
                </a:moveTo>
                <a:lnTo>
                  <a:pt x="4887467" y="0"/>
                </a:lnTo>
              </a:path>
            </a:pathLst>
          </a:custGeom>
          <a:ln w="13462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513588" y="4078224"/>
            <a:ext cx="1845564" cy="0"/>
          </a:xfrm>
          <a:custGeom>
            <a:avLst/>
            <a:gdLst/>
            <a:ahLst/>
            <a:cxnLst/>
            <a:rect l="l" t="t" r="r" b="b"/>
            <a:pathLst>
              <a:path w="1845564">
                <a:moveTo>
                  <a:pt x="0" y="0"/>
                </a:moveTo>
                <a:lnTo>
                  <a:pt x="1845564" y="0"/>
                </a:lnTo>
              </a:path>
            </a:pathLst>
          </a:custGeom>
          <a:ln w="13461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2371344" y="4078224"/>
            <a:ext cx="4887467" cy="0"/>
          </a:xfrm>
          <a:custGeom>
            <a:avLst/>
            <a:gdLst/>
            <a:ahLst/>
            <a:cxnLst/>
            <a:rect l="l" t="t" r="r" b="b"/>
            <a:pathLst>
              <a:path w="4887467">
                <a:moveTo>
                  <a:pt x="0" y="0"/>
                </a:moveTo>
                <a:lnTo>
                  <a:pt x="4887467" y="0"/>
                </a:lnTo>
              </a:path>
            </a:pathLst>
          </a:custGeom>
          <a:ln w="13461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513588" y="4302252"/>
            <a:ext cx="1845564" cy="0"/>
          </a:xfrm>
          <a:custGeom>
            <a:avLst/>
            <a:gdLst/>
            <a:ahLst/>
            <a:cxnLst/>
            <a:rect l="l" t="t" r="r" b="b"/>
            <a:pathLst>
              <a:path w="1845564">
                <a:moveTo>
                  <a:pt x="0" y="0"/>
                </a:moveTo>
                <a:lnTo>
                  <a:pt x="1845564" y="0"/>
                </a:lnTo>
              </a:path>
            </a:pathLst>
          </a:custGeom>
          <a:ln w="13461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2371344" y="4302252"/>
            <a:ext cx="4887467" cy="0"/>
          </a:xfrm>
          <a:custGeom>
            <a:avLst/>
            <a:gdLst/>
            <a:ahLst/>
            <a:cxnLst/>
            <a:rect l="l" t="t" r="r" b="b"/>
            <a:pathLst>
              <a:path w="4887467">
                <a:moveTo>
                  <a:pt x="0" y="0"/>
                </a:moveTo>
                <a:lnTo>
                  <a:pt x="4887467" y="0"/>
                </a:lnTo>
              </a:path>
            </a:pathLst>
          </a:custGeom>
          <a:ln w="13461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513588" y="4524756"/>
            <a:ext cx="1845564" cy="0"/>
          </a:xfrm>
          <a:custGeom>
            <a:avLst/>
            <a:gdLst/>
            <a:ahLst/>
            <a:cxnLst/>
            <a:rect l="l" t="t" r="r" b="b"/>
            <a:pathLst>
              <a:path w="1845564">
                <a:moveTo>
                  <a:pt x="0" y="0"/>
                </a:moveTo>
                <a:lnTo>
                  <a:pt x="1845564" y="0"/>
                </a:lnTo>
              </a:path>
            </a:pathLst>
          </a:custGeom>
          <a:ln w="13461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2371344" y="4524756"/>
            <a:ext cx="4887467" cy="0"/>
          </a:xfrm>
          <a:custGeom>
            <a:avLst/>
            <a:gdLst/>
            <a:ahLst/>
            <a:cxnLst/>
            <a:rect l="l" t="t" r="r" b="b"/>
            <a:pathLst>
              <a:path w="4887467">
                <a:moveTo>
                  <a:pt x="0" y="0"/>
                </a:moveTo>
                <a:lnTo>
                  <a:pt x="4887467" y="0"/>
                </a:lnTo>
              </a:path>
            </a:pathLst>
          </a:custGeom>
          <a:ln w="13461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2365248" y="4072128"/>
            <a:ext cx="0" cy="681228"/>
          </a:xfrm>
          <a:custGeom>
            <a:avLst/>
            <a:gdLst/>
            <a:ahLst/>
            <a:cxnLst/>
            <a:rect l="l" t="t" r="r" b="b"/>
            <a:pathLst>
              <a:path h="681228">
                <a:moveTo>
                  <a:pt x="0" y="0"/>
                </a:moveTo>
                <a:lnTo>
                  <a:pt x="0" y="681228"/>
                </a:lnTo>
              </a:path>
            </a:pathLst>
          </a:custGeom>
          <a:ln w="13462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515111" y="4754880"/>
            <a:ext cx="6743700" cy="32004"/>
          </a:xfrm>
          <a:custGeom>
            <a:avLst/>
            <a:gdLst/>
            <a:ahLst/>
            <a:cxnLst/>
            <a:rect l="l" t="t" r="r" b="b"/>
            <a:pathLst>
              <a:path w="6743700" h="32004">
                <a:moveTo>
                  <a:pt x="0" y="32004"/>
                </a:moveTo>
                <a:lnTo>
                  <a:pt x="6743700" y="32004"/>
                </a:lnTo>
                <a:lnTo>
                  <a:pt x="6743700" y="0"/>
                </a:lnTo>
                <a:lnTo>
                  <a:pt x="0" y="0"/>
                </a:lnTo>
                <a:lnTo>
                  <a:pt x="0" y="32004"/>
                </a:lnTo>
                <a:close/>
              </a:path>
            </a:pathLst>
          </a:custGeom>
          <a:solidFill>
            <a:srgbClr val="C1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515111" y="4931663"/>
            <a:ext cx="6743700" cy="32004"/>
          </a:xfrm>
          <a:custGeom>
            <a:avLst/>
            <a:gdLst/>
            <a:ahLst/>
            <a:cxnLst/>
            <a:rect l="l" t="t" r="r" b="b"/>
            <a:pathLst>
              <a:path w="6743700" h="32004">
                <a:moveTo>
                  <a:pt x="0" y="32004"/>
                </a:moveTo>
                <a:lnTo>
                  <a:pt x="6743700" y="32004"/>
                </a:lnTo>
                <a:lnTo>
                  <a:pt x="6743700" y="0"/>
                </a:lnTo>
                <a:lnTo>
                  <a:pt x="0" y="0"/>
                </a:lnTo>
                <a:lnTo>
                  <a:pt x="0" y="32004"/>
                </a:lnTo>
                <a:close/>
              </a:path>
            </a:pathLst>
          </a:custGeom>
          <a:solidFill>
            <a:srgbClr val="C1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515111" y="4786884"/>
            <a:ext cx="6743700" cy="144779"/>
          </a:xfrm>
          <a:custGeom>
            <a:avLst/>
            <a:gdLst/>
            <a:ahLst/>
            <a:cxnLst/>
            <a:rect l="l" t="t" r="r" b="b"/>
            <a:pathLst>
              <a:path w="6743700" h="144779">
                <a:moveTo>
                  <a:pt x="0" y="144779"/>
                </a:moveTo>
                <a:lnTo>
                  <a:pt x="6743700" y="144779"/>
                </a:lnTo>
                <a:lnTo>
                  <a:pt x="6743700" y="0"/>
                </a:lnTo>
                <a:lnTo>
                  <a:pt x="0" y="0"/>
                </a:lnTo>
                <a:lnTo>
                  <a:pt x="0" y="144779"/>
                </a:lnTo>
                <a:close/>
              </a:path>
            </a:pathLst>
          </a:custGeom>
          <a:solidFill>
            <a:srgbClr val="C1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513588" y="4747260"/>
            <a:ext cx="1845564" cy="0"/>
          </a:xfrm>
          <a:custGeom>
            <a:avLst/>
            <a:gdLst/>
            <a:ahLst/>
            <a:cxnLst/>
            <a:rect l="l" t="t" r="r" b="b"/>
            <a:pathLst>
              <a:path w="1845564">
                <a:moveTo>
                  <a:pt x="0" y="0"/>
                </a:moveTo>
                <a:lnTo>
                  <a:pt x="1845564" y="0"/>
                </a:lnTo>
              </a:path>
            </a:pathLst>
          </a:custGeom>
          <a:ln w="13462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2371344" y="4747260"/>
            <a:ext cx="4887467" cy="0"/>
          </a:xfrm>
          <a:custGeom>
            <a:avLst/>
            <a:gdLst/>
            <a:ahLst/>
            <a:cxnLst/>
            <a:rect l="l" t="t" r="r" b="b"/>
            <a:pathLst>
              <a:path w="4887467">
                <a:moveTo>
                  <a:pt x="0" y="0"/>
                </a:moveTo>
                <a:lnTo>
                  <a:pt x="4887467" y="0"/>
                </a:lnTo>
              </a:path>
            </a:pathLst>
          </a:custGeom>
          <a:ln w="13462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513588" y="4969764"/>
            <a:ext cx="1845564" cy="0"/>
          </a:xfrm>
          <a:custGeom>
            <a:avLst/>
            <a:gdLst/>
            <a:ahLst/>
            <a:cxnLst/>
            <a:rect l="l" t="t" r="r" b="b"/>
            <a:pathLst>
              <a:path w="1845564">
                <a:moveTo>
                  <a:pt x="0" y="0"/>
                </a:moveTo>
                <a:lnTo>
                  <a:pt x="1845564" y="0"/>
                </a:lnTo>
              </a:path>
            </a:pathLst>
          </a:custGeom>
          <a:ln w="13461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2371344" y="4969764"/>
            <a:ext cx="4887467" cy="0"/>
          </a:xfrm>
          <a:custGeom>
            <a:avLst/>
            <a:gdLst/>
            <a:ahLst/>
            <a:cxnLst/>
            <a:rect l="l" t="t" r="r" b="b"/>
            <a:pathLst>
              <a:path w="4887467">
                <a:moveTo>
                  <a:pt x="0" y="0"/>
                </a:moveTo>
                <a:lnTo>
                  <a:pt x="4887467" y="0"/>
                </a:lnTo>
              </a:path>
            </a:pathLst>
          </a:custGeom>
          <a:ln w="13461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513588" y="5193792"/>
            <a:ext cx="1845564" cy="0"/>
          </a:xfrm>
          <a:custGeom>
            <a:avLst/>
            <a:gdLst/>
            <a:ahLst/>
            <a:cxnLst/>
            <a:rect l="l" t="t" r="r" b="b"/>
            <a:pathLst>
              <a:path w="1845564">
                <a:moveTo>
                  <a:pt x="0" y="0"/>
                </a:moveTo>
                <a:lnTo>
                  <a:pt x="1845564" y="0"/>
                </a:lnTo>
              </a:path>
            </a:pathLst>
          </a:custGeom>
          <a:ln w="13461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2371344" y="5193792"/>
            <a:ext cx="4887467" cy="0"/>
          </a:xfrm>
          <a:custGeom>
            <a:avLst/>
            <a:gdLst/>
            <a:ahLst/>
            <a:cxnLst/>
            <a:rect l="l" t="t" r="r" b="b"/>
            <a:pathLst>
              <a:path w="4887467">
                <a:moveTo>
                  <a:pt x="0" y="0"/>
                </a:moveTo>
                <a:lnTo>
                  <a:pt x="4887467" y="0"/>
                </a:lnTo>
              </a:path>
            </a:pathLst>
          </a:custGeom>
          <a:ln w="13461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513588" y="5416296"/>
            <a:ext cx="1845564" cy="0"/>
          </a:xfrm>
          <a:custGeom>
            <a:avLst/>
            <a:gdLst/>
            <a:ahLst/>
            <a:cxnLst/>
            <a:rect l="l" t="t" r="r" b="b"/>
            <a:pathLst>
              <a:path w="1845564">
                <a:moveTo>
                  <a:pt x="0" y="0"/>
                </a:moveTo>
                <a:lnTo>
                  <a:pt x="1845564" y="0"/>
                </a:lnTo>
              </a:path>
            </a:pathLst>
          </a:custGeom>
          <a:ln w="13462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2371344" y="5416296"/>
            <a:ext cx="4887467" cy="0"/>
          </a:xfrm>
          <a:custGeom>
            <a:avLst/>
            <a:gdLst/>
            <a:ahLst/>
            <a:cxnLst/>
            <a:rect l="l" t="t" r="r" b="b"/>
            <a:pathLst>
              <a:path w="4887467">
                <a:moveTo>
                  <a:pt x="0" y="0"/>
                </a:moveTo>
                <a:lnTo>
                  <a:pt x="4887467" y="0"/>
                </a:lnTo>
              </a:path>
            </a:pathLst>
          </a:custGeom>
          <a:ln w="13462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2365248" y="4963668"/>
            <a:ext cx="0" cy="681227"/>
          </a:xfrm>
          <a:custGeom>
            <a:avLst/>
            <a:gdLst/>
            <a:ahLst/>
            <a:cxnLst/>
            <a:rect l="l" t="t" r="r" b="b"/>
            <a:pathLst>
              <a:path h="681227">
                <a:moveTo>
                  <a:pt x="0" y="0"/>
                </a:moveTo>
                <a:lnTo>
                  <a:pt x="0" y="681227"/>
                </a:lnTo>
              </a:path>
            </a:pathLst>
          </a:custGeom>
          <a:ln w="13462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515111" y="5646420"/>
            <a:ext cx="6743700" cy="32003"/>
          </a:xfrm>
          <a:custGeom>
            <a:avLst/>
            <a:gdLst/>
            <a:ahLst/>
            <a:cxnLst/>
            <a:rect l="l" t="t" r="r" b="b"/>
            <a:pathLst>
              <a:path w="6743700" h="32003">
                <a:moveTo>
                  <a:pt x="0" y="32003"/>
                </a:moveTo>
                <a:lnTo>
                  <a:pt x="6743700" y="32003"/>
                </a:lnTo>
                <a:lnTo>
                  <a:pt x="6743700" y="0"/>
                </a:lnTo>
                <a:lnTo>
                  <a:pt x="0" y="0"/>
                </a:lnTo>
                <a:lnTo>
                  <a:pt x="0" y="32003"/>
                </a:lnTo>
                <a:close/>
              </a:path>
            </a:pathLst>
          </a:custGeom>
          <a:solidFill>
            <a:srgbClr val="C1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515111" y="5823204"/>
            <a:ext cx="6743700" cy="32004"/>
          </a:xfrm>
          <a:custGeom>
            <a:avLst/>
            <a:gdLst/>
            <a:ahLst/>
            <a:cxnLst/>
            <a:rect l="l" t="t" r="r" b="b"/>
            <a:pathLst>
              <a:path w="6743700" h="32004">
                <a:moveTo>
                  <a:pt x="0" y="32004"/>
                </a:moveTo>
                <a:lnTo>
                  <a:pt x="6743700" y="32004"/>
                </a:lnTo>
                <a:lnTo>
                  <a:pt x="6743700" y="0"/>
                </a:lnTo>
                <a:lnTo>
                  <a:pt x="0" y="0"/>
                </a:lnTo>
                <a:lnTo>
                  <a:pt x="0" y="32004"/>
                </a:lnTo>
                <a:close/>
              </a:path>
            </a:pathLst>
          </a:custGeom>
          <a:solidFill>
            <a:srgbClr val="C1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515111" y="5678424"/>
            <a:ext cx="6743700" cy="144780"/>
          </a:xfrm>
          <a:custGeom>
            <a:avLst/>
            <a:gdLst/>
            <a:ahLst/>
            <a:cxnLst/>
            <a:rect l="l" t="t" r="r" b="b"/>
            <a:pathLst>
              <a:path w="6743700" h="144780">
                <a:moveTo>
                  <a:pt x="0" y="144780"/>
                </a:moveTo>
                <a:lnTo>
                  <a:pt x="6743700" y="144780"/>
                </a:lnTo>
                <a:lnTo>
                  <a:pt x="6743700" y="0"/>
                </a:lnTo>
                <a:lnTo>
                  <a:pt x="0" y="0"/>
                </a:lnTo>
                <a:lnTo>
                  <a:pt x="0" y="144780"/>
                </a:lnTo>
                <a:close/>
              </a:path>
            </a:pathLst>
          </a:custGeom>
          <a:solidFill>
            <a:srgbClr val="C1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513588" y="5638800"/>
            <a:ext cx="1845564" cy="0"/>
          </a:xfrm>
          <a:custGeom>
            <a:avLst/>
            <a:gdLst/>
            <a:ahLst/>
            <a:cxnLst/>
            <a:rect l="l" t="t" r="r" b="b"/>
            <a:pathLst>
              <a:path w="1845564">
                <a:moveTo>
                  <a:pt x="0" y="0"/>
                </a:moveTo>
                <a:lnTo>
                  <a:pt x="1845564" y="0"/>
                </a:lnTo>
              </a:path>
            </a:pathLst>
          </a:custGeom>
          <a:ln w="13461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2371344" y="5638800"/>
            <a:ext cx="4887467" cy="0"/>
          </a:xfrm>
          <a:custGeom>
            <a:avLst/>
            <a:gdLst/>
            <a:ahLst/>
            <a:cxnLst/>
            <a:rect l="l" t="t" r="r" b="b"/>
            <a:pathLst>
              <a:path w="4887467">
                <a:moveTo>
                  <a:pt x="0" y="0"/>
                </a:moveTo>
                <a:lnTo>
                  <a:pt x="4887467" y="0"/>
                </a:lnTo>
              </a:path>
            </a:pathLst>
          </a:custGeom>
          <a:ln w="13461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513588" y="5861304"/>
            <a:ext cx="1845564" cy="0"/>
          </a:xfrm>
          <a:custGeom>
            <a:avLst/>
            <a:gdLst/>
            <a:ahLst/>
            <a:cxnLst/>
            <a:rect l="l" t="t" r="r" b="b"/>
            <a:pathLst>
              <a:path w="1845564">
                <a:moveTo>
                  <a:pt x="0" y="0"/>
                </a:moveTo>
                <a:lnTo>
                  <a:pt x="1845564" y="0"/>
                </a:lnTo>
              </a:path>
            </a:pathLst>
          </a:custGeom>
          <a:ln w="13461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2371344" y="5861304"/>
            <a:ext cx="4887467" cy="0"/>
          </a:xfrm>
          <a:custGeom>
            <a:avLst/>
            <a:gdLst/>
            <a:ahLst/>
            <a:cxnLst/>
            <a:rect l="l" t="t" r="r" b="b"/>
            <a:pathLst>
              <a:path w="4887467">
                <a:moveTo>
                  <a:pt x="0" y="0"/>
                </a:moveTo>
                <a:lnTo>
                  <a:pt x="4887467" y="0"/>
                </a:lnTo>
              </a:path>
            </a:pathLst>
          </a:custGeom>
          <a:ln w="13461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513588" y="6085332"/>
            <a:ext cx="1845564" cy="0"/>
          </a:xfrm>
          <a:custGeom>
            <a:avLst/>
            <a:gdLst/>
            <a:ahLst/>
            <a:cxnLst/>
            <a:rect l="l" t="t" r="r" b="b"/>
            <a:pathLst>
              <a:path w="1845564">
                <a:moveTo>
                  <a:pt x="0" y="0"/>
                </a:moveTo>
                <a:lnTo>
                  <a:pt x="1845564" y="0"/>
                </a:lnTo>
              </a:path>
            </a:pathLst>
          </a:custGeom>
          <a:ln w="13461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2371344" y="6085332"/>
            <a:ext cx="4887467" cy="0"/>
          </a:xfrm>
          <a:custGeom>
            <a:avLst/>
            <a:gdLst/>
            <a:ahLst/>
            <a:cxnLst/>
            <a:rect l="l" t="t" r="r" b="b"/>
            <a:pathLst>
              <a:path w="4887467">
                <a:moveTo>
                  <a:pt x="0" y="0"/>
                </a:moveTo>
                <a:lnTo>
                  <a:pt x="4887467" y="0"/>
                </a:lnTo>
              </a:path>
            </a:pathLst>
          </a:custGeom>
          <a:ln w="13461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513588" y="6307836"/>
            <a:ext cx="1845564" cy="0"/>
          </a:xfrm>
          <a:custGeom>
            <a:avLst/>
            <a:gdLst/>
            <a:ahLst/>
            <a:cxnLst/>
            <a:rect l="l" t="t" r="r" b="b"/>
            <a:pathLst>
              <a:path w="1845564">
                <a:moveTo>
                  <a:pt x="0" y="0"/>
                </a:moveTo>
                <a:lnTo>
                  <a:pt x="1845564" y="0"/>
                </a:lnTo>
              </a:path>
            </a:pathLst>
          </a:custGeom>
          <a:ln w="13462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2371344" y="6307836"/>
            <a:ext cx="4887467" cy="0"/>
          </a:xfrm>
          <a:custGeom>
            <a:avLst/>
            <a:gdLst/>
            <a:ahLst/>
            <a:cxnLst/>
            <a:rect l="l" t="t" r="r" b="b"/>
            <a:pathLst>
              <a:path w="4887467">
                <a:moveTo>
                  <a:pt x="0" y="0"/>
                </a:moveTo>
                <a:lnTo>
                  <a:pt x="4887467" y="0"/>
                </a:lnTo>
              </a:path>
            </a:pathLst>
          </a:custGeom>
          <a:ln w="13462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2365248" y="5855208"/>
            <a:ext cx="0" cy="681228"/>
          </a:xfrm>
          <a:custGeom>
            <a:avLst/>
            <a:gdLst/>
            <a:ahLst/>
            <a:cxnLst/>
            <a:rect l="l" t="t" r="r" b="b"/>
            <a:pathLst>
              <a:path h="681228">
                <a:moveTo>
                  <a:pt x="0" y="0"/>
                </a:moveTo>
                <a:lnTo>
                  <a:pt x="0" y="681228"/>
                </a:lnTo>
              </a:path>
            </a:pathLst>
          </a:custGeom>
          <a:ln w="13462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515111" y="6537959"/>
            <a:ext cx="6743700" cy="32004"/>
          </a:xfrm>
          <a:custGeom>
            <a:avLst/>
            <a:gdLst/>
            <a:ahLst/>
            <a:cxnLst/>
            <a:rect l="l" t="t" r="r" b="b"/>
            <a:pathLst>
              <a:path w="6743700" h="32003">
                <a:moveTo>
                  <a:pt x="0" y="32004"/>
                </a:moveTo>
                <a:lnTo>
                  <a:pt x="6743700" y="32004"/>
                </a:lnTo>
                <a:lnTo>
                  <a:pt x="6743700" y="0"/>
                </a:lnTo>
                <a:lnTo>
                  <a:pt x="0" y="0"/>
                </a:lnTo>
                <a:lnTo>
                  <a:pt x="0" y="32004"/>
                </a:lnTo>
                <a:close/>
              </a:path>
            </a:pathLst>
          </a:custGeom>
          <a:solidFill>
            <a:srgbClr val="C1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515111" y="6714744"/>
            <a:ext cx="6743700" cy="32003"/>
          </a:xfrm>
          <a:custGeom>
            <a:avLst/>
            <a:gdLst/>
            <a:ahLst/>
            <a:cxnLst/>
            <a:rect l="l" t="t" r="r" b="b"/>
            <a:pathLst>
              <a:path w="6743700" h="32003">
                <a:moveTo>
                  <a:pt x="0" y="32003"/>
                </a:moveTo>
                <a:lnTo>
                  <a:pt x="6743700" y="32003"/>
                </a:lnTo>
                <a:lnTo>
                  <a:pt x="6743700" y="0"/>
                </a:lnTo>
                <a:lnTo>
                  <a:pt x="0" y="0"/>
                </a:lnTo>
                <a:lnTo>
                  <a:pt x="0" y="32003"/>
                </a:lnTo>
                <a:close/>
              </a:path>
            </a:pathLst>
          </a:custGeom>
          <a:solidFill>
            <a:srgbClr val="C1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515111" y="6569963"/>
            <a:ext cx="6743700" cy="144780"/>
          </a:xfrm>
          <a:custGeom>
            <a:avLst/>
            <a:gdLst/>
            <a:ahLst/>
            <a:cxnLst/>
            <a:rect l="l" t="t" r="r" b="b"/>
            <a:pathLst>
              <a:path w="6743700" h="144780">
                <a:moveTo>
                  <a:pt x="0" y="144780"/>
                </a:moveTo>
                <a:lnTo>
                  <a:pt x="6743700" y="144780"/>
                </a:lnTo>
                <a:lnTo>
                  <a:pt x="6743700" y="0"/>
                </a:lnTo>
                <a:lnTo>
                  <a:pt x="0" y="0"/>
                </a:lnTo>
                <a:lnTo>
                  <a:pt x="0" y="144780"/>
                </a:lnTo>
                <a:close/>
              </a:path>
            </a:pathLst>
          </a:custGeom>
          <a:solidFill>
            <a:srgbClr val="C1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513588" y="6530340"/>
            <a:ext cx="1845564" cy="0"/>
          </a:xfrm>
          <a:custGeom>
            <a:avLst/>
            <a:gdLst/>
            <a:ahLst/>
            <a:cxnLst/>
            <a:rect l="l" t="t" r="r" b="b"/>
            <a:pathLst>
              <a:path w="1845564">
                <a:moveTo>
                  <a:pt x="0" y="0"/>
                </a:moveTo>
                <a:lnTo>
                  <a:pt x="1845564" y="0"/>
                </a:lnTo>
              </a:path>
            </a:pathLst>
          </a:custGeom>
          <a:ln w="13461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2371344" y="6530340"/>
            <a:ext cx="4887467" cy="0"/>
          </a:xfrm>
          <a:custGeom>
            <a:avLst/>
            <a:gdLst/>
            <a:ahLst/>
            <a:cxnLst/>
            <a:rect l="l" t="t" r="r" b="b"/>
            <a:pathLst>
              <a:path w="4887467">
                <a:moveTo>
                  <a:pt x="0" y="0"/>
                </a:moveTo>
                <a:lnTo>
                  <a:pt x="4887467" y="0"/>
                </a:lnTo>
              </a:path>
            </a:pathLst>
          </a:custGeom>
          <a:ln w="13461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513588" y="6752844"/>
            <a:ext cx="1845564" cy="0"/>
          </a:xfrm>
          <a:custGeom>
            <a:avLst/>
            <a:gdLst/>
            <a:ahLst/>
            <a:cxnLst/>
            <a:rect l="l" t="t" r="r" b="b"/>
            <a:pathLst>
              <a:path w="1845564">
                <a:moveTo>
                  <a:pt x="0" y="0"/>
                </a:moveTo>
                <a:lnTo>
                  <a:pt x="1845564" y="0"/>
                </a:lnTo>
              </a:path>
            </a:pathLst>
          </a:custGeom>
          <a:ln w="13461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2371344" y="6752844"/>
            <a:ext cx="4887467" cy="0"/>
          </a:xfrm>
          <a:custGeom>
            <a:avLst/>
            <a:gdLst/>
            <a:ahLst/>
            <a:cxnLst/>
            <a:rect l="l" t="t" r="r" b="b"/>
            <a:pathLst>
              <a:path w="4887467">
                <a:moveTo>
                  <a:pt x="0" y="0"/>
                </a:moveTo>
                <a:lnTo>
                  <a:pt x="4887467" y="0"/>
                </a:lnTo>
              </a:path>
            </a:pathLst>
          </a:custGeom>
          <a:ln w="13461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513588" y="6976872"/>
            <a:ext cx="1845564" cy="0"/>
          </a:xfrm>
          <a:custGeom>
            <a:avLst/>
            <a:gdLst/>
            <a:ahLst/>
            <a:cxnLst/>
            <a:rect l="l" t="t" r="r" b="b"/>
            <a:pathLst>
              <a:path w="1845564">
                <a:moveTo>
                  <a:pt x="0" y="0"/>
                </a:moveTo>
                <a:lnTo>
                  <a:pt x="1845564" y="0"/>
                </a:lnTo>
              </a:path>
            </a:pathLst>
          </a:custGeom>
          <a:ln w="13462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2371344" y="6976872"/>
            <a:ext cx="4887467" cy="0"/>
          </a:xfrm>
          <a:custGeom>
            <a:avLst/>
            <a:gdLst/>
            <a:ahLst/>
            <a:cxnLst/>
            <a:rect l="l" t="t" r="r" b="b"/>
            <a:pathLst>
              <a:path w="4887467">
                <a:moveTo>
                  <a:pt x="0" y="0"/>
                </a:moveTo>
                <a:lnTo>
                  <a:pt x="4887467" y="0"/>
                </a:lnTo>
              </a:path>
            </a:pathLst>
          </a:custGeom>
          <a:ln w="13462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513588" y="7199376"/>
            <a:ext cx="1845564" cy="0"/>
          </a:xfrm>
          <a:custGeom>
            <a:avLst/>
            <a:gdLst/>
            <a:ahLst/>
            <a:cxnLst/>
            <a:rect l="l" t="t" r="r" b="b"/>
            <a:pathLst>
              <a:path w="1845564">
                <a:moveTo>
                  <a:pt x="0" y="0"/>
                </a:moveTo>
                <a:lnTo>
                  <a:pt x="1845564" y="0"/>
                </a:lnTo>
              </a:path>
            </a:pathLst>
          </a:custGeom>
          <a:ln w="13462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2371344" y="7199376"/>
            <a:ext cx="4887467" cy="0"/>
          </a:xfrm>
          <a:custGeom>
            <a:avLst/>
            <a:gdLst/>
            <a:ahLst/>
            <a:cxnLst/>
            <a:rect l="l" t="t" r="r" b="b"/>
            <a:pathLst>
              <a:path w="4887467">
                <a:moveTo>
                  <a:pt x="0" y="0"/>
                </a:moveTo>
                <a:lnTo>
                  <a:pt x="4887467" y="0"/>
                </a:lnTo>
              </a:path>
            </a:pathLst>
          </a:custGeom>
          <a:ln w="13462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2365248" y="6746748"/>
            <a:ext cx="0" cy="681227"/>
          </a:xfrm>
          <a:custGeom>
            <a:avLst/>
            <a:gdLst/>
            <a:ahLst/>
            <a:cxnLst/>
            <a:rect l="l" t="t" r="r" b="b"/>
            <a:pathLst>
              <a:path h="681227">
                <a:moveTo>
                  <a:pt x="0" y="0"/>
                </a:moveTo>
                <a:lnTo>
                  <a:pt x="0" y="681227"/>
                </a:lnTo>
              </a:path>
            </a:pathLst>
          </a:custGeom>
          <a:ln w="13462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515111" y="7429500"/>
            <a:ext cx="6743700" cy="32004"/>
          </a:xfrm>
          <a:custGeom>
            <a:avLst/>
            <a:gdLst/>
            <a:ahLst/>
            <a:cxnLst/>
            <a:rect l="l" t="t" r="r" b="b"/>
            <a:pathLst>
              <a:path w="6743700" h="32003">
                <a:moveTo>
                  <a:pt x="0" y="32004"/>
                </a:moveTo>
                <a:lnTo>
                  <a:pt x="6743700" y="32004"/>
                </a:lnTo>
                <a:lnTo>
                  <a:pt x="6743700" y="0"/>
                </a:lnTo>
                <a:lnTo>
                  <a:pt x="0" y="0"/>
                </a:lnTo>
                <a:lnTo>
                  <a:pt x="0" y="32004"/>
                </a:lnTo>
                <a:close/>
              </a:path>
            </a:pathLst>
          </a:custGeom>
          <a:solidFill>
            <a:srgbClr val="C1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515111" y="7606284"/>
            <a:ext cx="6743700" cy="32003"/>
          </a:xfrm>
          <a:custGeom>
            <a:avLst/>
            <a:gdLst/>
            <a:ahLst/>
            <a:cxnLst/>
            <a:rect l="l" t="t" r="r" b="b"/>
            <a:pathLst>
              <a:path w="6743700" h="32003">
                <a:moveTo>
                  <a:pt x="0" y="32003"/>
                </a:moveTo>
                <a:lnTo>
                  <a:pt x="6743700" y="32003"/>
                </a:lnTo>
                <a:lnTo>
                  <a:pt x="6743700" y="0"/>
                </a:lnTo>
                <a:lnTo>
                  <a:pt x="0" y="0"/>
                </a:lnTo>
                <a:lnTo>
                  <a:pt x="0" y="32003"/>
                </a:lnTo>
                <a:close/>
              </a:path>
            </a:pathLst>
          </a:custGeom>
          <a:solidFill>
            <a:srgbClr val="C1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515111" y="7461504"/>
            <a:ext cx="6743700" cy="144780"/>
          </a:xfrm>
          <a:custGeom>
            <a:avLst/>
            <a:gdLst/>
            <a:ahLst/>
            <a:cxnLst/>
            <a:rect l="l" t="t" r="r" b="b"/>
            <a:pathLst>
              <a:path w="6743700" h="144779">
                <a:moveTo>
                  <a:pt x="0" y="144780"/>
                </a:moveTo>
                <a:lnTo>
                  <a:pt x="6743700" y="144780"/>
                </a:lnTo>
                <a:lnTo>
                  <a:pt x="6743700" y="0"/>
                </a:lnTo>
                <a:lnTo>
                  <a:pt x="0" y="0"/>
                </a:lnTo>
                <a:lnTo>
                  <a:pt x="0" y="144780"/>
                </a:lnTo>
                <a:close/>
              </a:path>
            </a:pathLst>
          </a:custGeom>
          <a:solidFill>
            <a:srgbClr val="C1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513588" y="7421880"/>
            <a:ext cx="1845564" cy="0"/>
          </a:xfrm>
          <a:custGeom>
            <a:avLst/>
            <a:gdLst/>
            <a:ahLst/>
            <a:cxnLst/>
            <a:rect l="l" t="t" r="r" b="b"/>
            <a:pathLst>
              <a:path w="1845564">
                <a:moveTo>
                  <a:pt x="0" y="0"/>
                </a:moveTo>
                <a:lnTo>
                  <a:pt x="1845564" y="0"/>
                </a:lnTo>
              </a:path>
            </a:pathLst>
          </a:custGeom>
          <a:ln w="13461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2371344" y="7421880"/>
            <a:ext cx="4887467" cy="0"/>
          </a:xfrm>
          <a:custGeom>
            <a:avLst/>
            <a:gdLst/>
            <a:ahLst/>
            <a:cxnLst/>
            <a:rect l="l" t="t" r="r" b="b"/>
            <a:pathLst>
              <a:path w="4887467">
                <a:moveTo>
                  <a:pt x="0" y="0"/>
                </a:moveTo>
                <a:lnTo>
                  <a:pt x="4887467" y="0"/>
                </a:lnTo>
              </a:path>
            </a:pathLst>
          </a:custGeom>
          <a:ln w="13461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513588" y="7644384"/>
            <a:ext cx="1845564" cy="0"/>
          </a:xfrm>
          <a:custGeom>
            <a:avLst/>
            <a:gdLst/>
            <a:ahLst/>
            <a:cxnLst/>
            <a:rect l="l" t="t" r="r" b="b"/>
            <a:pathLst>
              <a:path w="1845564">
                <a:moveTo>
                  <a:pt x="0" y="0"/>
                </a:moveTo>
                <a:lnTo>
                  <a:pt x="1845564" y="0"/>
                </a:lnTo>
              </a:path>
            </a:pathLst>
          </a:custGeom>
          <a:ln w="13462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2371344" y="7644384"/>
            <a:ext cx="4887467" cy="0"/>
          </a:xfrm>
          <a:custGeom>
            <a:avLst/>
            <a:gdLst/>
            <a:ahLst/>
            <a:cxnLst/>
            <a:rect l="l" t="t" r="r" b="b"/>
            <a:pathLst>
              <a:path w="4887467">
                <a:moveTo>
                  <a:pt x="0" y="0"/>
                </a:moveTo>
                <a:lnTo>
                  <a:pt x="4887467" y="0"/>
                </a:lnTo>
              </a:path>
            </a:pathLst>
          </a:custGeom>
          <a:ln w="13462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513588" y="7868411"/>
            <a:ext cx="1845564" cy="0"/>
          </a:xfrm>
          <a:custGeom>
            <a:avLst/>
            <a:gdLst/>
            <a:ahLst/>
            <a:cxnLst/>
            <a:rect l="l" t="t" r="r" b="b"/>
            <a:pathLst>
              <a:path w="1845564">
                <a:moveTo>
                  <a:pt x="0" y="0"/>
                </a:moveTo>
                <a:lnTo>
                  <a:pt x="1845564" y="0"/>
                </a:lnTo>
              </a:path>
            </a:pathLst>
          </a:custGeom>
          <a:ln w="13462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2371344" y="7868411"/>
            <a:ext cx="4887467" cy="0"/>
          </a:xfrm>
          <a:custGeom>
            <a:avLst/>
            <a:gdLst/>
            <a:ahLst/>
            <a:cxnLst/>
            <a:rect l="l" t="t" r="r" b="b"/>
            <a:pathLst>
              <a:path w="4887467">
                <a:moveTo>
                  <a:pt x="0" y="0"/>
                </a:moveTo>
                <a:lnTo>
                  <a:pt x="4887467" y="0"/>
                </a:lnTo>
              </a:path>
            </a:pathLst>
          </a:custGeom>
          <a:ln w="13462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513588" y="8090915"/>
            <a:ext cx="1845564" cy="0"/>
          </a:xfrm>
          <a:custGeom>
            <a:avLst/>
            <a:gdLst/>
            <a:ahLst/>
            <a:cxnLst/>
            <a:rect l="l" t="t" r="r" b="b"/>
            <a:pathLst>
              <a:path w="1845564">
                <a:moveTo>
                  <a:pt x="0" y="0"/>
                </a:moveTo>
                <a:lnTo>
                  <a:pt x="1845564" y="0"/>
                </a:lnTo>
              </a:path>
            </a:pathLst>
          </a:custGeom>
          <a:ln w="13462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2371344" y="8090915"/>
            <a:ext cx="4887467" cy="0"/>
          </a:xfrm>
          <a:custGeom>
            <a:avLst/>
            <a:gdLst/>
            <a:ahLst/>
            <a:cxnLst/>
            <a:rect l="l" t="t" r="r" b="b"/>
            <a:pathLst>
              <a:path w="4887467">
                <a:moveTo>
                  <a:pt x="0" y="0"/>
                </a:moveTo>
                <a:lnTo>
                  <a:pt x="4887467" y="0"/>
                </a:lnTo>
              </a:path>
            </a:pathLst>
          </a:custGeom>
          <a:ln w="13462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2365248" y="7638287"/>
            <a:ext cx="0" cy="681228"/>
          </a:xfrm>
          <a:custGeom>
            <a:avLst/>
            <a:gdLst/>
            <a:ahLst/>
            <a:cxnLst/>
            <a:rect l="l" t="t" r="r" b="b"/>
            <a:pathLst>
              <a:path h="681228">
                <a:moveTo>
                  <a:pt x="0" y="0"/>
                </a:moveTo>
                <a:lnTo>
                  <a:pt x="0" y="681228"/>
                </a:lnTo>
              </a:path>
            </a:pathLst>
          </a:custGeom>
          <a:ln w="13462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515111" y="8321040"/>
            <a:ext cx="6743700" cy="32003"/>
          </a:xfrm>
          <a:custGeom>
            <a:avLst/>
            <a:gdLst/>
            <a:ahLst/>
            <a:cxnLst/>
            <a:rect l="l" t="t" r="r" b="b"/>
            <a:pathLst>
              <a:path w="6743700" h="32003">
                <a:moveTo>
                  <a:pt x="0" y="32003"/>
                </a:moveTo>
                <a:lnTo>
                  <a:pt x="6743700" y="32003"/>
                </a:lnTo>
                <a:lnTo>
                  <a:pt x="6743700" y="0"/>
                </a:lnTo>
                <a:lnTo>
                  <a:pt x="0" y="0"/>
                </a:lnTo>
                <a:lnTo>
                  <a:pt x="0" y="32003"/>
                </a:lnTo>
                <a:close/>
              </a:path>
            </a:pathLst>
          </a:custGeom>
          <a:solidFill>
            <a:srgbClr val="C1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515111" y="8497824"/>
            <a:ext cx="6743700" cy="32003"/>
          </a:xfrm>
          <a:custGeom>
            <a:avLst/>
            <a:gdLst/>
            <a:ahLst/>
            <a:cxnLst/>
            <a:rect l="l" t="t" r="r" b="b"/>
            <a:pathLst>
              <a:path w="6743700" h="32003">
                <a:moveTo>
                  <a:pt x="0" y="32003"/>
                </a:moveTo>
                <a:lnTo>
                  <a:pt x="6743700" y="32003"/>
                </a:lnTo>
                <a:lnTo>
                  <a:pt x="6743700" y="0"/>
                </a:lnTo>
                <a:lnTo>
                  <a:pt x="0" y="0"/>
                </a:lnTo>
                <a:lnTo>
                  <a:pt x="0" y="32003"/>
                </a:lnTo>
                <a:close/>
              </a:path>
            </a:pathLst>
          </a:custGeom>
          <a:solidFill>
            <a:srgbClr val="C1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515111" y="8353044"/>
            <a:ext cx="6743700" cy="144780"/>
          </a:xfrm>
          <a:custGeom>
            <a:avLst/>
            <a:gdLst/>
            <a:ahLst/>
            <a:cxnLst/>
            <a:rect l="l" t="t" r="r" b="b"/>
            <a:pathLst>
              <a:path w="6743700" h="144779">
                <a:moveTo>
                  <a:pt x="0" y="144779"/>
                </a:moveTo>
                <a:lnTo>
                  <a:pt x="6743700" y="144779"/>
                </a:lnTo>
                <a:lnTo>
                  <a:pt x="6743700" y="0"/>
                </a:lnTo>
                <a:lnTo>
                  <a:pt x="0" y="0"/>
                </a:lnTo>
                <a:lnTo>
                  <a:pt x="0" y="144779"/>
                </a:lnTo>
                <a:close/>
              </a:path>
            </a:pathLst>
          </a:custGeom>
          <a:solidFill>
            <a:srgbClr val="C1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513588" y="8313420"/>
            <a:ext cx="1845564" cy="0"/>
          </a:xfrm>
          <a:custGeom>
            <a:avLst/>
            <a:gdLst/>
            <a:ahLst/>
            <a:cxnLst/>
            <a:rect l="l" t="t" r="r" b="b"/>
            <a:pathLst>
              <a:path w="1845564">
                <a:moveTo>
                  <a:pt x="0" y="0"/>
                </a:moveTo>
                <a:lnTo>
                  <a:pt x="1845564" y="0"/>
                </a:lnTo>
              </a:path>
            </a:pathLst>
          </a:custGeom>
          <a:ln w="13462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2371344" y="8313420"/>
            <a:ext cx="4887467" cy="0"/>
          </a:xfrm>
          <a:custGeom>
            <a:avLst/>
            <a:gdLst/>
            <a:ahLst/>
            <a:cxnLst/>
            <a:rect l="l" t="t" r="r" b="b"/>
            <a:pathLst>
              <a:path w="4887467">
                <a:moveTo>
                  <a:pt x="0" y="0"/>
                </a:moveTo>
                <a:lnTo>
                  <a:pt x="4887467" y="0"/>
                </a:lnTo>
              </a:path>
            </a:pathLst>
          </a:custGeom>
          <a:ln w="13462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513588" y="8535924"/>
            <a:ext cx="1845564" cy="0"/>
          </a:xfrm>
          <a:custGeom>
            <a:avLst/>
            <a:gdLst/>
            <a:ahLst/>
            <a:cxnLst/>
            <a:rect l="l" t="t" r="r" b="b"/>
            <a:pathLst>
              <a:path w="1845564">
                <a:moveTo>
                  <a:pt x="0" y="0"/>
                </a:moveTo>
                <a:lnTo>
                  <a:pt x="1845564" y="0"/>
                </a:lnTo>
              </a:path>
            </a:pathLst>
          </a:custGeom>
          <a:ln w="13462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2371344" y="8535924"/>
            <a:ext cx="4887467" cy="0"/>
          </a:xfrm>
          <a:custGeom>
            <a:avLst/>
            <a:gdLst/>
            <a:ahLst/>
            <a:cxnLst/>
            <a:rect l="l" t="t" r="r" b="b"/>
            <a:pathLst>
              <a:path w="4887467">
                <a:moveTo>
                  <a:pt x="0" y="0"/>
                </a:moveTo>
                <a:lnTo>
                  <a:pt x="4887467" y="0"/>
                </a:lnTo>
              </a:path>
            </a:pathLst>
          </a:custGeom>
          <a:ln w="13462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513588" y="8759952"/>
            <a:ext cx="1845564" cy="0"/>
          </a:xfrm>
          <a:custGeom>
            <a:avLst/>
            <a:gdLst/>
            <a:ahLst/>
            <a:cxnLst/>
            <a:rect l="l" t="t" r="r" b="b"/>
            <a:pathLst>
              <a:path w="1845564">
                <a:moveTo>
                  <a:pt x="0" y="0"/>
                </a:moveTo>
                <a:lnTo>
                  <a:pt x="1845564" y="0"/>
                </a:lnTo>
              </a:path>
            </a:pathLst>
          </a:custGeom>
          <a:ln w="13462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2371344" y="8759952"/>
            <a:ext cx="4887467" cy="0"/>
          </a:xfrm>
          <a:custGeom>
            <a:avLst/>
            <a:gdLst/>
            <a:ahLst/>
            <a:cxnLst/>
            <a:rect l="l" t="t" r="r" b="b"/>
            <a:pathLst>
              <a:path w="4887467">
                <a:moveTo>
                  <a:pt x="0" y="0"/>
                </a:moveTo>
                <a:lnTo>
                  <a:pt x="4887467" y="0"/>
                </a:lnTo>
              </a:path>
            </a:pathLst>
          </a:custGeom>
          <a:ln w="13462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513588" y="8982456"/>
            <a:ext cx="1845564" cy="0"/>
          </a:xfrm>
          <a:custGeom>
            <a:avLst/>
            <a:gdLst/>
            <a:ahLst/>
            <a:cxnLst/>
            <a:rect l="l" t="t" r="r" b="b"/>
            <a:pathLst>
              <a:path w="1845564">
                <a:moveTo>
                  <a:pt x="0" y="0"/>
                </a:moveTo>
                <a:lnTo>
                  <a:pt x="1845564" y="0"/>
                </a:lnTo>
              </a:path>
            </a:pathLst>
          </a:custGeom>
          <a:ln w="13462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2371344" y="8982456"/>
            <a:ext cx="4887467" cy="0"/>
          </a:xfrm>
          <a:custGeom>
            <a:avLst/>
            <a:gdLst/>
            <a:ahLst/>
            <a:cxnLst/>
            <a:rect l="l" t="t" r="r" b="b"/>
            <a:pathLst>
              <a:path w="4887467">
                <a:moveTo>
                  <a:pt x="0" y="0"/>
                </a:moveTo>
                <a:lnTo>
                  <a:pt x="4887467" y="0"/>
                </a:lnTo>
              </a:path>
            </a:pathLst>
          </a:custGeom>
          <a:ln w="13462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2365248" y="8529827"/>
            <a:ext cx="0" cy="681228"/>
          </a:xfrm>
          <a:custGeom>
            <a:avLst/>
            <a:gdLst/>
            <a:ahLst/>
            <a:cxnLst/>
            <a:rect l="l" t="t" r="r" b="b"/>
            <a:pathLst>
              <a:path h="681228">
                <a:moveTo>
                  <a:pt x="0" y="0"/>
                </a:moveTo>
                <a:lnTo>
                  <a:pt x="0" y="681228"/>
                </a:lnTo>
              </a:path>
            </a:pathLst>
          </a:custGeom>
          <a:ln w="13462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515111" y="9212580"/>
            <a:ext cx="6743700" cy="32003"/>
          </a:xfrm>
          <a:custGeom>
            <a:avLst/>
            <a:gdLst/>
            <a:ahLst/>
            <a:cxnLst/>
            <a:rect l="l" t="t" r="r" b="b"/>
            <a:pathLst>
              <a:path w="6743700" h="32003">
                <a:moveTo>
                  <a:pt x="0" y="32004"/>
                </a:moveTo>
                <a:lnTo>
                  <a:pt x="6743700" y="32004"/>
                </a:lnTo>
                <a:lnTo>
                  <a:pt x="6743700" y="0"/>
                </a:lnTo>
                <a:lnTo>
                  <a:pt x="0" y="0"/>
                </a:lnTo>
                <a:lnTo>
                  <a:pt x="0" y="32004"/>
                </a:lnTo>
                <a:close/>
              </a:path>
            </a:pathLst>
          </a:custGeom>
          <a:solidFill>
            <a:srgbClr val="C1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515111" y="9389364"/>
            <a:ext cx="6743700" cy="32004"/>
          </a:xfrm>
          <a:custGeom>
            <a:avLst/>
            <a:gdLst/>
            <a:ahLst/>
            <a:cxnLst/>
            <a:rect l="l" t="t" r="r" b="b"/>
            <a:pathLst>
              <a:path w="6743700" h="32003">
                <a:moveTo>
                  <a:pt x="0" y="32004"/>
                </a:moveTo>
                <a:lnTo>
                  <a:pt x="6743700" y="32004"/>
                </a:lnTo>
                <a:lnTo>
                  <a:pt x="6743700" y="0"/>
                </a:lnTo>
                <a:lnTo>
                  <a:pt x="0" y="0"/>
                </a:lnTo>
                <a:lnTo>
                  <a:pt x="0" y="32004"/>
                </a:lnTo>
                <a:close/>
              </a:path>
            </a:pathLst>
          </a:custGeom>
          <a:solidFill>
            <a:srgbClr val="C1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515111" y="9244584"/>
            <a:ext cx="6743700" cy="144779"/>
          </a:xfrm>
          <a:custGeom>
            <a:avLst/>
            <a:gdLst/>
            <a:ahLst/>
            <a:cxnLst/>
            <a:rect l="l" t="t" r="r" b="b"/>
            <a:pathLst>
              <a:path w="6743700" h="144779">
                <a:moveTo>
                  <a:pt x="0" y="144780"/>
                </a:moveTo>
                <a:lnTo>
                  <a:pt x="6743700" y="144780"/>
                </a:lnTo>
                <a:lnTo>
                  <a:pt x="6743700" y="0"/>
                </a:lnTo>
                <a:lnTo>
                  <a:pt x="0" y="0"/>
                </a:lnTo>
                <a:lnTo>
                  <a:pt x="0" y="144780"/>
                </a:lnTo>
                <a:close/>
              </a:path>
            </a:pathLst>
          </a:custGeom>
          <a:solidFill>
            <a:srgbClr val="C1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513588" y="9204960"/>
            <a:ext cx="1845564" cy="0"/>
          </a:xfrm>
          <a:custGeom>
            <a:avLst/>
            <a:gdLst/>
            <a:ahLst/>
            <a:cxnLst/>
            <a:rect l="l" t="t" r="r" b="b"/>
            <a:pathLst>
              <a:path w="1845564">
                <a:moveTo>
                  <a:pt x="0" y="0"/>
                </a:moveTo>
                <a:lnTo>
                  <a:pt x="1845564" y="0"/>
                </a:lnTo>
              </a:path>
            </a:pathLst>
          </a:custGeom>
          <a:ln w="13461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2371344" y="9204960"/>
            <a:ext cx="4887467" cy="0"/>
          </a:xfrm>
          <a:custGeom>
            <a:avLst/>
            <a:gdLst/>
            <a:ahLst/>
            <a:cxnLst/>
            <a:rect l="l" t="t" r="r" b="b"/>
            <a:pathLst>
              <a:path w="4887467">
                <a:moveTo>
                  <a:pt x="0" y="0"/>
                </a:moveTo>
                <a:lnTo>
                  <a:pt x="4887467" y="0"/>
                </a:lnTo>
              </a:path>
            </a:pathLst>
          </a:custGeom>
          <a:ln w="13461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513588" y="9427464"/>
            <a:ext cx="1845564" cy="0"/>
          </a:xfrm>
          <a:custGeom>
            <a:avLst/>
            <a:gdLst/>
            <a:ahLst/>
            <a:cxnLst/>
            <a:rect l="l" t="t" r="r" b="b"/>
            <a:pathLst>
              <a:path w="1845564">
                <a:moveTo>
                  <a:pt x="0" y="0"/>
                </a:moveTo>
                <a:lnTo>
                  <a:pt x="1845564" y="0"/>
                </a:lnTo>
              </a:path>
            </a:pathLst>
          </a:custGeom>
          <a:ln w="13462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2371344" y="9427464"/>
            <a:ext cx="4887467" cy="0"/>
          </a:xfrm>
          <a:custGeom>
            <a:avLst/>
            <a:gdLst/>
            <a:ahLst/>
            <a:cxnLst/>
            <a:rect l="l" t="t" r="r" b="b"/>
            <a:pathLst>
              <a:path w="4887467">
                <a:moveTo>
                  <a:pt x="0" y="0"/>
                </a:moveTo>
                <a:lnTo>
                  <a:pt x="4887467" y="0"/>
                </a:lnTo>
              </a:path>
            </a:pathLst>
          </a:custGeom>
          <a:ln w="13462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513588" y="9651492"/>
            <a:ext cx="1845564" cy="0"/>
          </a:xfrm>
          <a:custGeom>
            <a:avLst/>
            <a:gdLst/>
            <a:ahLst/>
            <a:cxnLst/>
            <a:rect l="l" t="t" r="r" b="b"/>
            <a:pathLst>
              <a:path w="1845564">
                <a:moveTo>
                  <a:pt x="0" y="0"/>
                </a:moveTo>
                <a:lnTo>
                  <a:pt x="1845564" y="0"/>
                </a:lnTo>
              </a:path>
            </a:pathLst>
          </a:custGeom>
          <a:ln w="13461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2371344" y="9651492"/>
            <a:ext cx="4887467" cy="0"/>
          </a:xfrm>
          <a:custGeom>
            <a:avLst/>
            <a:gdLst/>
            <a:ahLst/>
            <a:cxnLst/>
            <a:rect l="l" t="t" r="r" b="b"/>
            <a:pathLst>
              <a:path w="4887467">
                <a:moveTo>
                  <a:pt x="0" y="0"/>
                </a:moveTo>
                <a:lnTo>
                  <a:pt x="4887467" y="0"/>
                </a:lnTo>
              </a:path>
            </a:pathLst>
          </a:custGeom>
          <a:ln w="13461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507491" y="1844040"/>
            <a:ext cx="0" cy="8036052"/>
          </a:xfrm>
          <a:custGeom>
            <a:avLst/>
            <a:gdLst/>
            <a:ahLst/>
            <a:cxnLst/>
            <a:rect l="l" t="t" r="r" b="b"/>
            <a:pathLst>
              <a:path h="8036052">
                <a:moveTo>
                  <a:pt x="0" y="0"/>
                </a:moveTo>
                <a:lnTo>
                  <a:pt x="0" y="8036052"/>
                </a:lnTo>
              </a:path>
            </a:pathLst>
          </a:custGeom>
          <a:ln w="13462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513588" y="9873996"/>
            <a:ext cx="1845564" cy="0"/>
          </a:xfrm>
          <a:custGeom>
            <a:avLst/>
            <a:gdLst/>
            <a:ahLst/>
            <a:cxnLst/>
            <a:rect l="l" t="t" r="r" b="b"/>
            <a:pathLst>
              <a:path w="1845564">
                <a:moveTo>
                  <a:pt x="0" y="0"/>
                </a:moveTo>
                <a:lnTo>
                  <a:pt x="1845564" y="0"/>
                </a:lnTo>
              </a:path>
            </a:pathLst>
          </a:custGeom>
          <a:ln w="13462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2365248" y="9421368"/>
            <a:ext cx="0" cy="458724"/>
          </a:xfrm>
          <a:custGeom>
            <a:avLst/>
            <a:gdLst/>
            <a:ahLst/>
            <a:cxnLst/>
            <a:rect l="l" t="t" r="r" b="b"/>
            <a:pathLst>
              <a:path h="458724">
                <a:moveTo>
                  <a:pt x="0" y="0"/>
                </a:moveTo>
                <a:lnTo>
                  <a:pt x="0" y="458723"/>
                </a:lnTo>
              </a:path>
            </a:pathLst>
          </a:custGeom>
          <a:ln w="13462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2371344" y="9873996"/>
            <a:ext cx="4887467" cy="0"/>
          </a:xfrm>
          <a:custGeom>
            <a:avLst/>
            <a:gdLst/>
            <a:ahLst/>
            <a:cxnLst/>
            <a:rect l="l" t="t" r="r" b="b"/>
            <a:pathLst>
              <a:path w="4887467">
                <a:moveTo>
                  <a:pt x="0" y="0"/>
                </a:moveTo>
                <a:lnTo>
                  <a:pt x="4887467" y="0"/>
                </a:lnTo>
              </a:path>
            </a:pathLst>
          </a:custGeom>
          <a:ln w="13462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7264908" y="1844040"/>
            <a:ext cx="0" cy="8036052"/>
          </a:xfrm>
          <a:custGeom>
            <a:avLst/>
            <a:gdLst/>
            <a:ahLst/>
            <a:cxnLst/>
            <a:rect l="l" t="t" r="r" b="b"/>
            <a:pathLst>
              <a:path h="8036052">
                <a:moveTo>
                  <a:pt x="0" y="0"/>
                </a:moveTo>
                <a:lnTo>
                  <a:pt x="0" y="8036052"/>
                </a:lnTo>
              </a:path>
            </a:pathLst>
          </a:custGeom>
          <a:ln w="13462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 txBox="1"/>
          <p:nvPr/>
        </p:nvSpPr>
        <p:spPr>
          <a:xfrm>
            <a:off x="470407" y="502025"/>
            <a:ext cx="114586" cy="151891"/>
          </a:xfrm>
          <a:prstGeom prst="rect">
            <a:avLst/>
          </a:prstGeom>
        </p:spPr>
        <p:txBody>
          <a:bodyPr wrap="square" lIns="0" tIns="7111" rIns="0" bIns="0" rtlCol="0">
            <a:noAutofit/>
          </a:bodyPr>
          <a:lstStyle/>
          <a:p>
            <a:pPr marL="12700">
              <a:lnSpc>
                <a:spcPts val="1120"/>
              </a:lnSpc>
            </a:pPr>
            <a:endParaRPr sz="1000" dirty="0">
              <a:latin typeface="Arial"/>
              <a:cs typeface="Arial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1250695" y="626240"/>
            <a:ext cx="1756134" cy="203707"/>
          </a:xfrm>
          <a:prstGeom prst="rect">
            <a:avLst/>
          </a:prstGeom>
        </p:spPr>
        <p:txBody>
          <a:bodyPr wrap="square" lIns="0" tIns="9556" rIns="0" bIns="0" rtlCol="0">
            <a:noAutofit/>
          </a:bodyPr>
          <a:lstStyle/>
          <a:p>
            <a:pPr marL="12700">
              <a:lnSpc>
                <a:spcPts val="1505"/>
              </a:lnSpc>
            </a:pPr>
            <a:r>
              <a:rPr sz="1400" spc="0" dirty="0">
                <a:solidFill>
                  <a:srgbClr val="FFFFFF"/>
                </a:solidFill>
                <a:latin typeface="Calibri"/>
                <a:cs typeface="Calibri"/>
              </a:rPr>
              <a:t>Open</a:t>
            </a:r>
            <a:r>
              <a:rPr sz="1400" spc="-3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0" dirty="0">
                <a:solidFill>
                  <a:srgbClr val="FFFFFF"/>
                </a:solidFill>
                <a:latin typeface="Calibri"/>
                <a:cs typeface="Calibri"/>
              </a:rPr>
              <a:t>Enrollment</a:t>
            </a:r>
            <a:r>
              <a:rPr sz="1400" spc="-3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0" dirty="0">
                <a:solidFill>
                  <a:srgbClr val="FFFFFF"/>
                </a:solidFill>
                <a:latin typeface="Calibri"/>
                <a:cs typeface="Calibri"/>
              </a:rPr>
              <a:t>Guide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731011" y="645671"/>
            <a:ext cx="125354" cy="177799"/>
          </a:xfrm>
          <a:prstGeom prst="rect">
            <a:avLst/>
          </a:prstGeom>
        </p:spPr>
        <p:txBody>
          <a:bodyPr wrap="square" lIns="0" tIns="8255" rIns="0" bIns="0" rtlCol="0">
            <a:noAutofit/>
          </a:bodyPr>
          <a:lstStyle/>
          <a:p>
            <a:pPr marL="12700">
              <a:lnSpc>
                <a:spcPts val="1300"/>
              </a:lnSpc>
            </a:pP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8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507491" y="1858962"/>
            <a:ext cx="6757415" cy="206057"/>
          </a:xfrm>
          <a:prstGeom prst="rect">
            <a:avLst/>
          </a:prstGeom>
        </p:spPr>
        <p:txBody>
          <a:bodyPr wrap="square" lIns="0" tIns="15875" rIns="0" bIns="0" rtlCol="0">
            <a:noAutofit/>
          </a:bodyPr>
          <a:lstStyle/>
          <a:p>
            <a:pPr marL="57911">
              <a:lnSpc>
                <a:spcPct val="95825"/>
              </a:lnSpc>
            </a:pPr>
            <a:r>
              <a:rPr sz="1200" b="1" spc="0" dirty="0">
                <a:solidFill>
                  <a:srgbClr val="FDFDFD"/>
                </a:solidFill>
                <a:latin typeface="Arial"/>
                <a:cs typeface="Arial"/>
              </a:rPr>
              <a:t>Employee</a:t>
            </a:r>
            <a:r>
              <a:rPr sz="1200" b="1" spc="-22" dirty="0">
                <a:solidFill>
                  <a:srgbClr val="FDFDFD"/>
                </a:solidFill>
                <a:latin typeface="Times New Roman"/>
                <a:cs typeface="Times New Roman"/>
              </a:rPr>
              <a:t> </a:t>
            </a:r>
            <a:r>
              <a:rPr sz="1200" b="1" spc="0" dirty="0">
                <a:solidFill>
                  <a:srgbClr val="FDFDFD"/>
                </a:solidFill>
                <a:latin typeface="Arial"/>
                <a:cs typeface="Arial"/>
              </a:rPr>
              <a:t>Contributions</a:t>
            </a:r>
            <a:r>
              <a:rPr sz="1200" b="1" spc="-22" dirty="0">
                <a:solidFill>
                  <a:srgbClr val="FDFDFD"/>
                </a:solidFill>
                <a:latin typeface="Times New Roman"/>
                <a:cs typeface="Times New Roman"/>
              </a:rPr>
              <a:t> </a:t>
            </a:r>
            <a:r>
              <a:rPr sz="1200" b="1" spc="0" dirty="0">
                <a:solidFill>
                  <a:srgbClr val="FDFDFD"/>
                </a:solidFill>
                <a:latin typeface="Arial"/>
                <a:cs typeface="Arial"/>
              </a:rPr>
              <a:t>(Monthly)</a:t>
            </a:r>
            <a:endParaRPr sz="1200"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507491" y="2065019"/>
            <a:ext cx="6757415" cy="230124"/>
          </a:xfrm>
          <a:prstGeom prst="rect">
            <a:avLst/>
          </a:prstGeom>
        </p:spPr>
        <p:txBody>
          <a:bodyPr wrap="square" lIns="0" tIns="45085" rIns="0" bIns="0" rtlCol="0">
            <a:noAutofit/>
          </a:bodyPr>
          <a:lstStyle/>
          <a:p>
            <a:pPr marL="172211">
              <a:lnSpc>
                <a:spcPct val="95825"/>
              </a:lnSpc>
            </a:pPr>
            <a:r>
              <a:rPr sz="1000" spc="1" dirty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Premium</a:t>
            </a:r>
            <a:r>
              <a:rPr sz="1000" spc="15" dirty="0">
                <a:solidFill>
                  <a:schemeClr val="accent1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-</a:t>
            </a:r>
            <a:r>
              <a:rPr sz="1000" spc="15" dirty="0">
                <a:solidFill>
                  <a:schemeClr val="accent1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Salary</a:t>
            </a:r>
            <a:r>
              <a:rPr sz="1000" spc="15" dirty="0">
                <a:solidFill>
                  <a:schemeClr val="accent1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&lt;</a:t>
            </a:r>
            <a:r>
              <a:rPr sz="1000" spc="15" dirty="0">
                <a:solidFill>
                  <a:schemeClr val="accent1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$39,999</a:t>
            </a:r>
            <a:endParaRPr sz="1000" dirty="0">
              <a:solidFill>
                <a:schemeClr val="accent1">
                  <a:lumMod val="50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507491" y="2295144"/>
            <a:ext cx="1857756" cy="224027"/>
          </a:xfrm>
          <a:prstGeom prst="rect">
            <a:avLst/>
          </a:prstGeom>
        </p:spPr>
        <p:txBody>
          <a:bodyPr wrap="square" lIns="0" tIns="39370" rIns="0" bIns="0" rtlCol="0">
            <a:noAutofit/>
          </a:bodyPr>
          <a:lstStyle/>
          <a:p>
            <a:pPr marL="172211">
              <a:lnSpc>
                <a:spcPct val="95825"/>
              </a:lnSpc>
            </a:pP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Employee</a:t>
            </a:r>
            <a:endParaRPr sz="1000"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2365248" y="2295144"/>
            <a:ext cx="4899659" cy="224027"/>
          </a:xfrm>
          <a:prstGeom prst="rect">
            <a:avLst/>
          </a:prstGeom>
        </p:spPr>
        <p:txBody>
          <a:bodyPr wrap="square" lIns="0" tIns="46355" rIns="0" bIns="0" rtlCol="0">
            <a:noAutofit/>
          </a:bodyPr>
          <a:lstStyle/>
          <a:p>
            <a:pPr marL="2216567" marR="2224771" algn="ctr">
              <a:lnSpc>
                <a:spcPct val="95825"/>
              </a:lnSpc>
            </a:pPr>
            <a:r>
              <a:rPr sz="900" spc="-2" dirty="0">
                <a:solidFill>
                  <a:srgbClr val="353334"/>
                </a:solidFill>
                <a:latin typeface="Arial"/>
                <a:cs typeface="Arial"/>
              </a:rPr>
              <a:t>$116.00</a:t>
            </a:r>
            <a:endParaRPr sz="90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507491" y="2519171"/>
            <a:ext cx="1857756" cy="222503"/>
          </a:xfrm>
          <a:prstGeom prst="rect">
            <a:avLst/>
          </a:prstGeom>
        </p:spPr>
        <p:txBody>
          <a:bodyPr wrap="square" lIns="0" tIns="37465" rIns="0" bIns="0" rtlCol="0">
            <a:noAutofit/>
          </a:bodyPr>
          <a:lstStyle/>
          <a:p>
            <a:pPr marL="172211">
              <a:lnSpc>
                <a:spcPct val="95825"/>
              </a:lnSpc>
            </a:pPr>
            <a:r>
              <a:rPr sz="1000" spc="2" dirty="0">
                <a:solidFill>
                  <a:srgbClr val="353334"/>
                </a:solidFill>
                <a:latin typeface="Arial"/>
                <a:cs typeface="Arial"/>
              </a:rPr>
              <a:t>Employee</a:t>
            </a:r>
            <a:r>
              <a:rPr sz="1000" spc="9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2" dirty="0">
                <a:solidFill>
                  <a:srgbClr val="353334"/>
                </a:solidFill>
                <a:latin typeface="Arial"/>
                <a:cs typeface="Arial"/>
              </a:rPr>
              <a:t>&amp;</a:t>
            </a:r>
            <a:r>
              <a:rPr sz="1000" spc="9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2" dirty="0">
                <a:solidFill>
                  <a:srgbClr val="353334"/>
                </a:solidFill>
                <a:latin typeface="Arial"/>
                <a:cs typeface="Arial"/>
              </a:rPr>
              <a:t>1</a:t>
            </a:r>
            <a:r>
              <a:rPr sz="1000" spc="9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2" dirty="0">
                <a:solidFill>
                  <a:srgbClr val="353334"/>
                </a:solidFill>
                <a:latin typeface="Arial"/>
                <a:cs typeface="Arial"/>
              </a:rPr>
              <a:t>Dep</a:t>
            </a:r>
            <a:endParaRPr sz="1000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2365248" y="2519171"/>
            <a:ext cx="4899659" cy="222503"/>
          </a:xfrm>
          <a:prstGeom prst="rect">
            <a:avLst/>
          </a:prstGeom>
        </p:spPr>
        <p:txBody>
          <a:bodyPr wrap="square" lIns="0" tIns="45085" rIns="0" bIns="0" rtlCol="0">
            <a:noAutofit/>
          </a:bodyPr>
          <a:lstStyle/>
          <a:p>
            <a:pPr marL="2216567" marR="2224770" algn="ctr">
              <a:lnSpc>
                <a:spcPct val="95825"/>
              </a:lnSpc>
            </a:pPr>
            <a:r>
              <a:rPr sz="900" spc="-2" dirty="0">
                <a:solidFill>
                  <a:srgbClr val="353334"/>
                </a:solidFill>
                <a:latin typeface="Arial"/>
                <a:cs typeface="Arial"/>
              </a:rPr>
              <a:t>$256.00</a:t>
            </a:r>
            <a:endParaRPr sz="900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507491" y="2741675"/>
            <a:ext cx="1857756" cy="222948"/>
          </a:xfrm>
          <a:prstGeom prst="rect">
            <a:avLst/>
          </a:prstGeom>
        </p:spPr>
        <p:txBody>
          <a:bodyPr wrap="square" lIns="0" tIns="37465" rIns="0" bIns="0" rtlCol="0">
            <a:noAutofit/>
          </a:bodyPr>
          <a:lstStyle/>
          <a:p>
            <a:pPr marL="172211">
              <a:lnSpc>
                <a:spcPct val="95825"/>
              </a:lnSpc>
            </a:pP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Employee</a:t>
            </a:r>
            <a:r>
              <a:rPr sz="1000" spc="1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&amp;</a:t>
            </a:r>
            <a:r>
              <a:rPr sz="1000" spc="1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2+</a:t>
            </a:r>
            <a:r>
              <a:rPr sz="1000" spc="1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Deps</a:t>
            </a:r>
            <a:endParaRPr sz="1000"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2365248" y="2741675"/>
            <a:ext cx="4899659" cy="222948"/>
          </a:xfrm>
          <a:prstGeom prst="rect">
            <a:avLst/>
          </a:prstGeom>
        </p:spPr>
        <p:txBody>
          <a:bodyPr wrap="square" lIns="0" tIns="45085" rIns="0" bIns="0" rtlCol="0">
            <a:noAutofit/>
          </a:bodyPr>
          <a:lstStyle/>
          <a:p>
            <a:pPr marL="2216567" marR="2224770" algn="ctr">
              <a:lnSpc>
                <a:spcPct val="95825"/>
              </a:lnSpc>
            </a:pPr>
            <a:r>
              <a:rPr sz="900" spc="-2" dirty="0">
                <a:solidFill>
                  <a:srgbClr val="353334"/>
                </a:solidFill>
                <a:latin typeface="Arial"/>
                <a:cs typeface="Arial"/>
              </a:rPr>
              <a:t>$346.00</a:t>
            </a:r>
            <a:endParaRPr sz="900"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507491" y="2964624"/>
            <a:ext cx="6757415" cy="222059"/>
          </a:xfrm>
          <a:prstGeom prst="rect">
            <a:avLst/>
          </a:prstGeom>
        </p:spPr>
        <p:txBody>
          <a:bodyPr wrap="square" lIns="0" tIns="37465" rIns="0" bIns="0" rtlCol="0">
            <a:noAutofit/>
          </a:bodyPr>
          <a:lstStyle/>
          <a:p>
            <a:pPr marL="172211">
              <a:lnSpc>
                <a:spcPct val="95825"/>
              </a:lnSpc>
            </a:pPr>
            <a:r>
              <a:rPr sz="1000" spc="1" dirty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Premium</a:t>
            </a:r>
            <a:r>
              <a:rPr sz="1000" spc="10" dirty="0">
                <a:solidFill>
                  <a:schemeClr val="accent1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-</a:t>
            </a:r>
            <a:r>
              <a:rPr sz="1000" spc="10" dirty="0">
                <a:solidFill>
                  <a:schemeClr val="accent1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$40,000</a:t>
            </a:r>
            <a:r>
              <a:rPr sz="1000" spc="10" dirty="0">
                <a:solidFill>
                  <a:schemeClr val="accent1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-</a:t>
            </a:r>
            <a:r>
              <a:rPr sz="1000" spc="10" dirty="0">
                <a:solidFill>
                  <a:schemeClr val="accent1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$59,999</a:t>
            </a:r>
            <a:endParaRPr sz="1000" dirty="0">
              <a:solidFill>
                <a:schemeClr val="accent1">
                  <a:lumMod val="50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507491" y="3186684"/>
            <a:ext cx="1857756" cy="224027"/>
          </a:xfrm>
          <a:prstGeom prst="rect">
            <a:avLst/>
          </a:prstGeom>
        </p:spPr>
        <p:txBody>
          <a:bodyPr wrap="square" lIns="0" tIns="39370" rIns="0" bIns="0" rtlCol="0">
            <a:noAutofit/>
          </a:bodyPr>
          <a:lstStyle/>
          <a:p>
            <a:pPr marL="172211">
              <a:lnSpc>
                <a:spcPct val="95825"/>
              </a:lnSpc>
            </a:pP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Employee</a:t>
            </a:r>
            <a:endParaRPr sz="1000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2365248" y="3186684"/>
            <a:ext cx="4899659" cy="224027"/>
          </a:xfrm>
          <a:prstGeom prst="rect">
            <a:avLst/>
          </a:prstGeom>
        </p:spPr>
        <p:txBody>
          <a:bodyPr wrap="square" lIns="0" tIns="46355" rIns="0" bIns="0" rtlCol="0">
            <a:noAutofit/>
          </a:bodyPr>
          <a:lstStyle/>
          <a:p>
            <a:pPr marL="2216567" marR="2224770" algn="ctr">
              <a:lnSpc>
                <a:spcPct val="95825"/>
              </a:lnSpc>
            </a:pPr>
            <a:r>
              <a:rPr sz="900" spc="-2" dirty="0">
                <a:solidFill>
                  <a:srgbClr val="353334"/>
                </a:solidFill>
                <a:latin typeface="Arial"/>
                <a:cs typeface="Arial"/>
              </a:rPr>
              <a:t>$148.00</a:t>
            </a:r>
            <a:endParaRPr sz="9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507491" y="3410711"/>
            <a:ext cx="1857756" cy="222504"/>
          </a:xfrm>
          <a:prstGeom prst="rect">
            <a:avLst/>
          </a:prstGeom>
        </p:spPr>
        <p:txBody>
          <a:bodyPr wrap="square" lIns="0" tIns="37465" rIns="0" bIns="0" rtlCol="0">
            <a:noAutofit/>
          </a:bodyPr>
          <a:lstStyle/>
          <a:p>
            <a:pPr marL="172211">
              <a:lnSpc>
                <a:spcPct val="95825"/>
              </a:lnSpc>
            </a:pPr>
            <a:r>
              <a:rPr sz="1000" spc="2" dirty="0">
                <a:solidFill>
                  <a:srgbClr val="353334"/>
                </a:solidFill>
                <a:latin typeface="Arial"/>
                <a:cs typeface="Arial"/>
              </a:rPr>
              <a:t>Employee</a:t>
            </a:r>
            <a:r>
              <a:rPr sz="1000" spc="9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2" dirty="0">
                <a:solidFill>
                  <a:srgbClr val="353334"/>
                </a:solidFill>
                <a:latin typeface="Arial"/>
                <a:cs typeface="Arial"/>
              </a:rPr>
              <a:t>&amp;</a:t>
            </a:r>
            <a:r>
              <a:rPr sz="1000" spc="9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2" dirty="0">
                <a:solidFill>
                  <a:srgbClr val="353334"/>
                </a:solidFill>
                <a:latin typeface="Arial"/>
                <a:cs typeface="Arial"/>
              </a:rPr>
              <a:t>1</a:t>
            </a:r>
            <a:r>
              <a:rPr sz="1000" spc="9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2" dirty="0">
                <a:solidFill>
                  <a:srgbClr val="353334"/>
                </a:solidFill>
                <a:latin typeface="Arial"/>
                <a:cs typeface="Arial"/>
              </a:rPr>
              <a:t>Dep</a:t>
            </a:r>
            <a:endParaRPr sz="10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2365248" y="3410711"/>
            <a:ext cx="4899659" cy="222504"/>
          </a:xfrm>
          <a:prstGeom prst="rect">
            <a:avLst/>
          </a:prstGeom>
        </p:spPr>
        <p:txBody>
          <a:bodyPr wrap="square" lIns="0" tIns="45085" rIns="0" bIns="0" rtlCol="0">
            <a:noAutofit/>
          </a:bodyPr>
          <a:lstStyle/>
          <a:p>
            <a:pPr marL="2216567" marR="2224770" algn="ctr">
              <a:lnSpc>
                <a:spcPct val="95825"/>
              </a:lnSpc>
            </a:pPr>
            <a:r>
              <a:rPr sz="900" spc="-2" dirty="0">
                <a:solidFill>
                  <a:srgbClr val="353334"/>
                </a:solidFill>
                <a:latin typeface="Arial"/>
                <a:cs typeface="Arial"/>
              </a:rPr>
              <a:t>$325.00</a:t>
            </a:r>
            <a:endParaRPr sz="90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507491" y="3633216"/>
            <a:ext cx="1857756" cy="222948"/>
          </a:xfrm>
          <a:prstGeom prst="rect">
            <a:avLst/>
          </a:prstGeom>
        </p:spPr>
        <p:txBody>
          <a:bodyPr wrap="square" lIns="0" tIns="37465" rIns="0" bIns="0" rtlCol="0">
            <a:noAutofit/>
          </a:bodyPr>
          <a:lstStyle/>
          <a:p>
            <a:pPr marL="172211">
              <a:lnSpc>
                <a:spcPct val="95825"/>
              </a:lnSpc>
            </a:pP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Employee</a:t>
            </a:r>
            <a:r>
              <a:rPr sz="1000" spc="1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&amp;</a:t>
            </a:r>
            <a:r>
              <a:rPr sz="1000" spc="1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2+</a:t>
            </a:r>
            <a:r>
              <a:rPr sz="1000" spc="1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Deps</a:t>
            </a:r>
            <a:endParaRPr sz="100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2365248" y="3633216"/>
            <a:ext cx="4899659" cy="222948"/>
          </a:xfrm>
          <a:prstGeom prst="rect">
            <a:avLst/>
          </a:prstGeom>
        </p:spPr>
        <p:txBody>
          <a:bodyPr wrap="square" lIns="0" tIns="45085" rIns="0" bIns="0" rtlCol="0">
            <a:noAutofit/>
          </a:bodyPr>
          <a:lstStyle/>
          <a:p>
            <a:pPr marL="2216567" marR="2224770" algn="ctr">
              <a:lnSpc>
                <a:spcPct val="95825"/>
              </a:lnSpc>
            </a:pPr>
            <a:r>
              <a:rPr sz="900" spc="-2" dirty="0">
                <a:solidFill>
                  <a:srgbClr val="353334"/>
                </a:solidFill>
                <a:latin typeface="Arial"/>
                <a:cs typeface="Arial"/>
              </a:rPr>
              <a:t>$439.00</a:t>
            </a:r>
            <a:endParaRPr sz="9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07491" y="3856164"/>
            <a:ext cx="6757415" cy="222059"/>
          </a:xfrm>
          <a:prstGeom prst="rect">
            <a:avLst/>
          </a:prstGeom>
        </p:spPr>
        <p:txBody>
          <a:bodyPr wrap="square" lIns="0" tIns="37465" rIns="0" bIns="0" rtlCol="0">
            <a:noAutofit/>
          </a:bodyPr>
          <a:lstStyle/>
          <a:p>
            <a:pPr marL="172211">
              <a:lnSpc>
                <a:spcPct val="95825"/>
              </a:lnSpc>
            </a:pPr>
            <a:r>
              <a:rPr sz="1000" spc="1" dirty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Premium</a:t>
            </a:r>
            <a:r>
              <a:rPr sz="1000" spc="10" dirty="0">
                <a:solidFill>
                  <a:schemeClr val="accent1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-</a:t>
            </a:r>
            <a:r>
              <a:rPr sz="1000" spc="10" dirty="0">
                <a:solidFill>
                  <a:schemeClr val="accent1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$60,000</a:t>
            </a:r>
            <a:r>
              <a:rPr sz="1000" spc="10" dirty="0">
                <a:solidFill>
                  <a:schemeClr val="accent1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-</a:t>
            </a:r>
            <a:r>
              <a:rPr sz="1000" spc="10" dirty="0">
                <a:solidFill>
                  <a:schemeClr val="accent1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$79,999</a:t>
            </a:r>
            <a:endParaRPr sz="1000" dirty="0">
              <a:solidFill>
                <a:schemeClr val="accent1">
                  <a:lumMod val="50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507491" y="4078224"/>
            <a:ext cx="1857756" cy="224027"/>
          </a:xfrm>
          <a:prstGeom prst="rect">
            <a:avLst/>
          </a:prstGeom>
        </p:spPr>
        <p:txBody>
          <a:bodyPr wrap="square" lIns="0" tIns="39370" rIns="0" bIns="0" rtlCol="0">
            <a:noAutofit/>
          </a:bodyPr>
          <a:lstStyle/>
          <a:p>
            <a:pPr marL="172211">
              <a:lnSpc>
                <a:spcPct val="95825"/>
              </a:lnSpc>
            </a:pP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Employee</a:t>
            </a:r>
            <a:endParaRPr sz="10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2365248" y="4078224"/>
            <a:ext cx="4899659" cy="224027"/>
          </a:xfrm>
          <a:prstGeom prst="rect">
            <a:avLst/>
          </a:prstGeom>
        </p:spPr>
        <p:txBody>
          <a:bodyPr wrap="square" lIns="0" tIns="46355" rIns="0" bIns="0" rtlCol="0">
            <a:noAutofit/>
          </a:bodyPr>
          <a:lstStyle/>
          <a:p>
            <a:pPr marL="2216567" marR="2224788" algn="ctr">
              <a:lnSpc>
                <a:spcPct val="95825"/>
              </a:lnSpc>
            </a:pPr>
            <a:r>
              <a:rPr sz="900" spc="-2" dirty="0">
                <a:solidFill>
                  <a:srgbClr val="353334"/>
                </a:solidFill>
                <a:latin typeface="Arial"/>
                <a:cs typeface="Arial"/>
              </a:rPr>
              <a:t>$169.00</a:t>
            </a:r>
            <a:endParaRPr sz="9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07491" y="4302252"/>
            <a:ext cx="1857756" cy="222503"/>
          </a:xfrm>
          <a:prstGeom prst="rect">
            <a:avLst/>
          </a:prstGeom>
        </p:spPr>
        <p:txBody>
          <a:bodyPr wrap="square" lIns="0" tIns="37465" rIns="0" bIns="0" rtlCol="0">
            <a:noAutofit/>
          </a:bodyPr>
          <a:lstStyle/>
          <a:p>
            <a:pPr marL="172211">
              <a:lnSpc>
                <a:spcPct val="95825"/>
              </a:lnSpc>
            </a:pPr>
            <a:r>
              <a:rPr sz="1000" spc="2" dirty="0">
                <a:solidFill>
                  <a:srgbClr val="353334"/>
                </a:solidFill>
                <a:latin typeface="Arial"/>
                <a:cs typeface="Arial"/>
              </a:rPr>
              <a:t>Employee</a:t>
            </a:r>
            <a:r>
              <a:rPr sz="1000" spc="9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2" dirty="0">
                <a:solidFill>
                  <a:srgbClr val="353334"/>
                </a:solidFill>
                <a:latin typeface="Arial"/>
                <a:cs typeface="Arial"/>
              </a:rPr>
              <a:t>&amp;</a:t>
            </a:r>
            <a:r>
              <a:rPr sz="1000" spc="9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2" dirty="0">
                <a:solidFill>
                  <a:srgbClr val="353334"/>
                </a:solidFill>
                <a:latin typeface="Arial"/>
                <a:cs typeface="Arial"/>
              </a:rPr>
              <a:t>1</a:t>
            </a:r>
            <a:r>
              <a:rPr sz="1000" spc="9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2" dirty="0">
                <a:solidFill>
                  <a:srgbClr val="353334"/>
                </a:solidFill>
                <a:latin typeface="Arial"/>
                <a:cs typeface="Arial"/>
              </a:rPr>
              <a:t>Dep</a:t>
            </a:r>
            <a:endParaRPr sz="10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2365248" y="4302252"/>
            <a:ext cx="4899659" cy="222503"/>
          </a:xfrm>
          <a:prstGeom prst="rect">
            <a:avLst/>
          </a:prstGeom>
        </p:spPr>
        <p:txBody>
          <a:bodyPr wrap="square" lIns="0" tIns="45085" rIns="0" bIns="0" rtlCol="0">
            <a:noAutofit/>
          </a:bodyPr>
          <a:lstStyle/>
          <a:p>
            <a:pPr marL="2216567" marR="2224770" algn="ctr">
              <a:lnSpc>
                <a:spcPct val="95825"/>
              </a:lnSpc>
            </a:pPr>
            <a:r>
              <a:rPr sz="900" spc="-2" dirty="0">
                <a:solidFill>
                  <a:srgbClr val="353334"/>
                </a:solidFill>
                <a:latin typeface="Arial"/>
                <a:cs typeface="Arial"/>
              </a:rPr>
              <a:t>$374.00</a:t>
            </a:r>
            <a:endParaRPr sz="9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07491" y="4524756"/>
            <a:ext cx="1857756" cy="222948"/>
          </a:xfrm>
          <a:prstGeom prst="rect">
            <a:avLst/>
          </a:prstGeom>
        </p:spPr>
        <p:txBody>
          <a:bodyPr wrap="square" lIns="0" tIns="37465" rIns="0" bIns="0" rtlCol="0">
            <a:noAutofit/>
          </a:bodyPr>
          <a:lstStyle/>
          <a:p>
            <a:pPr marL="172211">
              <a:lnSpc>
                <a:spcPct val="95825"/>
              </a:lnSpc>
            </a:pP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Employee</a:t>
            </a:r>
            <a:r>
              <a:rPr sz="1000" spc="1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&amp;</a:t>
            </a:r>
            <a:r>
              <a:rPr sz="1000" spc="1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2+</a:t>
            </a:r>
            <a:r>
              <a:rPr sz="1000" spc="1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Deps</a:t>
            </a:r>
            <a:endParaRPr sz="10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365248" y="4524756"/>
            <a:ext cx="4899659" cy="222948"/>
          </a:xfrm>
          <a:prstGeom prst="rect">
            <a:avLst/>
          </a:prstGeom>
        </p:spPr>
        <p:txBody>
          <a:bodyPr wrap="square" lIns="0" tIns="45085" rIns="0" bIns="0" rtlCol="0">
            <a:noAutofit/>
          </a:bodyPr>
          <a:lstStyle/>
          <a:p>
            <a:pPr marL="2216567" marR="2224770" algn="ctr">
              <a:lnSpc>
                <a:spcPct val="95825"/>
              </a:lnSpc>
            </a:pPr>
            <a:r>
              <a:rPr sz="900" spc="-2" dirty="0">
                <a:solidFill>
                  <a:srgbClr val="353334"/>
                </a:solidFill>
                <a:latin typeface="Arial"/>
                <a:cs typeface="Arial"/>
              </a:rPr>
              <a:t>$506.00</a:t>
            </a:r>
            <a:endParaRPr sz="9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07491" y="4747704"/>
            <a:ext cx="6757415" cy="222059"/>
          </a:xfrm>
          <a:prstGeom prst="rect">
            <a:avLst/>
          </a:prstGeom>
        </p:spPr>
        <p:txBody>
          <a:bodyPr wrap="square" lIns="0" tIns="37465" rIns="0" bIns="0" rtlCol="0">
            <a:noAutofit/>
          </a:bodyPr>
          <a:lstStyle/>
          <a:p>
            <a:pPr marL="172211">
              <a:lnSpc>
                <a:spcPct val="95825"/>
              </a:lnSpc>
            </a:pPr>
            <a:r>
              <a:rPr sz="1000" spc="1" dirty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Premium</a:t>
            </a:r>
            <a:r>
              <a:rPr sz="1000" spc="10" dirty="0">
                <a:solidFill>
                  <a:schemeClr val="accent1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-</a:t>
            </a:r>
            <a:r>
              <a:rPr sz="1000" spc="10" dirty="0">
                <a:solidFill>
                  <a:schemeClr val="accent1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$80,000</a:t>
            </a:r>
            <a:r>
              <a:rPr sz="1000" spc="10" dirty="0">
                <a:solidFill>
                  <a:schemeClr val="accent1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-</a:t>
            </a:r>
            <a:r>
              <a:rPr sz="1000" spc="10" dirty="0">
                <a:solidFill>
                  <a:schemeClr val="accent1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$109,999</a:t>
            </a:r>
            <a:endParaRPr sz="1000" dirty="0">
              <a:solidFill>
                <a:schemeClr val="accent1">
                  <a:lumMod val="50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07491" y="4969764"/>
            <a:ext cx="1857756" cy="224027"/>
          </a:xfrm>
          <a:prstGeom prst="rect">
            <a:avLst/>
          </a:prstGeom>
        </p:spPr>
        <p:txBody>
          <a:bodyPr wrap="square" lIns="0" tIns="39370" rIns="0" bIns="0" rtlCol="0">
            <a:noAutofit/>
          </a:bodyPr>
          <a:lstStyle/>
          <a:p>
            <a:pPr marL="172211">
              <a:lnSpc>
                <a:spcPct val="95825"/>
              </a:lnSpc>
            </a:pP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Employee</a:t>
            </a:r>
            <a:endParaRPr sz="10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365248" y="4969764"/>
            <a:ext cx="4899659" cy="224027"/>
          </a:xfrm>
          <a:prstGeom prst="rect">
            <a:avLst/>
          </a:prstGeom>
        </p:spPr>
        <p:txBody>
          <a:bodyPr wrap="square" lIns="0" tIns="46355" rIns="0" bIns="0" rtlCol="0">
            <a:noAutofit/>
          </a:bodyPr>
          <a:lstStyle/>
          <a:p>
            <a:pPr marL="2216567" marR="2224788" algn="ctr">
              <a:lnSpc>
                <a:spcPct val="95825"/>
              </a:lnSpc>
            </a:pPr>
            <a:r>
              <a:rPr sz="900" spc="-2" dirty="0">
                <a:solidFill>
                  <a:srgbClr val="353334"/>
                </a:solidFill>
                <a:latin typeface="Arial"/>
                <a:cs typeface="Arial"/>
              </a:rPr>
              <a:t>$223.00</a:t>
            </a:r>
            <a:endParaRPr sz="9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07491" y="5193792"/>
            <a:ext cx="1857756" cy="222503"/>
          </a:xfrm>
          <a:prstGeom prst="rect">
            <a:avLst/>
          </a:prstGeom>
        </p:spPr>
        <p:txBody>
          <a:bodyPr wrap="square" lIns="0" tIns="37465" rIns="0" bIns="0" rtlCol="0">
            <a:noAutofit/>
          </a:bodyPr>
          <a:lstStyle/>
          <a:p>
            <a:pPr marL="172211">
              <a:lnSpc>
                <a:spcPct val="95825"/>
              </a:lnSpc>
            </a:pPr>
            <a:r>
              <a:rPr sz="1000" spc="2" dirty="0">
                <a:solidFill>
                  <a:srgbClr val="353334"/>
                </a:solidFill>
                <a:latin typeface="Arial"/>
                <a:cs typeface="Arial"/>
              </a:rPr>
              <a:t>Employee</a:t>
            </a:r>
            <a:r>
              <a:rPr sz="1000" spc="9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2" dirty="0">
                <a:solidFill>
                  <a:srgbClr val="353334"/>
                </a:solidFill>
                <a:latin typeface="Arial"/>
                <a:cs typeface="Arial"/>
              </a:rPr>
              <a:t>&amp;</a:t>
            </a:r>
            <a:r>
              <a:rPr sz="1000" spc="9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2" dirty="0">
                <a:solidFill>
                  <a:srgbClr val="353334"/>
                </a:solidFill>
                <a:latin typeface="Arial"/>
                <a:cs typeface="Arial"/>
              </a:rPr>
              <a:t>1</a:t>
            </a:r>
            <a:r>
              <a:rPr sz="1000" spc="9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2" dirty="0">
                <a:solidFill>
                  <a:srgbClr val="353334"/>
                </a:solidFill>
                <a:latin typeface="Arial"/>
                <a:cs typeface="Arial"/>
              </a:rPr>
              <a:t>Dep</a:t>
            </a:r>
            <a:endParaRPr sz="10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365248" y="5193792"/>
            <a:ext cx="4899659" cy="222503"/>
          </a:xfrm>
          <a:prstGeom prst="rect">
            <a:avLst/>
          </a:prstGeom>
        </p:spPr>
        <p:txBody>
          <a:bodyPr wrap="square" lIns="0" tIns="45085" rIns="0" bIns="0" rtlCol="0">
            <a:noAutofit/>
          </a:bodyPr>
          <a:lstStyle/>
          <a:p>
            <a:pPr marL="2216567" marR="2224788" algn="ctr">
              <a:lnSpc>
                <a:spcPct val="95825"/>
              </a:lnSpc>
            </a:pPr>
            <a:r>
              <a:rPr sz="900" spc="-2" dirty="0">
                <a:solidFill>
                  <a:srgbClr val="353334"/>
                </a:solidFill>
                <a:latin typeface="Arial"/>
                <a:cs typeface="Arial"/>
              </a:rPr>
              <a:t>$493.00</a:t>
            </a:r>
            <a:endParaRPr sz="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07491" y="5416296"/>
            <a:ext cx="1857756" cy="222948"/>
          </a:xfrm>
          <a:prstGeom prst="rect">
            <a:avLst/>
          </a:prstGeom>
        </p:spPr>
        <p:txBody>
          <a:bodyPr wrap="square" lIns="0" tIns="37465" rIns="0" bIns="0" rtlCol="0">
            <a:noAutofit/>
          </a:bodyPr>
          <a:lstStyle/>
          <a:p>
            <a:pPr marL="172211">
              <a:lnSpc>
                <a:spcPct val="95825"/>
              </a:lnSpc>
            </a:pP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Employee</a:t>
            </a:r>
            <a:r>
              <a:rPr sz="1000" spc="1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&amp;</a:t>
            </a:r>
            <a:r>
              <a:rPr sz="1000" spc="1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2+</a:t>
            </a:r>
            <a:r>
              <a:rPr sz="1000" spc="1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Deps</a:t>
            </a:r>
            <a:endParaRPr sz="10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365248" y="5416296"/>
            <a:ext cx="4899659" cy="222948"/>
          </a:xfrm>
          <a:prstGeom prst="rect">
            <a:avLst/>
          </a:prstGeom>
        </p:spPr>
        <p:txBody>
          <a:bodyPr wrap="square" lIns="0" tIns="45085" rIns="0" bIns="0" rtlCol="0">
            <a:noAutofit/>
          </a:bodyPr>
          <a:lstStyle/>
          <a:p>
            <a:pPr marL="2216567" marR="2224770" algn="ctr">
              <a:lnSpc>
                <a:spcPct val="95825"/>
              </a:lnSpc>
            </a:pPr>
            <a:r>
              <a:rPr sz="900" spc="-2" dirty="0">
                <a:solidFill>
                  <a:srgbClr val="353334"/>
                </a:solidFill>
                <a:latin typeface="Arial"/>
                <a:cs typeface="Arial"/>
              </a:rPr>
              <a:t>$665.00</a:t>
            </a:r>
            <a:endParaRPr sz="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07491" y="5639244"/>
            <a:ext cx="6757415" cy="222059"/>
          </a:xfrm>
          <a:prstGeom prst="rect">
            <a:avLst/>
          </a:prstGeom>
        </p:spPr>
        <p:txBody>
          <a:bodyPr wrap="square" lIns="0" tIns="37465" rIns="0" bIns="0" rtlCol="0">
            <a:noAutofit/>
          </a:bodyPr>
          <a:lstStyle/>
          <a:p>
            <a:pPr marL="172211">
              <a:lnSpc>
                <a:spcPct val="95825"/>
              </a:lnSpc>
            </a:pPr>
            <a:r>
              <a:rPr sz="1000" spc="2" dirty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Premium</a:t>
            </a:r>
            <a:r>
              <a:rPr sz="1000" spc="9" dirty="0">
                <a:solidFill>
                  <a:schemeClr val="accent1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000" spc="2" dirty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-</a:t>
            </a:r>
            <a:r>
              <a:rPr sz="1000" spc="9" dirty="0">
                <a:solidFill>
                  <a:schemeClr val="accent1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000" spc="2" dirty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$110,000</a:t>
            </a:r>
            <a:r>
              <a:rPr sz="1000" spc="9" dirty="0">
                <a:solidFill>
                  <a:schemeClr val="accent1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000" spc="2" dirty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-</a:t>
            </a:r>
            <a:r>
              <a:rPr sz="1000" spc="9" dirty="0">
                <a:solidFill>
                  <a:schemeClr val="accent1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000" spc="2" dirty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$139,999</a:t>
            </a:r>
            <a:endParaRPr sz="1000" dirty="0">
              <a:solidFill>
                <a:schemeClr val="accent1">
                  <a:lumMod val="50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07491" y="5861304"/>
            <a:ext cx="1857756" cy="224027"/>
          </a:xfrm>
          <a:prstGeom prst="rect">
            <a:avLst/>
          </a:prstGeom>
        </p:spPr>
        <p:txBody>
          <a:bodyPr wrap="square" lIns="0" tIns="39370" rIns="0" bIns="0" rtlCol="0">
            <a:noAutofit/>
          </a:bodyPr>
          <a:lstStyle/>
          <a:p>
            <a:pPr marL="172211">
              <a:lnSpc>
                <a:spcPct val="95825"/>
              </a:lnSpc>
            </a:pP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Employee</a:t>
            </a:r>
            <a:endParaRPr sz="10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365248" y="5861304"/>
            <a:ext cx="4899659" cy="224027"/>
          </a:xfrm>
          <a:prstGeom prst="rect">
            <a:avLst/>
          </a:prstGeom>
        </p:spPr>
        <p:txBody>
          <a:bodyPr wrap="square" lIns="0" tIns="46355" rIns="0" bIns="0" rtlCol="0">
            <a:noAutofit/>
          </a:bodyPr>
          <a:lstStyle/>
          <a:p>
            <a:pPr marL="2216567" marR="2224770" algn="ctr">
              <a:lnSpc>
                <a:spcPct val="95825"/>
              </a:lnSpc>
            </a:pPr>
            <a:r>
              <a:rPr sz="900" spc="-2" dirty="0">
                <a:solidFill>
                  <a:srgbClr val="353334"/>
                </a:solidFill>
                <a:latin typeface="Arial"/>
                <a:cs typeface="Arial"/>
              </a:rPr>
              <a:t>$286.00</a:t>
            </a:r>
            <a:endParaRPr sz="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07491" y="6085332"/>
            <a:ext cx="1857756" cy="222504"/>
          </a:xfrm>
          <a:prstGeom prst="rect">
            <a:avLst/>
          </a:prstGeom>
        </p:spPr>
        <p:txBody>
          <a:bodyPr wrap="square" lIns="0" tIns="37465" rIns="0" bIns="0" rtlCol="0">
            <a:noAutofit/>
          </a:bodyPr>
          <a:lstStyle/>
          <a:p>
            <a:pPr marL="172211">
              <a:lnSpc>
                <a:spcPct val="95825"/>
              </a:lnSpc>
            </a:pPr>
            <a:r>
              <a:rPr sz="1000" spc="2" dirty="0">
                <a:solidFill>
                  <a:srgbClr val="353334"/>
                </a:solidFill>
                <a:latin typeface="Arial"/>
                <a:cs typeface="Arial"/>
              </a:rPr>
              <a:t>Employee</a:t>
            </a:r>
            <a:r>
              <a:rPr sz="1000" spc="9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2" dirty="0">
                <a:solidFill>
                  <a:srgbClr val="353334"/>
                </a:solidFill>
                <a:latin typeface="Arial"/>
                <a:cs typeface="Arial"/>
              </a:rPr>
              <a:t>&amp;</a:t>
            </a:r>
            <a:r>
              <a:rPr sz="1000" spc="9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2" dirty="0">
                <a:solidFill>
                  <a:srgbClr val="353334"/>
                </a:solidFill>
                <a:latin typeface="Arial"/>
                <a:cs typeface="Arial"/>
              </a:rPr>
              <a:t>1</a:t>
            </a:r>
            <a:r>
              <a:rPr sz="1000" spc="9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2" dirty="0">
                <a:solidFill>
                  <a:srgbClr val="353334"/>
                </a:solidFill>
                <a:latin typeface="Arial"/>
                <a:cs typeface="Arial"/>
              </a:rPr>
              <a:t>Dep</a:t>
            </a:r>
            <a:endParaRPr sz="10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365248" y="6085332"/>
            <a:ext cx="4899659" cy="222504"/>
          </a:xfrm>
          <a:prstGeom prst="rect">
            <a:avLst/>
          </a:prstGeom>
        </p:spPr>
        <p:txBody>
          <a:bodyPr wrap="square" lIns="0" tIns="45085" rIns="0" bIns="0" rtlCol="0">
            <a:noAutofit/>
          </a:bodyPr>
          <a:lstStyle/>
          <a:p>
            <a:pPr marL="2216567" marR="2224770" algn="ctr">
              <a:lnSpc>
                <a:spcPct val="95825"/>
              </a:lnSpc>
            </a:pPr>
            <a:r>
              <a:rPr sz="900" spc="-2" dirty="0">
                <a:solidFill>
                  <a:srgbClr val="353334"/>
                </a:solidFill>
                <a:latin typeface="Arial"/>
                <a:cs typeface="Arial"/>
              </a:rPr>
              <a:t>$630.00</a:t>
            </a:r>
            <a:endParaRPr sz="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07491" y="6307836"/>
            <a:ext cx="1857756" cy="222948"/>
          </a:xfrm>
          <a:prstGeom prst="rect">
            <a:avLst/>
          </a:prstGeom>
        </p:spPr>
        <p:txBody>
          <a:bodyPr wrap="square" lIns="0" tIns="37465" rIns="0" bIns="0" rtlCol="0">
            <a:noAutofit/>
          </a:bodyPr>
          <a:lstStyle/>
          <a:p>
            <a:pPr marL="172211">
              <a:lnSpc>
                <a:spcPct val="95825"/>
              </a:lnSpc>
            </a:pP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Employee</a:t>
            </a:r>
            <a:r>
              <a:rPr sz="1000" spc="1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&amp;</a:t>
            </a:r>
            <a:r>
              <a:rPr sz="1000" spc="1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2+</a:t>
            </a:r>
            <a:r>
              <a:rPr sz="1000" spc="1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Deps</a:t>
            </a:r>
            <a:endParaRPr sz="10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365248" y="6307836"/>
            <a:ext cx="4899659" cy="222948"/>
          </a:xfrm>
          <a:prstGeom prst="rect">
            <a:avLst/>
          </a:prstGeom>
        </p:spPr>
        <p:txBody>
          <a:bodyPr wrap="square" lIns="0" tIns="45085" rIns="0" bIns="0" rtlCol="0">
            <a:noAutofit/>
          </a:bodyPr>
          <a:lstStyle/>
          <a:p>
            <a:pPr marL="2216567" marR="2224788" algn="ctr">
              <a:lnSpc>
                <a:spcPct val="95825"/>
              </a:lnSpc>
            </a:pPr>
            <a:r>
              <a:rPr sz="900" spc="-2" dirty="0">
                <a:solidFill>
                  <a:srgbClr val="353334"/>
                </a:solidFill>
                <a:latin typeface="Arial"/>
                <a:cs typeface="Arial"/>
              </a:rPr>
              <a:t>$851.00</a:t>
            </a:r>
            <a:endParaRPr sz="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07491" y="6530784"/>
            <a:ext cx="6757415" cy="222059"/>
          </a:xfrm>
          <a:prstGeom prst="rect">
            <a:avLst/>
          </a:prstGeom>
        </p:spPr>
        <p:txBody>
          <a:bodyPr wrap="square" lIns="0" tIns="37465" rIns="0" bIns="0" rtlCol="0">
            <a:noAutofit/>
          </a:bodyPr>
          <a:lstStyle/>
          <a:p>
            <a:pPr marL="172211">
              <a:lnSpc>
                <a:spcPct val="95825"/>
              </a:lnSpc>
            </a:pPr>
            <a:r>
              <a:rPr sz="1000" spc="1" dirty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Premium</a:t>
            </a:r>
            <a:r>
              <a:rPr sz="1000" spc="3" dirty="0">
                <a:solidFill>
                  <a:schemeClr val="accent1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-</a:t>
            </a:r>
            <a:r>
              <a:rPr sz="1000" spc="3" dirty="0">
                <a:solidFill>
                  <a:schemeClr val="accent1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$140,000</a:t>
            </a:r>
            <a:r>
              <a:rPr sz="1000" spc="3" dirty="0">
                <a:solidFill>
                  <a:schemeClr val="accent1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+</a:t>
            </a:r>
            <a:endParaRPr sz="1000" dirty="0">
              <a:solidFill>
                <a:schemeClr val="accent1">
                  <a:lumMod val="50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07491" y="6752844"/>
            <a:ext cx="1857756" cy="224027"/>
          </a:xfrm>
          <a:prstGeom prst="rect">
            <a:avLst/>
          </a:prstGeom>
        </p:spPr>
        <p:txBody>
          <a:bodyPr wrap="square" lIns="0" tIns="39370" rIns="0" bIns="0" rtlCol="0">
            <a:noAutofit/>
          </a:bodyPr>
          <a:lstStyle/>
          <a:p>
            <a:pPr marL="172211">
              <a:lnSpc>
                <a:spcPct val="95825"/>
              </a:lnSpc>
            </a:pP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Employee</a:t>
            </a:r>
            <a:endParaRPr sz="10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365248" y="6752844"/>
            <a:ext cx="4899659" cy="224027"/>
          </a:xfrm>
          <a:prstGeom prst="rect">
            <a:avLst/>
          </a:prstGeom>
        </p:spPr>
        <p:txBody>
          <a:bodyPr wrap="square" lIns="0" tIns="46355" rIns="0" bIns="0" rtlCol="0">
            <a:noAutofit/>
          </a:bodyPr>
          <a:lstStyle/>
          <a:p>
            <a:pPr marL="2216567" marR="2224788" algn="ctr">
              <a:lnSpc>
                <a:spcPct val="95825"/>
              </a:lnSpc>
            </a:pPr>
            <a:r>
              <a:rPr sz="900" spc="-2" dirty="0">
                <a:solidFill>
                  <a:srgbClr val="353334"/>
                </a:solidFill>
                <a:latin typeface="Arial"/>
                <a:cs typeface="Arial"/>
              </a:rPr>
              <a:t>$357.00</a:t>
            </a:r>
            <a:endParaRPr sz="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07491" y="6976872"/>
            <a:ext cx="1857756" cy="222503"/>
          </a:xfrm>
          <a:prstGeom prst="rect">
            <a:avLst/>
          </a:prstGeom>
        </p:spPr>
        <p:txBody>
          <a:bodyPr wrap="square" lIns="0" tIns="37465" rIns="0" bIns="0" rtlCol="0">
            <a:noAutofit/>
          </a:bodyPr>
          <a:lstStyle/>
          <a:p>
            <a:pPr marL="172211">
              <a:lnSpc>
                <a:spcPct val="95825"/>
              </a:lnSpc>
            </a:pPr>
            <a:r>
              <a:rPr sz="1000" spc="2" dirty="0">
                <a:solidFill>
                  <a:srgbClr val="353334"/>
                </a:solidFill>
                <a:latin typeface="Arial"/>
                <a:cs typeface="Arial"/>
              </a:rPr>
              <a:t>Employee</a:t>
            </a:r>
            <a:r>
              <a:rPr sz="1000" spc="9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2" dirty="0">
                <a:solidFill>
                  <a:srgbClr val="353334"/>
                </a:solidFill>
                <a:latin typeface="Arial"/>
                <a:cs typeface="Arial"/>
              </a:rPr>
              <a:t>&amp;</a:t>
            </a:r>
            <a:r>
              <a:rPr sz="1000" spc="9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2" dirty="0">
                <a:solidFill>
                  <a:srgbClr val="353334"/>
                </a:solidFill>
                <a:latin typeface="Arial"/>
                <a:cs typeface="Arial"/>
              </a:rPr>
              <a:t>1</a:t>
            </a:r>
            <a:r>
              <a:rPr sz="1000" spc="9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2" dirty="0">
                <a:solidFill>
                  <a:srgbClr val="353334"/>
                </a:solidFill>
                <a:latin typeface="Arial"/>
                <a:cs typeface="Arial"/>
              </a:rPr>
              <a:t>Dep</a:t>
            </a:r>
            <a:endParaRPr sz="10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365248" y="6976872"/>
            <a:ext cx="4899659" cy="222503"/>
          </a:xfrm>
          <a:prstGeom prst="rect">
            <a:avLst/>
          </a:prstGeom>
        </p:spPr>
        <p:txBody>
          <a:bodyPr wrap="square" lIns="0" tIns="45085" rIns="0" bIns="0" rtlCol="0">
            <a:noAutofit/>
          </a:bodyPr>
          <a:lstStyle/>
          <a:p>
            <a:pPr marL="2216567" marR="2224770" algn="ctr">
              <a:lnSpc>
                <a:spcPct val="95825"/>
              </a:lnSpc>
            </a:pPr>
            <a:r>
              <a:rPr sz="900" spc="-2" dirty="0">
                <a:solidFill>
                  <a:srgbClr val="353334"/>
                </a:solidFill>
                <a:latin typeface="Arial"/>
                <a:cs typeface="Arial"/>
              </a:rPr>
              <a:t>$787.00</a:t>
            </a:r>
            <a:endParaRPr sz="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07491" y="7199376"/>
            <a:ext cx="1857756" cy="222948"/>
          </a:xfrm>
          <a:prstGeom prst="rect">
            <a:avLst/>
          </a:prstGeom>
        </p:spPr>
        <p:txBody>
          <a:bodyPr wrap="square" lIns="0" tIns="37465" rIns="0" bIns="0" rtlCol="0">
            <a:noAutofit/>
          </a:bodyPr>
          <a:lstStyle/>
          <a:p>
            <a:pPr marL="172211">
              <a:lnSpc>
                <a:spcPct val="95825"/>
              </a:lnSpc>
            </a:pP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Employee</a:t>
            </a:r>
            <a:r>
              <a:rPr sz="1000" spc="1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&amp;</a:t>
            </a:r>
            <a:r>
              <a:rPr sz="1000" spc="1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2+</a:t>
            </a:r>
            <a:r>
              <a:rPr sz="1000" spc="1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Deps</a:t>
            </a:r>
            <a:endParaRPr sz="10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365248" y="7199376"/>
            <a:ext cx="4899659" cy="222948"/>
          </a:xfrm>
          <a:prstGeom prst="rect">
            <a:avLst/>
          </a:prstGeom>
        </p:spPr>
        <p:txBody>
          <a:bodyPr wrap="square" lIns="0" tIns="45085" rIns="0" bIns="0" rtlCol="0">
            <a:noAutofit/>
          </a:bodyPr>
          <a:lstStyle/>
          <a:p>
            <a:pPr marL="2169323" marR="2176002" algn="ctr">
              <a:lnSpc>
                <a:spcPct val="95825"/>
              </a:lnSpc>
            </a:pPr>
            <a:r>
              <a:rPr sz="900" spc="-2" dirty="0">
                <a:solidFill>
                  <a:srgbClr val="353334"/>
                </a:solidFill>
                <a:latin typeface="Arial"/>
                <a:cs typeface="Arial"/>
              </a:rPr>
              <a:t>$1,064.00</a:t>
            </a:r>
            <a:endParaRPr sz="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07491" y="7422324"/>
            <a:ext cx="6757415" cy="222059"/>
          </a:xfrm>
          <a:prstGeom prst="rect">
            <a:avLst/>
          </a:prstGeom>
        </p:spPr>
        <p:txBody>
          <a:bodyPr wrap="square" lIns="0" tIns="37465" rIns="0" bIns="0" rtlCol="0">
            <a:noAutofit/>
          </a:bodyPr>
          <a:lstStyle/>
          <a:p>
            <a:pPr marL="172211">
              <a:lnSpc>
                <a:spcPct val="95825"/>
              </a:lnSpc>
            </a:pPr>
            <a:r>
              <a:rPr sz="1000" spc="1" dirty="0">
                <a:solidFill>
                  <a:srgbClr val="FF0000"/>
                </a:solidFill>
                <a:latin typeface="Arial"/>
                <a:cs typeface="Arial"/>
              </a:rPr>
              <a:t>Basic</a:t>
            </a:r>
            <a:r>
              <a:rPr sz="1000" spc="18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FF0000"/>
                </a:solidFill>
                <a:latin typeface="Arial"/>
                <a:cs typeface="Arial"/>
              </a:rPr>
              <a:t>-</a:t>
            </a:r>
            <a:r>
              <a:rPr sz="1000" spc="18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FF0000"/>
                </a:solidFill>
                <a:latin typeface="Arial"/>
                <a:cs typeface="Arial"/>
              </a:rPr>
              <a:t>Salary</a:t>
            </a:r>
            <a:r>
              <a:rPr sz="1000" spc="18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FF0000"/>
                </a:solidFill>
                <a:latin typeface="Arial"/>
                <a:cs typeface="Arial"/>
              </a:rPr>
              <a:t>&lt;</a:t>
            </a:r>
            <a:r>
              <a:rPr sz="1000" spc="18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FF0000"/>
                </a:solidFill>
                <a:latin typeface="Arial"/>
                <a:cs typeface="Arial"/>
              </a:rPr>
              <a:t>$39,999</a:t>
            </a:r>
            <a:endParaRPr sz="1000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07491" y="7644384"/>
            <a:ext cx="1857756" cy="224027"/>
          </a:xfrm>
          <a:prstGeom prst="rect">
            <a:avLst/>
          </a:prstGeom>
        </p:spPr>
        <p:txBody>
          <a:bodyPr wrap="square" lIns="0" tIns="39370" rIns="0" bIns="0" rtlCol="0">
            <a:noAutofit/>
          </a:bodyPr>
          <a:lstStyle/>
          <a:p>
            <a:pPr marL="172211">
              <a:lnSpc>
                <a:spcPct val="95825"/>
              </a:lnSpc>
            </a:pP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Employee</a:t>
            </a:r>
            <a:endParaRPr sz="10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365248" y="7644384"/>
            <a:ext cx="4899659" cy="224027"/>
          </a:xfrm>
          <a:prstGeom prst="rect">
            <a:avLst/>
          </a:prstGeom>
        </p:spPr>
        <p:txBody>
          <a:bodyPr wrap="square" lIns="0" tIns="46355" rIns="0" bIns="0" rtlCol="0">
            <a:noAutofit/>
          </a:bodyPr>
          <a:lstStyle/>
          <a:p>
            <a:pPr marL="2248571" marR="2256774" algn="ctr">
              <a:lnSpc>
                <a:spcPct val="95825"/>
              </a:lnSpc>
            </a:pPr>
            <a:r>
              <a:rPr sz="900" spc="-4" dirty="0">
                <a:solidFill>
                  <a:srgbClr val="353334"/>
                </a:solidFill>
                <a:latin typeface="Arial"/>
                <a:cs typeface="Arial"/>
              </a:rPr>
              <a:t>$60.00</a:t>
            </a:r>
            <a:endParaRPr sz="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07491" y="7868411"/>
            <a:ext cx="1857756" cy="222503"/>
          </a:xfrm>
          <a:prstGeom prst="rect">
            <a:avLst/>
          </a:prstGeom>
        </p:spPr>
        <p:txBody>
          <a:bodyPr wrap="square" lIns="0" tIns="37465" rIns="0" bIns="0" rtlCol="0">
            <a:noAutofit/>
          </a:bodyPr>
          <a:lstStyle/>
          <a:p>
            <a:pPr marL="172211">
              <a:lnSpc>
                <a:spcPct val="95825"/>
              </a:lnSpc>
            </a:pPr>
            <a:r>
              <a:rPr sz="1000" spc="2" dirty="0">
                <a:solidFill>
                  <a:srgbClr val="353334"/>
                </a:solidFill>
                <a:latin typeface="Arial"/>
                <a:cs typeface="Arial"/>
              </a:rPr>
              <a:t>Employee</a:t>
            </a:r>
            <a:r>
              <a:rPr sz="1000" spc="9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2" dirty="0">
                <a:solidFill>
                  <a:srgbClr val="353334"/>
                </a:solidFill>
                <a:latin typeface="Arial"/>
                <a:cs typeface="Arial"/>
              </a:rPr>
              <a:t>&amp;</a:t>
            </a:r>
            <a:r>
              <a:rPr sz="1000" spc="9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2" dirty="0">
                <a:solidFill>
                  <a:srgbClr val="353334"/>
                </a:solidFill>
                <a:latin typeface="Arial"/>
                <a:cs typeface="Arial"/>
              </a:rPr>
              <a:t>1</a:t>
            </a:r>
            <a:r>
              <a:rPr sz="1000" spc="9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2" dirty="0">
                <a:solidFill>
                  <a:srgbClr val="353334"/>
                </a:solidFill>
                <a:latin typeface="Arial"/>
                <a:cs typeface="Arial"/>
              </a:rPr>
              <a:t>Dep</a:t>
            </a:r>
            <a:endParaRPr sz="1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365248" y="7868411"/>
            <a:ext cx="4899659" cy="222503"/>
          </a:xfrm>
          <a:prstGeom prst="rect">
            <a:avLst/>
          </a:prstGeom>
        </p:spPr>
        <p:txBody>
          <a:bodyPr wrap="square" lIns="0" tIns="45085" rIns="0" bIns="0" rtlCol="0">
            <a:noAutofit/>
          </a:bodyPr>
          <a:lstStyle/>
          <a:p>
            <a:pPr marL="2216567" marR="2224770" algn="ctr">
              <a:lnSpc>
                <a:spcPct val="95825"/>
              </a:lnSpc>
            </a:pPr>
            <a:r>
              <a:rPr sz="900" spc="-2" dirty="0">
                <a:solidFill>
                  <a:srgbClr val="353334"/>
                </a:solidFill>
                <a:latin typeface="Arial"/>
                <a:cs typeface="Arial"/>
              </a:rPr>
              <a:t>$133.00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07491" y="8090915"/>
            <a:ext cx="1857756" cy="222948"/>
          </a:xfrm>
          <a:prstGeom prst="rect">
            <a:avLst/>
          </a:prstGeom>
        </p:spPr>
        <p:txBody>
          <a:bodyPr wrap="square" lIns="0" tIns="37465" rIns="0" bIns="0" rtlCol="0">
            <a:noAutofit/>
          </a:bodyPr>
          <a:lstStyle/>
          <a:p>
            <a:pPr marL="172211">
              <a:lnSpc>
                <a:spcPct val="95825"/>
              </a:lnSpc>
            </a:pP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Employee</a:t>
            </a:r>
            <a:r>
              <a:rPr sz="1000" spc="1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&amp;</a:t>
            </a:r>
            <a:r>
              <a:rPr sz="1000" spc="1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2+</a:t>
            </a:r>
            <a:r>
              <a:rPr sz="1000" spc="1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Deps</a:t>
            </a:r>
            <a:endParaRPr sz="10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365248" y="8090915"/>
            <a:ext cx="4899659" cy="222948"/>
          </a:xfrm>
          <a:prstGeom prst="rect">
            <a:avLst/>
          </a:prstGeom>
        </p:spPr>
        <p:txBody>
          <a:bodyPr wrap="square" lIns="0" tIns="45085" rIns="0" bIns="0" rtlCol="0">
            <a:noAutofit/>
          </a:bodyPr>
          <a:lstStyle/>
          <a:p>
            <a:pPr marL="2216567" marR="2224770" algn="ctr">
              <a:lnSpc>
                <a:spcPct val="95825"/>
              </a:lnSpc>
            </a:pPr>
            <a:r>
              <a:rPr sz="900" spc="-2" dirty="0">
                <a:solidFill>
                  <a:srgbClr val="353334"/>
                </a:solidFill>
                <a:latin typeface="Arial"/>
                <a:cs typeface="Arial"/>
              </a:rPr>
              <a:t>$182.00</a:t>
            </a:r>
            <a:endParaRPr sz="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07491" y="8313864"/>
            <a:ext cx="6757415" cy="222059"/>
          </a:xfrm>
          <a:prstGeom prst="rect">
            <a:avLst/>
          </a:prstGeom>
        </p:spPr>
        <p:txBody>
          <a:bodyPr wrap="square" lIns="0" tIns="37465" rIns="0" bIns="0" rtlCol="0">
            <a:noAutofit/>
          </a:bodyPr>
          <a:lstStyle/>
          <a:p>
            <a:pPr marL="172211">
              <a:lnSpc>
                <a:spcPct val="95825"/>
              </a:lnSpc>
            </a:pPr>
            <a:r>
              <a:rPr sz="1000" spc="1" dirty="0">
                <a:solidFill>
                  <a:srgbClr val="FF0000"/>
                </a:solidFill>
                <a:latin typeface="Arial"/>
                <a:cs typeface="Arial"/>
              </a:rPr>
              <a:t>Basic</a:t>
            </a:r>
            <a:r>
              <a:rPr sz="1000" spc="16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FF0000"/>
                </a:solidFill>
                <a:latin typeface="Arial"/>
                <a:cs typeface="Arial"/>
              </a:rPr>
              <a:t>-</a:t>
            </a:r>
            <a:r>
              <a:rPr sz="1000" spc="16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FF0000"/>
                </a:solidFill>
                <a:latin typeface="Arial"/>
                <a:cs typeface="Arial"/>
              </a:rPr>
              <a:t>$40,000</a:t>
            </a:r>
            <a:r>
              <a:rPr sz="1000" spc="16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FF0000"/>
                </a:solidFill>
                <a:latin typeface="Arial"/>
                <a:cs typeface="Arial"/>
              </a:rPr>
              <a:t>-</a:t>
            </a:r>
            <a:r>
              <a:rPr sz="1000" spc="16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FF0000"/>
                </a:solidFill>
                <a:latin typeface="Arial"/>
                <a:cs typeface="Arial"/>
              </a:rPr>
              <a:t>$59,999</a:t>
            </a:r>
            <a:endParaRPr sz="1000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07491" y="8535924"/>
            <a:ext cx="1857756" cy="224028"/>
          </a:xfrm>
          <a:prstGeom prst="rect">
            <a:avLst/>
          </a:prstGeom>
        </p:spPr>
        <p:txBody>
          <a:bodyPr wrap="square" lIns="0" tIns="39370" rIns="0" bIns="0" rtlCol="0">
            <a:noAutofit/>
          </a:bodyPr>
          <a:lstStyle/>
          <a:p>
            <a:pPr marL="172211">
              <a:lnSpc>
                <a:spcPct val="95825"/>
              </a:lnSpc>
            </a:pP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Employee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365248" y="8535924"/>
            <a:ext cx="4899659" cy="224028"/>
          </a:xfrm>
          <a:prstGeom prst="rect">
            <a:avLst/>
          </a:prstGeom>
        </p:spPr>
        <p:txBody>
          <a:bodyPr wrap="square" lIns="0" tIns="46355" rIns="0" bIns="0" rtlCol="0">
            <a:noAutofit/>
          </a:bodyPr>
          <a:lstStyle/>
          <a:p>
            <a:pPr marL="2248571" marR="2256774" algn="ctr">
              <a:lnSpc>
                <a:spcPct val="95825"/>
              </a:lnSpc>
            </a:pPr>
            <a:r>
              <a:rPr sz="900" spc="-4" dirty="0">
                <a:solidFill>
                  <a:srgbClr val="353334"/>
                </a:solidFill>
                <a:latin typeface="Arial"/>
                <a:cs typeface="Arial"/>
              </a:rPr>
              <a:t>$73.00</a:t>
            </a:r>
            <a:endParaRPr sz="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07491" y="8759952"/>
            <a:ext cx="1857756" cy="222503"/>
          </a:xfrm>
          <a:prstGeom prst="rect">
            <a:avLst/>
          </a:prstGeom>
        </p:spPr>
        <p:txBody>
          <a:bodyPr wrap="square" lIns="0" tIns="37465" rIns="0" bIns="0" rtlCol="0">
            <a:noAutofit/>
          </a:bodyPr>
          <a:lstStyle/>
          <a:p>
            <a:pPr marL="172211">
              <a:lnSpc>
                <a:spcPct val="95825"/>
              </a:lnSpc>
            </a:pPr>
            <a:r>
              <a:rPr sz="1000" spc="2" dirty="0">
                <a:solidFill>
                  <a:srgbClr val="353334"/>
                </a:solidFill>
                <a:latin typeface="Arial"/>
                <a:cs typeface="Arial"/>
              </a:rPr>
              <a:t>Employee</a:t>
            </a:r>
            <a:r>
              <a:rPr sz="1000" spc="9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2" dirty="0">
                <a:solidFill>
                  <a:srgbClr val="353334"/>
                </a:solidFill>
                <a:latin typeface="Arial"/>
                <a:cs typeface="Arial"/>
              </a:rPr>
              <a:t>&amp;</a:t>
            </a:r>
            <a:r>
              <a:rPr sz="1000" spc="9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2" dirty="0">
                <a:solidFill>
                  <a:srgbClr val="353334"/>
                </a:solidFill>
                <a:latin typeface="Arial"/>
                <a:cs typeface="Arial"/>
              </a:rPr>
              <a:t>1</a:t>
            </a:r>
            <a:r>
              <a:rPr sz="1000" spc="9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2" dirty="0">
                <a:solidFill>
                  <a:srgbClr val="353334"/>
                </a:solidFill>
                <a:latin typeface="Arial"/>
                <a:cs typeface="Arial"/>
              </a:rPr>
              <a:t>Dep</a:t>
            </a:r>
            <a:endParaRPr sz="1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365248" y="8759952"/>
            <a:ext cx="4899659" cy="222503"/>
          </a:xfrm>
          <a:prstGeom prst="rect">
            <a:avLst/>
          </a:prstGeom>
        </p:spPr>
        <p:txBody>
          <a:bodyPr wrap="square" lIns="0" tIns="45085" rIns="0" bIns="0" rtlCol="0">
            <a:noAutofit/>
          </a:bodyPr>
          <a:lstStyle/>
          <a:p>
            <a:pPr marL="2216567" marR="2224770" algn="ctr">
              <a:lnSpc>
                <a:spcPct val="95825"/>
              </a:lnSpc>
            </a:pPr>
            <a:r>
              <a:rPr sz="900" spc="-2" dirty="0">
                <a:solidFill>
                  <a:srgbClr val="353334"/>
                </a:solidFill>
                <a:latin typeface="Arial"/>
                <a:cs typeface="Arial"/>
              </a:rPr>
              <a:t>$161.00</a:t>
            </a:r>
            <a:endParaRPr sz="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07491" y="8982456"/>
            <a:ext cx="1857756" cy="222948"/>
          </a:xfrm>
          <a:prstGeom prst="rect">
            <a:avLst/>
          </a:prstGeom>
        </p:spPr>
        <p:txBody>
          <a:bodyPr wrap="square" lIns="0" tIns="37465" rIns="0" bIns="0" rtlCol="0">
            <a:noAutofit/>
          </a:bodyPr>
          <a:lstStyle/>
          <a:p>
            <a:pPr marL="172211">
              <a:lnSpc>
                <a:spcPct val="95825"/>
              </a:lnSpc>
            </a:pP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Employee</a:t>
            </a:r>
            <a:r>
              <a:rPr sz="1000" spc="1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&amp;</a:t>
            </a:r>
            <a:r>
              <a:rPr sz="1000" spc="1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2+</a:t>
            </a:r>
            <a:r>
              <a:rPr sz="1000" spc="1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Deps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65248" y="8982456"/>
            <a:ext cx="4899659" cy="222948"/>
          </a:xfrm>
          <a:prstGeom prst="rect">
            <a:avLst/>
          </a:prstGeom>
        </p:spPr>
        <p:txBody>
          <a:bodyPr wrap="square" lIns="0" tIns="45085" rIns="0" bIns="0" rtlCol="0">
            <a:noAutofit/>
          </a:bodyPr>
          <a:lstStyle/>
          <a:p>
            <a:pPr marL="2216567" marR="2224770" algn="ctr">
              <a:lnSpc>
                <a:spcPct val="95825"/>
              </a:lnSpc>
            </a:pPr>
            <a:r>
              <a:rPr sz="900" spc="-2" dirty="0">
                <a:solidFill>
                  <a:srgbClr val="353334"/>
                </a:solidFill>
                <a:latin typeface="Arial"/>
                <a:cs typeface="Arial"/>
              </a:rPr>
              <a:t>$221.00</a:t>
            </a:r>
            <a:endParaRPr sz="9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07491" y="9205404"/>
            <a:ext cx="6757415" cy="222059"/>
          </a:xfrm>
          <a:prstGeom prst="rect">
            <a:avLst/>
          </a:prstGeom>
        </p:spPr>
        <p:txBody>
          <a:bodyPr wrap="square" lIns="0" tIns="37465" rIns="0" bIns="0" rtlCol="0">
            <a:noAutofit/>
          </a:bodyPr>
          <a:lstStyle/>
          <a:p>
            <a:pPr marL="172211">
              <a:lnSpc>
                <a:spcPct val="95825"/>
              </a:lnSpc>
            </a:pPr>
            <a:r>
              <a:rPr sz="1000" spc="1" dirty="0">
                <a:solidFill>
                  <a:srgbClr val="FF0000"/>
                </a:solidFill>
                <a:latin typeface="Arial"/>
                <a:cs typeface="Arial"/>
              </a:rPr>
              <a:t>Basic</a:t>
            </a:r>
            <a:r>
              <a:rPr sz="1000" spc="16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FF0000"/>
                </a:solidFill>
                <a:latin typeface="Arial"/>
                <a:cs typeface="Arial"/>
              </a:rPr>
              <a:t>-</a:t>
            </a:r>
            <a:r>
              <a:rPr sz="1000" spc="16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FF0000"/>
                </a:solidFill>
                <a:latin typeface="Arial"/>
                <a:cs typeface="Arial"/>
              </a:rPr>
              <a:t>$60,000</a:t>
            </a:r>
            <a:r>
              <a:rPr sz="1000" spc="16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FF0000"/>
                </a:solidFill>
                <a:latin typeface="Arial"/>
                <a:cs typeface="Arial"/>
              </a:rPr>
              <a:t>-</a:t>
            </a:r>
            <a:r>
              <a:rPr sz="1000" spc="16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FF0000"/>
                </a:solidFill>
                <a:latin typeface="Arial"/>
                <a:cs typeface="Arial"/>
              </a:rPr>
              <a:t>$79,999</a:t>
            </a:r>
            <a:endParaRPr sz="1000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07491" y="9427464"/>
            <a:ext cx="1857756" cy="224027"/>
          </a:xfrm>
          <a:prstGeom prst="rect">
            <a:avLst/>
          </a:prstGeom>
        </p:spPr>
        <p:txBody>
          <a:bodyPr wrap="square" lIns="0" tIns="39370" rIns="0" bIns="0" rtlCol="0">
            <a:noAutofit/>
          </a:bodyPr>
          <a:lstStyle/>
          <a:p>
            <a:pPr marL="172211">
              <a:lnSpc>
                <a:spcPct val="95825"/>
              </a:lnSpc>
            </a:pP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Employee</a:t>
            </a:r>
            <a:endParaRPr sz="1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65248" y="9427464"/>
            <a:ext cx="4899659" cy="224027"/>
          </a:xfrm>
          <a:prstGeom prst="rect">
            <a:avLst/>
          </a:prstGeom>
        </p:spPr>
        <p:txBody>
          <a:bodyPr wrap="square" lIns="0" tIns="46355" rIns="0" bIns="0" rtlCol="0">
            <a:noAutofit/>
          </a:bodyPr>
          <a:lstStyle/>
          <a:p>
            <a:pPr marL="2216567" marR="2224770" algn="ctr">
              <a:lnSpc>
                <a:spcPct val="95825"/>
              </a:lnSpc>
            </a:pPr>
            <a:r>
              <a:rPr sz="900" spc="-2" dirty="0">
                <a:solidFill>
                  <a:srgbClr val="353334"/>
                </a:solidFill>
                <a:latin typeface="Arial"/>
                <a:cs typeface="Arial"/>
              </a:rPr>
              <a:t>$108.00</a:t>
            </a:r>
            <a:endParaRPr sz="9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07491" y="9651492"/>
            <a:ext cx="1857756" cy="222504"/>
          </a:xfrm>
          <a:prstGeom prst="rect">
            <a:avLst/>
          </a:prstGeom>
        </p:spPr>
        <p:txBody>
          <a:bodyPr wrap="square" lIns="0" tIns="37465" rIns="0" bIns="0" rtlCol="0">
            <a:noAutofit/>
          </a:bodyPr>
          <a:lstStyle/>
          <a:p>
            <a:pPr marL="172211">
              <a:lnSpc>
                <a:spcPct val="95825"/>
              </a:lnSpc>
            </a:pPr>
            <a:r>
              <a:rPr sz="1000" spc="2" dirty="0">
                <a:solidFill>
                  <a:srgbClr val="353334"/>
                </a:solidFill>
                <a:latin typeface="Arial"/>
                <a:cs typeface="Arial"/>
              </a:rPr>
              <a:t>Employee</a:t>
            </a:r>
            <a:r>
              <a:rPr sz="1000" spc="9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2" dirty="0">
                <a:solidFill>
                  <a:srgbClr val="353334"/>
                </a:solidFill>
                <a:latin typeface="Arial"/>
                <a:cs typeface="Arial"/>
              </a:rPr>
              <a:t>&amp;</a:t>
            </a:r>
            <a:r>
              <a:rPr sz="1000" spc="9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2" dirty="0">
                <a:solidFill>
                  <a:srgbClr val="353334"/>
                </a:solidFill>
                <a:latin typeface="Arial"/>
                <a:cs typeface="Arial"/>
              </a:rPr>
              <a:t>1</a:t>
            </a:r>
            <a:r>
              <a:rPr sz="1000" spc="9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2" dirty="0">
                <a:solidFill>
                  <a:srgbClr val="353334"/>
                </a:solidFill>
                <a:latin typeface="Arial"/>
                <a:cs typeface="Arial"/>
              </a:rPr>
              <a:t>Dep</a:t>
            </a:r>
            <a:endParaRPr sz="10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365248" y="9651492"/>
            <a:ext cx="4899659" cy="222504"/>
          </a:xfrm>
          <a:prstGeom prst="rect">
            <a:avLst/>
          </a:prstGeom>
        </p:spPr>
        <p:txBody>
          <a:bodyPr wrap="square" lIns="0" tIns="45085" rIns="0" bIns="0" rtlCol="0">
            <a:noAutofit/>
          </a:bodyPr>
          <a:lstStyle/>
          <a:p>
            <a:pPr marL="2216567" marR="2224770" algn="ctr">
              <a:lnSpc>
                <a:spcPct val="95825"/>
              </a:lnSpc>
            </a:pPr>
            <a:r>
              <a:rPr sz="900" spc="-2" dirty="0">
                <a:solidFill>
                  <a:srgbClr val="353334"/>
                </a:solidFill>
                <a:latin typeface="Arial"/>
                <a:cs typeface="Arial"/>
              </a:rPr>
              <a:t>$238.00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object 71"/>
          <p:cNvSpPr/>
          <p:nvPr/>
        </p:nvSpPr>
        <p:spPr>
          <a:xfrm>
            <a:off x="457200" y="457200"/>
            <a:ext cx="6923532" cy="487679"/>
          </a:xfrm>
          <a:custGeom>
            <a:avLst/>
            <a:gdLst/>
            <a:ahLst/>
            <a:cxnLst/>
            <a:rect l="l" t="t" r="r" b="b"/>
            <a:pathLst>
              <a:path w="6923532" h="487679">
                <a:moveTo>
                  <a:pt x="187451" y="0"/>
                </a:moveTo>
                <a:lnTo>
                  <a:pt x="172063" y="620"/>
                </a:lnTo>
                <a:lnTo>
                  <a:pt x="157020" y="2450"/>
                </a:lnTo>
                <a:lnTo>
                  <a:pt x="114442" y="14716"/>
                </a:lnTo>
                <a:lnTo>
                  <a:pt x="76699" y="36137"/>
                </a:lnTo>
                <a:lnTo>
                  <a:pt x="45087" y="65417"/>
                </a:lnTo>
                <a:lnTo>
                  <a:pt x="20903" y="101260"/>
                </a:lnTo>
                <a:lnTo>
                  <a:pt x="5441" y="142370"/>
                </a:lnTo>
                <a:lnTo>
                  <a:pt x="0" y="187451"/>
                </a:lnTo>
                <a:lnTo>
                  <a:pt x="0" y="487679"/>
                </a:lnTo>
                <a:lnTo>
                  <a:pt x="6736080" y="487679"/>
                </a:lnTo>
                <a:lnTo>
                  <a:pt x="6751468" y="487059"/>
                </a:lnTo>
                <a:lnTo>
                  <a:pt x="6795369" y="478133"/>
                </a:lnTo>
                <a:lnTo>
                  <a:pt x="6834868" y="459620"/>
                </a:lnTo>
                <a:lnTo>
                  <a:pt x="6868668" y="432816"/>
                </a:lnTo>
                <a:lnTo>
                  <a:pt x="6895472" y="399016"/>
                </a:lnTo>
                <a:lnTo>
                  <a:pt x="6913985" y="359517"/>
                </a:lnTo>
                <a:lnTo>
                  <a:pt x="6922911" y="315616"/>
                </a:lnTo>
                <a:lnTo>
                  <a:pt x="6923532" y="300227"/>
                </a:lnTo>
                <a:lnTo>
                  <a:pt x="6923532" y="0"/>
                </a:lnTo>
                <a:lnTo>
                  <a:pt x="187451" y="0"/>
                </a:lnTo>
                <a:close/>
              </a:path>
            </a:pathLst>
          </a:custGeom>
          <a:solidFill>
            <a:srgbClr val="26405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457200" y="457200"/>
            <a:ext cx="608076" cy="487679"/>
          </a:xfrm>
          <a:custGeom>
            <a:avLst/>
            <a:gdLst/>
            <a:ahLst/>
            <a:cxnLst/>
            <a:rect l="l" t="t" r="r" b="b"/>
            <a:pathLst>
              <a:path w="608076" h="487679">
                <a:moveTo>
                  <a:pt x="158495" y="0"/>
                </a:moveTo>
                <a:lnTo>
                  <a:pt x="148869" y="325"/>
                </a:lnTo>
                <a:lnTo>
                  <a:pt x="135281" y="1909"/>
                </a:lnTo>
                <a:lnTo>
                  <a:pt x="109206" y="8817"/>
                </a:lnTo>
                <a:lnTo>
                  <a:pt x="84942" y="20340"/>
                </a:lnTo>
                <a:lnTo>
                  <a:pt x="62905" y="36029"/>
                </a:lnTo>
                <a:lnTo>
                  <a:pt x="43508" y="55437"/>
                </a:lnTo>
                <a:lnTo>
                  <a:pt x="27165" y="78115"/>
                </a:lnTo>
                <a:lnTo>
                  <a:pt x="14291" y="103617"/>
                </a:lnTo>
                <a:lnTo>
                  <a:pt x="5300" y="131494"/>
                </a:lnTo>
                <a:lnTo>
                  <a:pt x="606" y="161298"/>
                </a:lnTo>
                <a:lnTo>
                  <a:pt x="0" y="176784"/>
                </a:lnTo>
                <a:lnTo>
                  <a:pt x="0" y="486155"/>
                </a:lnTo>
                <a:lnTo>
                  <a:pt x="457200" y="487679"/>
                </a:lnTo>
                <a:lnTo>
                  <a:pt x="473168" y="487660"/>
                </a:lnTo>
                <a:lnTo>
                  <a:pt x="500351" y="487506"/>
                </a:lnTo>
                <a:lnTo>
                  <a:pt x="520027" y="487243"/>
                </a:lnTo>
                <a:lnTo>
                  <a:pt x="542880" y="486761"/>
                </a:lnTo>
                <a:lnTo>
                  <a:pt x="550416" y="486604"/>
                </a:lnTo>
                <a:lnTo>
                  <a:pt x="558617" y="486461"/>
                </a:lnTo>
                <a:lnTo>
                  <a:pt x="567908" y="486337"/>
                </a:lnTo>
                <a:lnTo>
                  <a:pt x="578711" y="486241"/>
                </a:lnTo>
                <a:lnTo>
                  <a:pt x="591451" y="486178"/>
                </a:lnTo>
                <a:lnTo>
                  <a:pt x="606551" y="486155"/>
                </a:lnTo>
                <a:lnTo>
                  <a:pt x="606356" y="460219"/>
                </a:lnTo>
                <a:lnTo>
                  <a:pt x="606224" y="434522"/>
                </a:lnTo>
                <a:lnTo>
                  <a:pt x="606149" y="409054"/>
                </a:lnTo>
                <a:lnTo>
                  <a:pt x="606125" y="383804"/>
                </a:lnTo>
                <a:lnTo>
                  <a:pt x="606147" y="358759"/>
                </a:lnTo>
                <a:lnTo>
                  <a:pt x="606209" y="333908"/>
                </a:lnTo>
                <a:lnTo>
                  <a:pt x="606305" y="309240"/>
                </a:lnTo>
                <a:lnTo>
                  <a:pt x="606430" y="284744"/>
                </a:lnTo>
                <a:lnTo>
                  <a:pt x="606577" y="260407"/>
                </a:lnTo>
                <a:lnTo>
                  <a:pt x="606742" y="236220"/>
                </a:lnTo>
                <a:lnTo>
                  <a:pt x="606918" y="212169"/>
                </a:lnTo>
                <a:lnTo>
                  <a:pt x="607100" y="188244"/>
                </a:lnTo>
                <a:lnTo>
                  <a:pt x="607282" y="164433"/>
                </a:lnTo>
                <a:lnTo>
                  <a:pt x="607458" y="140726"/>
                </a:lnTo>
                <a:lnTo>
                  <a:pt x="607623" y="117109"/>
                </a:lnTo>
                <a:lnTo>
                  <a:pt x="607771" y="93573"/>
                </a:lnTo>
                <a:lnTo>
                  <a:pt x="607895" y="70105"/>
                </a:lnTo>
                <a:lnTo>
                  <a:pt x="607992" y="46695"/>
                </a:lnTo>
                <a:lnTo>
                  <a:pt x="608054" y="23330"/>
                </a:lnTo>
                <a:lnTo>
                  <a:pt x="608076" y="0"/>
                </a:lnTo>
                <a:lnTo>
                  <a:pt x="158495" y="0"/>
                </a:lnTo>
                <a:close/>
              </a:path>
            </a:pathLst>
          </a:custGeom>
          <a:solidFill>
            <a:srgbClr val="2A9FA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13588" y="1149096"/>
            <a:ext cx="1845564" cy="0"/>
          </a:xfrm>
          <a:custGeom>
            <a:avLst/>
            <a:gdLst/>
            <a:ahLst/>
            <a:cxnLst/>
            <a:rect l="l" t="t" r="r" b="b"/>
            <a:pathLst>
              <a:path w="1845564">
                <a:moveTo>
                  <a:pt x="0" y="0"/>
                </a:moveTo>
                <a:lnTo>
                  <a:pt x="1845564" y="0"/>
                </a:lnTo>
              </a:path>
            </a:pathLst>
          </a:custGeom>
          <a:ln w="13462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371344" y="1149096"/>
            <a:ext cx="4887467" cy="0"/>
          </a:xfrm>
          <a:custGeom>
            <a:avLst/>
            <a:gdLst/>
            <a:ahLst/>
            <a:cxnLst/>
            <a:rect l="l" t="t" r="r" b="b"/>
            <a:pathLst>
              <a:path w="4887467">
                <a:moveTo>
                  <a:pt x="0" y="0"/>
                </a:moveTo>
                <a:lnTo>
                  <a:pt x="4887467" y="0"/>
                </a:lnTo>
              </a:path>
            </a:pathLst>
          </a:custGeom>
          <a:ln w="13462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365248" y="1143000"/>
            <a:ext cx="0" cy="234696"/>
          </a:xfrm>
          <a:custGeom>
            <a:avLst/>
            <a:gdLst/>
            <a:ahLst/>
            <a:cxnLst/>
            <a:rect l="l" t="t" r="r" b="b"/>
            <a:pathLst>
              <a:path h="234696">
                <a:moveTo>
                  <a:pt x="0" y="0"/>
                </a:moveTo>
                <a:lnTo>
                  <a:pt x="0" y="234696"/>
                </a:lnTo>
              </a:path>
            </a:pathLst>
          </a:custGeom>
          <a:ln w="13462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15111" y="1379220"/>
            <a:ext cx="6743700" cy="32003"/>
          </a:xfrm>
          <a:custGeom>
            <a:avLst/>
            <a:gdLst/>
            <a:ahLst/>
            <a:cxnLst/>
            <a:rect l="l" t="t" r="r" b="b"/>
            <a:pathLst>
              <a:path w="6743700" h="32003">
                <a:moveTo>
                  <a:pt x="0" y="32003"/>
                </a:moveTo>
                <a:lnTo>
                  <a:pt x="6743700" y="32003"/>
                </a:lnTo>
                <a:lnTo>
                  <a:pt x="6743700" y="0"/>
                </a:lnTo>
                <a:lnTo>
                  <a:pt x="0" y="0"/>
                </a:lnTo>
                <a:lnTo>
                  <a:pt x="0" y="32003"/>
                </a:lnTo>
                <a:close/>
              </a:path>
            </a:pathLst>
          </a:custGeom>
          <a:solidFill>
            <a:srgbClr val="C1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15111" y="1556003"/>
            <a:ext cx="6743700" cy="33528"/>
          </a:xfrm>
          <a:custGeom>
            <a:avLst/>
            <a:gdLst/>
            <a:ahLst/>
            <a:cxnLst/>
            <a:rect l="l" t="t" r="r" b="b"/>
            <a:pathLst>
              <a:path w="6743700" h="33528">
                <a:moveTo>
                  <a:pt x="0" y="33528"/>
                </a:moveTo>
                <a:lnTo>
                  <a:pt x="6743700" y="33528"/>
                </a:lnTo>
                <a:lnTo>
                  <a:pt x="6743700" y="0"/>
                </a:lnTo>
                <a:lnTo>
                  <a:pt x="0" y="0"/>
                </a:lnTo>
                <a:lnTo>
                  <a:pt x="0" y="33528"/>
                </a:lnTo>
                <a:close/>
              </a:path>
            </a:pathLst>
          </a:custGeom>
          <a:solidFill>
            <a:srgbClr val="C1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15111" y="1411224"/>
            <a:ext cx="6743700" cy="144779"/>
          </a:xfrm>
          <a:custGeom>
            <a:avLst/>
            <a:gdLst/>
            <a:ahLst/>
            <a:cxnLst/>
            <a:rect l="l" t="t" r="r" b="b"/>
            <a:pathLst>
              <a:path w="6743700" h="144779">
                <a:moveTo>
                  <a:pt x="0" y="144779"/>
                </a:moveTo>
                <a:lnTo>
                  <a:pt x="6743700" y="144779"/>
                </a:lnTo>
                <a:lnTo>
                  <a:pt x="6743700" y="0"/>
                </a:lnTo>
                <a:lnTo>
                  <a:pt x="0" y="0"/>
                </a:lnTo>
                <a:lnTo>
                  <a:pt x="0" y="144779"/>
                </a:lnTo>
                <a:close/>
              </a:path>
            </a:pathLst>
          </a:custGeom>
          <a:solidFill>
            <a:srgbClr val="C1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13588" y="1371600"/>
            <a:ext cx="1845564" cy="0"/>
          </a:xfrm>
          <a:custGeom>
            <a:avLst/>
            <a:gdLst/>
            <a:ahLst/>
            <a:cxnLst/>
            <a:rect l="l" t="t" r="r" b="b"/>
            <a:pathLst>
              <a:path w="1845564">
                <a:moveTo>
                  <a:pt x="0" y="0"/>
                </a:moveTo>
                <a:lnTo>
                  <a:pt x="1845564" y="0"/>
                </a:lnTo>
              </a:path>
            </a:pathLst>
          </a:custGeom>
          <a:ln w="13462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371344" y="1371600"/>
            <a:ext cx="4887467" cy="0"/>
          </a:xfrm>
          <a:custGeom>
            <a:avLst/>
            <a:gdLst/>
            <a:ahLst/>
            <a:cxnLst/>
            <a:rect l="l" t="t" r="r" b="b"/>
            <a:pathLst>
              <a:path w="4887467">
                <a:moveTo>
                  <a:pt x="0" y="0"/>
                </a:moveTo>
                <a:lnTo>
                  <a:pt x="4887467" y="0"/>
                </a:lnTo>
              </a:path>
            </a:pathLst>
          </a:custGeom>
          <a:ln w="13462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13588" y="1595627"/>
            <a:ext cx="1845564" cy="0"/>
          </a:xfrm>
          <a:custGeom>
            <a:avLst/>
            <a:gdLst/>
            <a:ahLst/>
            <a:cxnLst/>
            <a:rect l="l" t="t" r="r" b="b"/>
            <a:pathLst>
              <a:path w="1845564">
                <a:moveTo>
                  <a:pt x="0" y="0"/>
                </a:moveTo>
                <a:lnTo>
                  <a:pt x="1845564" y="0"/>
                </a:lnTo>
              </a:path>
            </a:pathLst>
          </a:custGeom>
          <a:ln w="13462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2371344" y="1595627"/>
            <a:ext cx="4887467" cy="0"/>
          </a:xfrm>
          <a:custGeom>
            <a:avLst/>
            <a:gdLst/>
            <a:ahLst/>
            <a:cxnLst/>
            <a:rect l="l" t="t" r="r" b="b"/>
            <a:pathLst>
              <a:path w="4887467">
                <a:moveTo>
                  <a:pt x="0" y="0"/>
                </a:moveTo>
                <a:lnTo>
                  <a:pt x="4887467" y="0"/>
                </a:lnTo>
              </a:path>
            </a:pathLst>
          </a:custGeom>
          <a:ln w="13462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13588" y="1818132"/>
            <a:ext cx="1845564" cy="0"/>
          </a:xfrm>
          <a:custGeom>
            <a:avLst/>
            <a:gdLst/>
            <a:ahLst/>
            <a:cxnLst/>
            <a:rect l="l" t="t" r="r" b="b"/>
            <a:pathLst>
              <a:path w="1845564">
                <a:moveTo>
                  <a:pt x="0" y="0"/>
                </a:moveTo>
                <a:lnTo>
                  <a:pt x="1845564" y="0"/>
                </a:lnTo>
              </a:path>
            </a:pathLst>
          </a:custGeom>
          <a:ln w="13461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371344" y="1818132"/>
            <a:ext cx="4887467" cy="0"/>
          </a:xfrm>
          <a:custGeom>
            <a:avLst/>
            <a:gdLst/>
            <a:ahLst/>
            <a:cxnLst/>
            <a:rect l="l" t="t" r="r" b="b"/>
            <a:pathLst>
              <a:path w="4887467">
                <a:moveTo>
                  <a:pt x="0" y="0"/>
                </a:moveTo>
                <a:lnTo>
                  <a:pt x="4887467" y="0"/>
                </a:lnTo>
              </a:path>
            </a:pathLst>
          </a:custGeom>
          <a:ln w="13461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13588" y="2040636"/>
            <a:ext cx="1845564" cy="0"/>
          </a:xfrm>
          <a:custGeom>
            <a:avLst/>
            <a:gdLst/>
            <a:ahLst/>
            <a:cxnLst/>
            <a:rect l="l" t="t" r="r" b="b"/>
            <a:pathLst>
              <a:path w="1845564">
                <a:moveTo>
                  <a:pt x="0" y="0"/>
                </a:moveTo>
                <a:lnTo>
                  <a:pt x="1845564" y="0"/>
                </a:lnTo>
              </a:path>
            </a:pathLst>
          </a:custGeom>
          <a:ln w="13461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371344" y="2040636"/>
            <a:ext cx="4887467" cy="0"/>
          </a:xfrm>
          <a:custGeom>
            <a:avLst/>
            <a:gdLst/>
            <a:ahLst/>
            <a:cxnLst/>
            <a:rect l="l" t="t" r="r" b="b"/>
            <a:pathLst>
              <a:path w="4887467">
                <a:moveTo>
                  <a:pt x="0" y="0"/>
                </a:moveTo>
                <a:lnTo>
                  <a:pt x="4887467" y="0"/>
                </a:lnTo>
              </a:path>
            </a:pathLst>
          </a:custGeom>
          <a:ln w="13461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365248" y="1589531"/>
            <a:ext cx="0" cy="679704"/>
          </a:xfrm>
          <a:custGeom>
            <a:avLst/>
            <a:gdLst/>
            <a:ahLst/>
            <a:cxnLst/>
            <a:rect l="l" t="t" r="r" b="b"/>
            <a:pathLst>
              <a:path h="679704">
                <a:moveTo>
                  <a:pt x="0" y="0"/>
                </a:moveTo>
                <a:lnTo>
                  <a:pt x="0" y="679704"/>
                </a:lnTo>
              </a:path>
            </a:pathLst>
          </a:custGeom>
          <a:ln w="13462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15111" y="2270760"/>
            <a:ext cx="6743700" cy="32003"/>
          </a:xfrm>
          <a:custGeom>
            <a:avLst/>
            <a:gdLst/>
            <a:ahLst/>
            <a:cxnLst/>
            <a:rect l="l" t="t" r="r" b="b"/>
            <a:pathLst>
              <a:path w="6743700" h="32003">
                <a:moveTo>
                  <a:pt x="0" y="32003"/>
                </a:moveTo>
                <a:lnTo>
                  <a:pt x="6743700" y="32003"/>
                </a:lnTo>
                <a:lnTo>
                  <a:pt x="6743700" y="0"/>
                </a:lnTo>
                <a:lnTo>
                  <a:pt x="0" y="0"/>
                </a:lnTo>
                <a:lnTo>
                  <a:pt x="0" y="32003"/>
                </a:lnTo>
                <a:close/>
              </a:path>
            </a:pathLst>
          </a:custGeom>
          <a:solidFill>
            <a:srgbClr val="C1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15111" y="2447544"/>
            <a:ext cx="6743700" cy="33527"/>
          </a:xfrm>
          <a:custGeom>
            <a:avLst/>
            <a:gdLst/>
            <a:ahLst/>
            <a:cxnLst/>
            <a:rect l="l" t="t" r="r" b="b"/>
            <a:pathLst>
              <a:path w="6743700" h="33527">
                <a:moveTo>
                  <a:pt x="0" y="33527"/>
                </a:moveTo>
                <a:lnTo>
                  <a:pt x="6743700" y="33527"/>
                </a:lnTo>
                <a:lnTo>
                  <a:pt x="6743700" y="0"/>
                </a:lnTo>
                <a:lnTo>
                  <a:pt x="0" y="0"/>
                </a:lnTo>
                <a:lnTo>
                  <a:pt x="0" y="33527"/>
                </a:lnTo>
                <a:close/>
              </a:path>
            </a:pathLst>
          </a:custGeom>
          <a:solidFill>
            <a:srgbClr val="C1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15111" y="2302764"/>
            <a:ext cx="6743700" cy="144779"/>
          </a:xfrm>
          <a:custGeom>
            <a:avLst/>
            <a:gdLst/>
            <a:ahLst/>
            <a:cxnLst/>
            <a:rect l="l" t="t" r="r" b="b"/>
            <a:pathLst>
              <a:path w="6743700" h="144779">
                <a:moveTo>
                  <a:pt x="0" y="144779"/>
                </a:moveTo>
                <a:lnTo>
                  <a:pt x="6743700" y="144779"/>
                </a:lnTo>
                <a:lnTo>
                  <a:pt x="6743700" y="0"/>
                </a:lnTo>
                <a:lnTo>
                  <a:pt x="0" y="0"/>
                </a:lnTo>
                <a:lnTo>
                  <a:pt x="0" y="144779"/>
                </a:lnTo>
                <a:close/>
              </a:path>
            </a:pathLst>
          </a:custGeom>
          <a:solidFill>
            <a:srgbClr val="C1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13588" y="2263140"/>
            <a:ext cx="1845564" cy="0"/>
          </a:xfrm>
          <a:custGeom>
            <a:avLst/>
            <a:gdLst/>
            <a:ahLst/>
            <a:cxnLst/>
            <a:rect l="l" t="t" r="r" b="b"/>
            <a:pathLst>
              <a:path w="1845564">
                <a:moveTo>
                  <a:pt x="0" y="0"/>
                </a:moveTo>
                <a:lnTo>
                  <a:pt x="1845564" y="0"/>
                </a:lnTo>
              </a:path>
            </a:pathLst>
          </a:custGeom>
          <a:ln w="13462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2371344" y="2263140"/>
            <a:ext cx="4887467" cy="0"/>
          </a:xfrm>
          <a:custGeom>
            <a:avLst/>
            <a:gdLst/>
            <a:ahLst/>
            <a:cxnLst/>
            <a:rect l="l" t="t" r="r" b="b"/>
            <a:pathLst>
              <a:path w="4887467">
                <a:moveTo>
                  <a:pt x="0" y="0"/>
                </a:moveTo>
                <a:lnTo>
                  <a:pt x="4887467" y="0"/>
                </a:lnTo>
              </a:path>
            </a:pathLst>
          </a:custGeom>
          <a:ln w="13462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13588" y="2487168"/>
            <a:ext cx="1845564" cy="0"/>
          </a:xfrm>
          <a:custGeom>
            <a:avLst/>
            <a:gdLst/>
            <a:ahLst/>
            <a:cxnLst/>
            <a:rect l="l" t="t" r="r" b="b"/>
            <a:pathLst>
              <a:path w="1845564">
                <a:moveTo>
                  <a:pt x="0" y="0"/>
                </a:moveTo>
                <a:lnTo>
                  <a:pt x="1845564" y="0"/>
                </a:lnTo>
              </a:path>
            </a:pathLst>
          </a:custGeom>
          <a:ln w="13462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2371344" y="2487168"/>
            <a:ext cx="4887467" cy="0"/>
          </a:xfrm>
          <a:custGeom>
            <a:avLst/>
            <a:gdLst/>
            <a:ahLst/>
            <a:cxnLst/>
            <a:rect l="l" t="t" r="r" b="b"/>
            <a:pathLst>
              <a:path w="4887467">
                <a:moveTo>
                  <a:pt x="0" y="0"/>
                </a:moveTo>
                <a:lnTo>
                  <a:pt x="4887467" y="0"/>
                </a:lnTo>
              </a:path>
            </a:pathLst>
          </a:custGeom>
          <a:ln w="13462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13588" y="2709672"/>
            <a:ext cx="1845564" cy="0"/>
          </a:xfrm>
          <a:custGeom>
            <a:avLst/>
            <a:gdLst/>
            <a:ahLst/>
            <a:cxnLst/>
            <a:rect l="l" t="t" r="r" b="b"/>
            <a:pathLst>
              <a:path w="1845564">
                <a:moveTo>
                  <a:pt x="0" y="0"/>
                </a:moveTo>
                <a:lnTo>
                  <a:pt x="1845564" y="0"/>
                </a:lnTo>
              </a:path>
            </a:pathLst>
          </a:custGeom>
          <a:ln w="13462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2371344" y="2709672"/>
            <a:ext cx="4887467" cy="0"/>
          </a:xfrm>
          <a:custGeom>
            <a:avLst/>
            <a:gdLst/>
            <a:ahLst/>
            <a:cxnLst/>
            <a:rect l="l" t="t" r="r" b="b"/>
            <a:pathLst>
              <a:path w="4887467">
                <a:moveTo>
                  <a:pt x="0" y="0"/>
                </a:moveTo>
                <a:lnTo>
                  <a:pt x="4887467" y="0"/>
                </a:lnTo>
              </a:path>
            </a:pathLst>
          </a:custGeom>
          <a:ln w="13462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13588" y="2932176"/>
            <a:ext cx="1845564" cy="0"/>
          </a:xfrm>
          <a:custGeom>
            <a:avLst/>
            <a:gdLst/>
            <a:ahLst/>
            <a:cxnLst/>
            <a:rect l="l" t="t" r="r" b="b"/>
            <a:pathLst>
              <a:path w="1845564">
                <a:moveTo>
                  <a:pt x="0" y="0"/>
                </a:moveTo>
                <a:lnTo>
                  <a:pt x="1845564" y="0"/>
                </a:lnTo>
              </a:path>
            </a:pathLst>
          </a:custGeom>
          <a:ln w="13462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371344" y="2932176"/>
            <a:ext cx="4887467" cy="0"/>
          </a:xfrm>
          <a:custGeom>
            <a:avLst/>
            <a:gdLst/>
            <a:ahLst/>
            <a:cxnLst/>
            <a:rect l="l" t="t" r="r" b="b"/>
            <a:pathLst>
              <a:path w="4887467">
                <a:moveTo>
                  <a:pt x="0" y="0"/>
                </a:moveTo>
                <a:lnTo>
                  <a:pt x="4887467" y="0"/>
                </a:lnTo>
              </a:path>
            </a:pathLst>
          </a:custGeom>
          <a:ln w="13462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365248" y="2481072"/>
            <a:ext cx="0" cy="679704"/>
          </a:xfrm>
          <a:custGeom>
            <a:avLst/>
            <a:gdLst/>
            <a:ahLst/>
            <a:cxnLst/>
            <a:rect l="l" t="t" r="r" b="b"/>
            <a:pathLst>
              <a:path h="679704">
                <a:moveTo>
                  <a:pt x="0" y="0"/>
                </a:moveTo>
                <a:lnTo>
                  <a:pt x="0" y="679704"/>
                </a:lnTo>
              </a:path>
            </a:pathLst>
          </a:custGeom>
          <a:ln w="13462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15111" y="3162300"/>
            <a:ext cx="6743700" cy="32003"/>
          </a:xfrm>
          <a:custGeom>
            <a:avLst/>
            <a:gdLst/>
            <a:ahLst/>
            <a:cxnLst/>
            <a:rect l="l" t="t" r="r" b="b"/>
            <a:pathLst>
              <a:path w="6743700" h="32003">
                <a:moveTo>
                  <a:pt x="0" y="32003"/>
                </a:moveTo>
                <a:lnTo>
                  <a:pt x="6743700" y="32003"/>
                </a:lnTo>
                <a:lnTo>
                  <a:pt x="6743700" y="0"/>
                </a:lnTo>
                <a:lnTo>
                  <a:pt x="0" y="0"/>
                </a:lnTo>
                <a:lnTo>
                  <a:pt x="0" y="32003"/>
                </a:lnTo>
                <a:close/>
              </a:path>
            </a:pathLst>
          </a:custGeom>
          <a:solidFill>
            <a:srgbClr val="C1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15111" y="3339084"/>
            <a:ext cx="6743700" cy="33527"/>
          </a:xfrm>
          <a:custGeom>
            <a:avLst/>
            <a:gdLst/>
            <a:ahLst/>
            <a:cxnLst/>
            <a:rect l="l" t="t" r="r" b="b"/>
            <a:pathLst>
              <a:path w="6743700" h="33527">
                <a:moveTo>
                  <a:pt x="0" y="33527"/>
                </a:moveTo>
                <a:lnTo>
                  <a:pt x="6743700" y="33527"/>
                </a:lnTo>
                <a:lnTo>
                  <a:pt x="6743700" y="0"/>
                </a:lnTo>
                <a:lnTo>
                  <a:pt x="0" y="0"/>
                </a:lnTo>
                <a:lnTo>
                  <a:pt x="0" y="33527"/>
                </a:lnTo>
                <a:close/>
              </a:path>
            </a:pathLst>
          </a:custGeom>
          <a:solidFill>
            <a:srgbClr val="C1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515111" y="3194304"/>
            <a:ext cx="6743700" cy="144780"/>
          </a:xfrm>
          <a:custGeom>
            <a:avLst/>
            <a:gdLst/>
            <a:ahLst/>
            <a:cxnLst/>
            <a:rect l="l" t="t" r="r" b="b"/>
            <a:pathLst>
              <a:path w="6743700" h="144780">
                <a:moveTo>
                  <a:pt x="0" y="144780"/>
                </a:moveTo>
                <a:lnTo>
                  <a:pt x="6743700" y="144780"/>
                </a:lnTo>
                <a:lnTo>
                  <a:pt x="6743700" y="0"/>
                </a:lnTo>
                <a:lnTo>
                  <a:pt x="0" y="0"/>
                </a:lnTo>
                <a:lnTo>
                  <a:pt x="0" y="144780"/>
                </a:lnTo>
                <a:close/>
              </a:path>
            </a:pathLst>
          </a:custGeom>
          <a:solidFill>
            <a:srgbClr val="C1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513588" y="3154680"/>
            <a:ext cx="1845564" cy="0"/>
          </a:xfrm>
          <a:custGeom>
            <a:avLst/>
            <a:gdLst/>
            <a:ahLst/>
            <a:cxnLst/>
            <a:rect l="l" t="t" r="r" b="b"/>
            <a:pathLst>
              <a:path w="1845564">
                <a:moveTo>
                  <a:pt x="0" y="0"/>
                </a:moveTo>
                <a:lnTo>
                  <a:pt x="1845564" y="0"/>
                </a:lnTo>
              </a:path>
            </a:pathLst>
          </a:custGeom>
          <a:ln w="13461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371344" y="3154680"/>
            <a:ext cx="4887467" cy="0"/>
          </a:xfrm>
          <a:custGeom>
            <a:avLst/>
            <a:gdLst/>
            <a:ahLst/>
            <a:cxnLst/>
            <a:rect l="l" t="t" r="r" b="b"/>
            <a:pathLst>
              <a:path w="4887467">
                <a:moveTo>
                  <a:pt x="0" y="0"/>
                </a:moveTo>
                <a:lnTo>
                  <a:pt x="4887467" y="0"/>
                </a:lnTo>
              </a:path>
            </a:pathLst>
          </a:custGeom>
          <a:ln w="13461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513588" y="3378707"/>
            <a:ext cx="1845564" cy="0"/>
          </a:xfrm>
          <a:custGeom>
            <a:avLst/>
            <a:gdLst/>
            <a:ahLst/>
            <a:cxnLst/>
            <a:rect l="l" t="t" r="r" b="b"/>
            <a:pathLst>
              <a:path w="1845564">
                <a:moveTo>
                  <a:pt x="0" y="0"/>
                </a:moveTo>
                <a:lnTo>
                  <a:pt x="1845564" y="0"/>
                </a:lnTo>
              </a:path>
            </a:pathLst>
          </a:custGeom>
          <a:ln w="13461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371344" y="3378707"/>
            <a:ext cx="4887467" cy="0"/>
          </a:xfrm>
          <a:custGeom>
            <a:avLst/>
            <a:gdLst/>
            <a:ahLst/>
            <a:cxnLst/>
            <a:rect l="l" t="t" r="r" b="b"/>
            <a:pathLst>
              <a:path w="4887467">
                <a:moveTo>
                  <a:pt x="0" y="0"/>
                </a:moveTo>
                <a:lnTo>
                  <a:pt x="4887467" y="0"/>
                </a:lnTo>
              </a:path>
            </a:pathLst>
          </a:custGeom>
          <a:ln w="13461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513588" y="3601212"/>
            <a:ext cx="1845564" cy="0"/>
          </a:xfrm>
          <a:custGeom>
            <a:avLst/>
            <a:gdLst/>
            <a:ahLst/>
            <a:cxnLst/>
            <a:rect l="l" t="t" r="r" b="b"/>
            <a:pathLst>
              <a:path w="1845564">
                <a:moveTo>
                  <a:pt x="0" y="0"/>
                </a:moveTo>
                <a:lnTo>
                  <a:pt x="1845564" y="0"/>
                </a:lnTo>
              </a:path>
            </a:pathLst>
          </a:custGeom>
          <a:ln w="13461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371344" y="3601212"/>
            <a:ext cx="4887467" cy="0"/>
          </a:xfrm>
          <a:custGeom>
            <a:avLst/>
            <a:gdLst/>
            <a:ahLst/>
            <a:cxnLst/>
            <a:rect l="l" t="t" r="r" b="b"/>
            <a:pathLst>
              <a:path w="4887467">
                <a:moveTo>
                  <a:pt x="0" y="0"/>
                </a:moveTo>
                <a:lnTo>
                  <a:pt x="4887467" y="0"/>
                </a:lnTo>
              </a:path>
            </a:pathLst>
          </a:custGeom>
          <a:ln w="13461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13588" y="3823716"/>
            <a:ext cx="1845564" cy="0"/>
          </a:xfrm>
          <a:custGeom>
            <a:avLst/>
            <a:gdLst/>
            <a:ahLst/>
            <a:cxnLst/>
            <a:rect l="l" t="t" r="r" b="b"/>
            <a:pathLst>
              <a:path w="1845564">
                <a:moveTo>
                  <a:pt x="0" y="0"/>
                </a:moveTo>
                <a:lnTo>
                  <a:pt x="1845564" y="0"/>
                </a:lnTo>
              </a:path>
            </a:pathLst>
          </a:custGeom>
          <a:ln w="13461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371344" y="3823716"/>
            <a:ext cx="4887467" cy="0"/>
          </a:xfrm>
          <a:custGeom>
            <a:avLst/>
            <a:gdLst/>
            <a:ahLst/>
            <a:cxnLst/>
            <a:rect l="l" t="t" r="r" b="b"/>
            <a:pathLst>
              <a:path w="4887467">
                <a:moveTo>
                  <a:pt x="0" y="0"/>
                </a:moveTo>
                <a:lnTo>
                  <a:pt x="4887467" y="0"/>
                </a:lnTo>
              </a:path>
            </a:pathLst>
          </a:custGeom>
          <a:ln w="13461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07491" y="1143000"/>
            <a:ext cx="0" cy="2910840"/>
          </a:xfrm>
          <a:custGeom>
            <a:avLst/>
            <a:gdLst/>
            <a:ahLst/>
            <a:cxnLst/>
            <a:rect l="l" t="t" r="r" b="b"/>
            <a:pathLst>
              <a:path h="2910840">
                <a:moveTo>
                  <a:pt x="0" y="0"/>
                </a:moveTo>
                <a:lnTo>
                  <a:pt x="0" y="2910840"/>
                </a:lnTo>
              </a:path>
            </a:pathLst>
          </a:custGeom>
          <a:ln w="13462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513588" y="4047744"/>
            <a:ext cx="1845564" cy="0"/>
          </a:xfrm>
          <a:custGeom>
            <a:avLst/>
            <a:gdLst/>
            <a:ahLst/>
            <a:cxnLst/>
            <a:rect l="l" t="t" r="r" b="b"/>
            <a:pathLst>
              <a:path w="1845564">
                <a:moveTo>
                  <a:pt x="0" y="0"/>
                </a:moveTo>
                <a:lnTo>
                  <a:pt x="1845564" y="0"/>
                </a:lnTo>
              </a:path>
            </a:pathLst>
          </a:custGeom>
          <a:ln w="13462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2365248" y="3372611"/>
            <a:ext cx="0" cy="681228"/>
          </a:xfrm>
          <a:custGeom>
            <a:avLst/>
            <a:gdLst/>
            <a:ahLst/>
            <a:cxnLst/>
            <a:rect l="l" t="t" r="r" b="b"/>
            <a:pathLst>
              <a:path h="681228">
                <a:moveTo>
                  <a:pt x="0" y="0"/>
                </a:moveTo>
                <a:lnTo>
                  <a:pt x="0" y="681228"/>
                </a:lnTo>
              </a:path>
            </a:pathLst>
          </a:custGeom>
          <a:ln w="13462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2371344" y="4047744"/>
            <a:ext cx="4887467" cy="0"/>
          </a:xfrm>
          <a:custGeom>
            <a:avLst/>
            <a:gdLst/>
            <a:ahLst/>
            <a:cxnLst/>
            <a:rect l="l" t="t" r="r" b="b"/>
            <a:pathLst>
              <a:path w="4887467">
                <a:moveTo>
                  <a:pt x="0" y="0"/>
                </a:moveTo>
                <a:lnTo>
                  <a:pt x="4887467" y="0"/>
                </a:lnTo>
              </a:path>
            </a:pathLst>
          </a:custGeom>
          <a:ln w="13462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7264908" y="1143000"/>
            <a:ext cx="0" cy="2910840"/>
          </a:xfrm>
          <a:custGeom>
            <a:avLst/>
            <a:gdLst/>
            <a:ahLst/>
            <a:cxnLst/>
            <a:rect l="l" t="t" r="r" b="b"/>
            <a:pathLst>
              <a:path h="2910840">
                <a:moveTo>
                  <a:pt x="0" y="0"/>
                </a:moveTo>
                <a:lnTo>
                  <a:pt x="0" y="2910840"/>
                </a:lnTo>
              </a:path>
            </a:pathLst>
          </a:custGeom>
          <a:ln w="13462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470407" y="502025"/>
            <a:ext cx="114586" cy="151891"/>
          </a:xfrm>
          <a:prstGeom prst="rect">
            <a:avLst/>
          </a:prstGeom>
        </p:spPr>
        <p:txBody>
          <a:bodyPr wrap="square" lIns="0" tIns="7111" rIns="0" bIns="0" rtlCol="0">
            <a:noAutofit/>
          </a:bodyPr>
          <a:lstStyle/>
          <a:p>
            <a:pPr marL="12700">
              <a:lnSpc>
                <a:spcPts val="1120"/>
              </a:lnSpc>
            </a:pPr>
            <a:endParaRPr sz="1000" dirty="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250695" y="626240"/>
            <a:ext cx="1756134" cy="203707"/>
          </a:xfrm>
          <a:prstGeom prst="rect">
            <a:avLst/>
          </a:prstGeom>
        </p:spPr>
        <p:txBody>
          <a:bodyPr wrap="square" lIns="0" tIns="9556" rIns="0" bIns="0" rtlCol="0">
            <a:noAutofit/>
          </a:bodyPr>
          <a:lstStyle/>
          <a:p>
            <a:pPr marL="12700">
              <a:lnSpc>
                <a:spcPts val="1505"/>
              </a:lnSpc>
            </a:pPr>
            <a:r>
              <a:rPr sz="1400" spc="0" dirty="0">
                <a:solidFill>
                  <a:srgbClr val="FFFFFF"/>
                </a:solidFill>
                <a:latin typeface="Calibri"/>
                <a:cs typeface="Calibri"/>
              </a:rPr>
              <a:t>Open</a:t>
            </a:r>
            <a:r>
              <a:rPr sz="1400" spc="-3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0" dirty="0">
                <a:solidFill>
                  <a:srgbClr val="FFFFFF"/>
                </a:solidFill>
                <a:latin typeface="Calibri"/>
                <a:cs typeface="Calibri"/>
              </a:rPr>
              <a:t>Enrollment</a:t>
            </a:r>
            <a:r>
              <a:rPr sz="1400" spc="-3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0" dirty="0">
                <a:solidFill>
                  <a:srgbClr val="FFFFFF"/>
                </a:solidFill>
                <a:latin typeface="Calibri"/>
                <a:cs typeface="Calibri"/>
              </a:rPr>
              <a:t>Guide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31011" y="645671"/>
            <a:ext cx="125354" cy="177799"/>
          </a:xfrm>
          <a:prstGeom prst="rect">
            <a:avLst/>
          </a:prstGeom>
        </p:spPr>
        <p:txBody>
          <a:bodyPr wrap="square" lIns="0" tIns="8255" rIns="0" bIns="0" rtlCol="0">
            <a:noAutofit/>
          </a:bodyPr>
          <a:lstStyle/>
          <a:p>
            <a:pPr marL="12700">
              <a:lnSpc>
                <a:spcPts val="1300"/>
              </a:lnSpc>
            </a:pP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9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07491" y="1149096"/>
            <a:ext cx="1857756" cy="222948"/>
          </a:xfrm>
          <a:prstGeom prst="rect">
            <a:avLst/>
          </a:prstGeom>
        </p:spPr>
        <p:txBody>
          <a:bodyPr wrap="square" lIns="0" tIns="37465" rIns="0" bIns="0" rtlCol="0">
            <a:noAutofit/>
          </a:bodyPr>
          <a:lstStyle/>
          <a:p>
            <a:pPr marL="172211">
              <a:lnSpc>
                <a:spcPct val="95825"/>
              </a:lnSpc>
            </a:pP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Employee</a:t>
            </a:r>
            <a:r>
              <a:rPr sz="1000" spc="1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&amp;</a:t>
            </a:r>
            <a:r>
              <a:rPr sz="1000" spc="1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2+</a:t>
            </a:r>
            <a:r>
              <a:rPr sz="1000" spc="1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Deps</a:t>
            </a:r>
            <a:endParaRPr sz="10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365248" y="1149096"/>
            <a:ext cx="4899659" cy="222948"/>
          </a:xfrm>
          <a:prstGeom prst="rect">
            <a:avLst/>
          </a:prstGeom>
        </p:spPr>
        <p:txBody>
          <a:bodyPr wrap="square" lIns="0" tIns="45085" rIns="0" bIns="0" rtlCol="0">
            <a:noAutofit/>
          </a:bodyPr>
          <a:lstStyle/>
          <a:p>
            <a:pPr marL="2216567" marR="2224770" algn="ctr">
              <a:lnSpc>
                <a:spcPct val="95825"/>
              </a:lnSpc>
            </a:pPr>
            <a:r>
              <a:rPr sz="900" spc="-2" dirty="0">
                <a:solidFill>
                  <a:srgbClr val="353334"/>
                </a:solidFill>
                <a:latin typeface="Arial"/>
                <a:cs typeface="Arial"/>
              </a:rPr>
              <a:t>$326.00</a:t>
            </a:r>
            <a:endParaRPr sz="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07491" y="1372044"/>
            <a:ext cx="6757415" cy="223583"/>
          </a:xfrm>
          <a:prstGeom prst="rect">
            <a:avLst/>
          </a:prstGeom>
        </p:spPr>
        <p:txBody>
          <a:bodyPr wrap="square" lIns="0" tIns="37465" rIns="0" bIns="0" rtlCol="0">
            <a:noAutofit/>
          </a:bodyPr>
          <a:lstStyle/>
          <a:p>
            <a:pPr marL="172211">
              <a:lnSpc>
                <a:spcPct val="95825"/>
              </a:lnSpc>
            </a:pPr>
            <a:r>
              <a:rPr sz="1000" spc="1" dirty="0">
                <a:solidFill>
                  <a:srgbClr val="FF0000"/>
                </a:solidFill>
                <a:latin typeface="Arial"/>
                <a:cs typeface="Arial"/>
              </a:rPr>
              <a:t>Basic</a:t>
            </a:r>
            <a:r>
              <a:rPr sz="1000" spc="16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FF0000"/>
                </a:solidFill>
                <a:latin typeface="Arial"/>
                <a:cs typeface="Arial"/>
              </a:rPr>
              <a:t>-</a:t>
            </a:r>
            <a:r>
              <a:rPr sz="1000" spc="16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FF0000"/>
                </a:solidFill>
                <a:latin typeface="Arial"/>
                <a:cs typeface="Arial"/>
              </a:rPr>
              <a:t>$80,000</a:t>
            </a:r>
            <a:r>
              <a:rPr sz="1000" spc="16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FF0000"/>
                </a:solidFill>
                <a:latin typeface="Arial"/>
                <a:cs typeface="Arial"/>
              </a:rPr>
              <a:t>-</a:t>
            </a:r>
            <a:r>
              <a:rPr sz="1000" spc="16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FF0000"/>
                </a:solidFill>
                <a:latin typeface="Arial"/>
                <a:cs typeface="Arial"/>
              </a:rPr>
              <a:t>$109,999</a:t>
            </a:r>
            <a:endParaRPr sz="1000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07491" y="1595627"/>
            <a:ext cx="1857756" cy="222504"/>
          </a:xfrm>
          <a:prstGeom prst="rect">
            <a:avLst/>
          </a:prstGeom>
        </p:spPr>
        <p:txBody>
          <a:bodyPr wrap="square" lIns="0" tIns="37465" rIns="0" bIns="0" rtlCol="0">
            <a:noAutofit/>
          </a:bodyPr>
          <a:lstStyle/>
          <a:p>
            <a:pPr marL="172211">
              <a:lnSpc>
                <a:spcPct val="95825"/>
              </a:lnSpc>
            </a:pP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Employee</a:t>
            </a:r>
            <a:endParaRPr sz="10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65248" y="1595627"/>
            <a:ext cx="4899659" cy="222504"/>
          </a:xfrm>
          <a:prstGeom prst="rect">
            <a:avLst/>
          </a:prstGeom>
        </p:spPr>
        <p:txBody>
          <a:bodyPr wrap="square" lIns="0" tIns="45085" rIns="0" bIns="0" rtlCol="0">
            <a:noAutofit/>
          </a:bodyPr>
          <a:lstStyle/>
          <a:p>
            <a:pPr marL="2216567" marR="2224770" algn="ctr">
              <a:lnSpc>
                <a:spcPct val="95825"/>
              </a:lnSpc>
            </a:pPr>
            <a:r>
              <a:rPr sz="900" spc="-2" dirty="0">
                <a:solidFill>
                  <a:srgbClr val="353334"/>
                </a:solidFill>
                <a:latin typeface="Arial"/>
                <a:cs typeface="Arial"/>
              </a:rPr>
              <a:t>$159.00</a:t>
            </a:r>
            <a:endParaRPr sz="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07491" y="1818132"/>
            <a:ext cx="1857756" cy="222503"/>
          </a:xfrm>
          <a:prstGeom prst="rect">
            <a:avLst/>
          </a:prstGeom>
        </p:spPr>
        <p:txBody>
          <a:bodyPr wrap="square" lIns="0" tIns="37465" rIns="0" bIns="0" rtlCol="0">
            <a:noAutofit/>
          </a:bodyPr>
          <a:lstStyle/>
          <a:p>
            <a:pPr marL="172211">
              <a:lnSpc>
                <a:spcPct val="95825"/>
              </a:lnSpc>
            </a:pPr>
            <a:r>
              <a:rPr sz="1000" spc="2" dirty="0">
                <a:solidFill>
                  <a:srgbClr val="353334"/>
                </a:solidFill>
                <a:latin typeface="Arial"/>
                <a:cs typeface="Arial"/>
              </a:rPr>
              <a:t>Employee</a:t>
            </a:r>
            <a:r>
              <a:rPr sz="1000" spc="9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2" dirty="0">
                <a:solidFill>
                  <a:srgbClr val="353334"/>
                </a:solidFill>
                <a:latin typeface="Arial"/>
                <a:cs typeface="Arial"/>
              </a:rPr>
              <a:t>&amp;</a:t>
            </a:r>
            <a:r>
              <a:rPr sz="1000" spc="9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2" dirty="0">
                <a:solidFill>
                  <a:srgbClr val="353334"/>
                </a:solidFill>
                <a:latin typeface="Arial"/>
                <a:cs typeface="Arial"/>
              </a:rPr>
              <a:t>1</a:t>
            </a:r>
            <a:r>
              <a:rPr sz="1000" spc="9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2" dirty="0">
                <a:solidFill>
                  <a:srgbClr val="353334"/>
                </a:solidFill>
                <a:latin typeface="Arial"/>
                <a:cs typeface="Arial"/>
              </a:rPr>
              <a:t>Dep</a:t>
            </a:r>
            <a:endParaRPr sz="10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365248" y="1818132"/>
            <a:ext cx="4899659" cy="222503"/>
          </a:xfrm>
          <a:prstGeom prst="rect">
            <a:avLst/>
          </a:prstGeom>
        </p:spPr>
        <p:txBody>
          <a:bodyPr wrap="square" lIns="0" tIns="45085" rIns="0" bIns="0" rtlCol="0">
            <a:noAutofit/>
          </a:bodyPr>
          <a:lstStyle/>
          <a:p>
            <a:pPr marL="2216567" marR="2224770" algn="ctr">
              <a:lnSpc>
                <a:spcPct val="95825"/>
              </a:lnSpc>
            </a:pPr>
            <a:r>
              <a:rPr sz="900" spc="-2" dirty="0">
                <a:solidFill>
                  <a:srgbClr val="353334"/>
                </a:solidFill>
                <a:latin typeface="Arial"/>
                <a:cs typeface="Arial"/>
              </a:rPr>
              <a:t>$349.00</a:t>
            </a:r>
            <a:endParaRPr sz="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07491" y="2040636"/>
            <a:ext cx="1857756" cy="222948"/>
          </a:xfrm>
          <a:prstGeom prst="rect">
            <a:avLst/>
          </a:prstGeom>
        </p:spPr>
        <p:txBody>
          <a:bodyPr wrap="square" lIns="0" tIns="37465" rIns="0" bIns="0" rtlCol="0">
            <a:noAutofit/>
          </a:bodyPr>
          <a:lstStyle/>
          <a:p>
            <a:pPr marL="172211">
              <a:lnSpc>
                <a:spcPct val="95825"/>
              </a:lnSpc>
            </a:pP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Employee</a:t>
            </a:r>
            <a:r>
              <a:rPr sz="1000" spc="1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&amp;</a:t>
            </a:r>
            <a:r>
              <a:rPr sz="1000" spc="1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2+</a:t>
            </a:r>
            <a:r>
              <a:rPr sz="1000" spc="1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Deps</a:t>
            </a:r>
            <a:endParaRPr sz="1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365248" y="2040636"/>
            <a:ext cx="4899659" cy="222948"/>
          </a:xfrm>
          <a:prstGeom prst="rect">
            <a:avLst/>
          </a:prstGeom>
        </p:spPr>
        <p:txBody>
          <a:bodyPr wrap="square" lIns="0" tIns="45085" rIns="0" bIns="0" rtlCol="0">
            <a:noAutofit/>
          </a:bodyPr>
          <a:lstStyle/>
          <a:p>
            <a:pPr marL="2216567" marR="2224770" algn="ctr">
              <a:lnSpc>
                <a:spcPct val="95825"/>
              </a:lnSpc>
            </a:pPr>
            <a:r>
              <a:rPr sz="900" spc="-2" dirty="0">
                <a:solidFill>
                  <a:srgbClr val="353334"/>
                </a:solidFill>
                <a:latin typeface="Arial"/>
                <a:cs typeface="Arial"/>
              </a:rPr>
              <a:t>$480.00</a:t>
            </a:r>
            <a:endParaRPr sz="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07491" y="2263584"/>
            <a:ext cx="6757415" cy="223583"/>
          </a:xfrm>
          <a:prstGeom prst="rect">
            <a:avLst/>
          </a:prstGeom>
        </p:spPr>
        <p:txBody>
          <a:bodyPr wrap="square" lIns="0" tIns="37465" rIns="0" bIns="0" rtlCol="0">
            <a:noAutofit/>
          </a:bodyPr>
          <a:lstStyle/>
          <a:p>
            <a:pPr marL="172211">
              <a:lnSpc>
                <a:spcPct val="95825"/>
              </a:lnSpc>
            </a:pPr>
            <a:r>
              <a:rPr sz="1000" spc="1" dirty="0">
                <a:solidFill>
                  <a:srgbClr val="FF0000"/>
                </a:solidFill>
                <a:latin typeface="Arial"/>
                <a:cs typeface="Arial"/>
              </a:rPr>
              <a:t>Basic</a:t>
            </a:r>
            <a:r>
              <a:rPr sz="1000" spc="14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FF0000"/>
                </a:solidFill>
                <a:latin typeface="Arial"/>
                <a:cs typeface="Arial"/>
              </a:rPr>
              <a:t>-</a:t>
            </a:r>
            <a:r>
              <a:rPr sz="1000" spc="14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FF0000"/>
                </a:solidFill>
                <a:latin typeface="Arial"/>
                <a:cs typeface="Arial"/>
              </a:rPr>
              <a:t>$110,000</a:t>
            </a:r>
            <a:r>
              <a:rPr sz="1000" spc="14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FF0000"/>
                </a:solidFill>
                <a:latin typeface="Arial"/>
                <a:cs typeface="Arial"/>
              </a:rPr>
              <a:t>-</a:t>
            </a:r>
            <a:r>
              <a:rPr sz="1000" spc="14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FF0000"/>
                </a:solidFill>
                <a:latin typeface="Arial"/>
                <a:cs typeface="Arial"/>
              </a:rPr>
              <a:t>$139,999</a:t>
            </a:r>
            <a:endParaRPr sz="1000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07491" y="2487167"/>
            <a:ext cx="1857756" cy="222503"/>
          </a:xfrm>
          <a:prstGeom prst="rect">
            <a:avLst/>
          </a:prstGeom>
        </p:spPr>
        <p:txBody>
          <a:bodyPr wrap="square" lIns="0" tIns="37465" rIns="0" bIns="0" rtlCol="0">
            <a:noAutofit/>
          </a:bodyPr>
          <a:lstStyle/>
          <a:p>
            <a:pPr marL="172211">
              <a:lnSpc>
                <a:spcPct val="95825"/>
              </a:lnSpc>
            </a:pP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Employee</a:t>
            </a:r>
            <a:endParaRPr sz="10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365248" y="2487167"/>
            <a:ext cx="4899659" cy="222503"/>
          </a:xfrm>
          <a:prstGeom prst="rect">
            <a:avLst/>
          </a:prstGeom>
        </p:spPr>
        <p:txBody>
          <a:bodyPr wrap="square" lIns="0" tIns="45085" rIns="0" bIns="0" rtlCol="0">
            <a:noAutofit/>
          </a:bodyPr>
          <a:lstStyle/>
          <a:p>
            <a:pPr marL="2216567" marR="2224770" algn="ctr">
              <a:lnSpc>
                <a:spcPct val="95825"/>
              </a:lnSpc>
            </a:pPr>
            <a:r>
              <a:rPr sz="900" spc="-2" dirty="0">
                <a:solidFill>
                  <a:srgbClr val="353334"/>
                </a:solidFill>
                <a:latin typeface="Arial"/>
                <a:cs typeface="Arial"/>
              </a:rPr>
              <a:t>$197.00</a:t>
            </a:r>
            <a:endParaRPr sz="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07491" y="2709671"/>
            <a:ext cx="1857756" cy="222503"/>
          </a:xfrm>
          <a:prstGeom prst="rect">
            <a:avLst/>
          </a:prstGeom>
        </p:spPr>
        <p:txBody>
          <a:bodyPr wrap="square" lIns="0" tIns="37465" rIns="0" bIns="0" rtlCol="0">
            <a:noAutofit/>
          </a:bodyPr>
          <a:lstStyle/>
          <a:p>
            <a:pPr marL="172211">
              <a:lnSpc>
                <a:spcPct val="95825"/>
              </a:lnSpc>
            </a:pPr>
            <a:r>
              <a:rPr sz="1000" spc="2" dirty="0">
                <a:solidFill>
                  <a:srgbClr val="353334"/>
                </a:solidFill>
                <a:latin typeface="Arial"/>
                <a:cs typeface="Arial"/>
              </a:rPr>
              <a:t>Employee</a:t>
            </a:r>
            <a:r>
              <a:rPr sz="1000" spc="9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2" dirty="0">
                <a:solidFill>
                  <a:srgbClr val="353334"/>
                </a:solidFill>
                <a:latin typeface="Arial"/>
                <a:cs typeface="Arial"/>
              </a:rPr>
              <a:t>&amp;</a:t>
            </a:r>
            <a:r>
              <a:rPr sz="1000" spc="9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2" dirty="0">
                <a:solidFill>
                  <a:srgbClr val="353334"/>
                </a:solidFill>
                <a:latin typeface="Arial"/>
                <a:cs typeface="Arial"/>
              </a:rPr>
              <a:t>1</a:t>
            </a:r>
            <a:r>
              <a:rPr sz="1000" spc="9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2" dirty="0">
                <a:solidFill>
                  <a:srgbClr val="353334"/>
                </a:solidFill>
                <a:latin typeface="Arial"/>
                <a:cs typeface="Arial"/>
              </a:rPr>
              <a:t>Dep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365248" y="2709671"/>
            <a:ext cx="4899659" cy="222503"/>
          </a:xfrm>
          <a:prstGeom prst="rect">
            <a:avLst/>
          </a:prstGeom>
        </p:spPr>
        <p:txBody>
          <a:bodyPr wrap="square" lIns="0" tIns="45085" rIns="0" bIns="0" rtlCol="0">
            <a:noAutofit/>
          </a:bodyPr>
          <a:lstStyle/>
          <a:p>
            <a:pPr marL="2216567" marR="2224770" algn="ctr">
              <a:lnSpc>
                <a:spcPct val="95825"/>
              </a:lnSpc>
            </a:pPr>
            <a:r>
              <a:rPr sz="900" spc="-2" dirty="0">
                <a:solidFill>
                  <a:srgbClr val="353334"/>
                </a:solidFill>
                <a:latin typeface="Arial"/>
                <a:cs typeface="Arial"/>
              </a:rPr>
              <a:t>$433.00</a:t>
            </a:r>
            <a:endParaRPr sz="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07491" y="2932175"/>
            <a:ext cx="1857756" cy="222948"/>
          </a:xfrm>
          <a:prstGeom prst="rect">
            <a:avLst/>
          </a:prstGeom>
        </p:spPr>
        <p:txBody>
          <a:bodyPr wrap="square" lIns="0" tIns="37465" rIns="0" bIns="0" rtlCol="0">
            <a:noAutofit/>
          </a:bodyPr>
          <a:lstStyle/>
          <a:p>
            <a:pPr marL="172211">
              <a:lnSpc>
                <a:spcPct val="95825"/>
              </a:lnSpc>
            </a:pP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Employee</a:t>
            </a:r>
            <a:r>
              <a:rPr sz="1000" spc="1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&amp;</a:t>
            </a:r>
            <a:r>
              <a:rPr sz="1000" spc="1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2+</a:t>
            </a:r>
            <a:r>
              <a:rPr sz="1000" spc="1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Deps</a:t>
            </a:r>
            <a:endParaRPr sz="1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365248" y="2932175"/>
            <a:ext cx="4899659" cy="222948"/>
          </a:xfrm>
          <a:prstGeom prst="rect">
            <a:avLst/>
          </a:prstGeom>
        </p:spPr>
        <p:txBody>
          <a:bodyPr wrap="square" lIns="0" tIns="45085" rIns="0" bIns="0" rtlCol="0">
            <a:noAutofit/>
          </a:bodyPr>
          <a:lstStyle/>
          <a:p>
            <a:pPr marL="2216567" marR="2224770" algn="ctr">
              <a:lnSpc>
                <a:spcPct val="95825"/>
              </a:lnSpc>
            </a:pPr>
            <a:r>
              <a:rPr sz="900" spc="-2" dirty="0">
                <a:solidFill>
                  <a:srgbClr val="353334"/>
                </a:solidFill>
                <a:latin typeface="Arial"/>
                <a:cs typeface="Arial"/>
              </a:rPr>
              <a:t>$595.00</a:t>
            </a:r>
            <a:endParaRPr sz="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07491" y="3155124"/>
            <a:ext cx="6757415" cy="223583"/>
          </a:xfrm>
          <a:prstGeom prst="rect">
            <a:avLst/>
          </a:prstGeom>
        </p:spPr>
        <p:txBody>
          <a:bodyPr wrap="square" lIns="0" tIns="37465" rIns="0" bIns="0" rtlCol="0">
            <a:noAutofit/>
          </a:bodyPr>
          <a:lstStyle/>
          <a:p>
            <a:pPr marL="172211">
              <a:lnSpc>
                <a:spcPct val="95825"/>
              </a:lnSpc>
            </a:pPr>
            <a:r>
              <a:rPr sz="1000" spc="0" dirty="0">
                <a:solidFill>
                  <a:srgbClr val="FF0000"/>
                </a:solidFill>
                <a:latin typeface="Arial"/>
                <a:cs typeface="Arial"/>
              </a:rPr>
              <a:t>Basic</a:t>
            </a:r>
            <a:r>
              <a:rPr sz="1000" spc="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spc="0" dirty="0">
                <a:solidFill>
                  <a:srgbClr val="FF0000"/>
                </a:solidFill>
                <a:latin typeface="Arial"/>
                <a:cs typeface="Arial"/>
              </a:rPr>
              <a:t>-</a:t>
            </a:r>
            <a:r>
              <a:rPr sz="1000" spc="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spc="0" dirty="0">
                <a:solidFill>
                  <a:srgbClr val="FF0000"/>
                </a:solidFill>
                <a:latin typeface="Arial"/>
                <a:cs typeface="Arial"/>
              </a:rPr>
              <a:t>$140,000</a:t>
            </a:r>
            <a:r>
              <a:rPr sz="1000" spc="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spc="0" dirty="0">
                <a:solidFill>
                  <a:srgbClr val="FF0000"/>
                </a:solidFill>
                <a:latin typeface="Arial"/>
                <a:cs typeface="Arial"/>
              </a:rPr>
              <a:t>+</a:t>
            </a:r>
            <a:endParaRPr sz="1000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07491" y="3378707"/>
            <a:ext cx="1857756" cy="222503"/>
          </a:xfrm>
          <a:prstGeom prst="rect">
            <a:avLst/>
          </a:prstGeom>
        </p:spPr>
        <p:txBody>
          <a:bodyPr wrap="square" lIns="0" tIns="37465" rIns="0" bIns="0" rtlCol="0">
            <a:noAutofit/>
          </a:bodyPr>
          <a:lstStyle/>
          <a:p>
            <a:pPr marL="172211">
              <a:lnSpc>
                <a:spcPct val="95825"/>
              </a:lnSpc>
            </a:pP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Employee</a:t>
            </a:r>
            <a:endParaRPr sz="1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65248" y="3378707"/>
            <a:ext cx="4899659" cy="222503"/>
          </a:xfrm>
          <a:prstGeom prst="rect">
            <a:avLst/>
          </a:prstGeom>
        </p:spPr>
        <p:txBody>
          <a:bodyPr wrap="square" lIns="0" tIns="45085" rIns="0" bIns="0" rtlCol="0">
            <a:noAutofit/>
          </a:bodyPr>
          <a:lstStyle/>
          <a:p>
            <a:pPr marL="2216567" marR="2224770" algn="ctr">
              <a:lnSpc>
                <a:spcPct val="95825"/>
              </a:lnSpc>
            </a:pPr>
            <a:r>
              <a:rPr sz="900" spc="-2" dirty="0">
                <a:solidFill>
                  <a:srgbClr val="353334"/>
                </a:solidFill>
                <a:latin typeface="Arial"/>
                <a:cs typeface="Arial"/>
              </a:rPr>
              <a:t>$236.00</a:t>
            </a:r>
            <a:endParaRPr sz="9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07491" y="3601211"/>
            <a:ext cx="1857756" cy="222504"/>
          </a:xfrm>
          <a:prstGeom prst="rect">
            <a:avLst/>
          </a:prstGeom>
        </p:spPr>
        <p:txBody>
          <a:bodyPr wrap="square" lIns="0" tIns="37465" rIns="0" bIns="0" rtlCol="0">
            <a:noAutofit/>
          </a:bodyPr>
          <a:lstStyle/>
          <a:p>
            <a:pPr marL="172211">
              <a:lnSpc>
                <a:spcPct val="95825"/>
              </a:lnSpc>
            </a:pPr>
            <a:r>
              <a:rPr sz="1000" spc="2" dirty="0">
                <a:solidFill>
                  <a:srgbClr val="353334"/>
                </a:solidFill>
                <a:latin typeface="Arial"/>
                <a:cs typeface="Arial"/>
              </a:rPr>
              <a:t>Employee</a:t>
            </a:r>
            <a:r>
              <a:rPr sz="1000" spc="9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2" dirty="0">
                <a:solidFill>
                  <a:srgbClr val="353334"/>
                </a:solidFill>
                <a:latin typeface="Arial"/>
                <a:cs typeface="Arial"/>
              </a:rPr>
              <a:t>&amp;</a:t>
            </a:r>
            <a:r>
              <a:rPr sz="1000" spc="9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2" dirty="0">
                <a:solidFill>
                  <a:srgbClr val="353334"/>
                </a:solidFill>
                <a:latin typeface="Arial"/>
                <a:cs typeface="Arial"/>
              </a:rPr>
              <a:t>1</a:t>
            </a:r>
            <a:r>
              <a:rPr sz="1000" spc="9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2" dirty="0">
                <a:solidFill>
                  <a:srgbClr val="353334"/>
                </a:solidFill>
                <a:latin typeface="Arial"/>
                <a:cs typeface="Arial"/>
              </a:rPr>
              <a:t>Dep</a:t>
            </a:r>
            <a:endParaRPr sz="1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65248" y="3601211"/>
            <a:ext cx="4899659" cy="222504"/>
          </a:xfrm>
          <a:prstGeom prst="rect">
            <a:avLst/>
          </a:prstGeom>
        </p:spPr>
        <p:txBody>
          <a:bodyPr wrap="square" lIns="0" tIns="45085" rIns="0" bIns="0" rtlCol="0">
            <a:noAutofit/>
          </a:bodyPr>
          <a:lstStyle/>
          <a:p>
            <a:pPr marL="2216567" marR="2224770" algn="ctr">
              <a:lnSpc>
                <a:spcPct val="95825"/>
              </a:lnSpc>
            </a:pPr>
            <a:r>
              <a:rPr sz="900" spc="-2" dirty="0">
                <a:solidFill>
                  <a:srgbClr val="353334"/>
                </a:solidFill>
                <a:latin typeface="Arial"/>
                <a:cs typeface="Arial"/>
              </a:rPr>
              <a:t>$517.00</a:t>
            </a:r>
            <a:endParaRPr sz="9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07491" y="3823716"/>
            <a:ext cx="1857756" cy="224027"/>
          </a:xfrm>
          <a:prstGeom prst="rect">
            <a:avLst/>
          </a:prstGeom>
        </p:spPr>
        <p:txBody>
          <a:bodyPr wrap="square" lIns="0" tIns="37465" rIns="0" bIns="0" rtlCol="0">
            <a:noAutofit/>
          </a:bodyPr>
          <a:lstStyle/>
          <a:p>
            <a:pPr marL="172211">
              <a:lnSpc>
                <a:spcPct val="95825"/>
              </a:lnSpc>
            </a:pP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Employee</a:t>
            </a:r>
            <a:r>
              <a:rPr sz="1000" spc="1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&amp;</a:t>
            </a:r>
            <a:r>
              <a:rPr sz="1000" spc="1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2+</a:t>
            </a:r>
            <a:r>
              <a:rPr sz="1000" spc="1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Deps</a:t>
            </a:r>
            <a:endParaRPr sz="10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365248" y="3823716"/>
            <a:ext cx="4899659" cy="224027"/>
          </a:xfrm>
          <a:prstGeom prst="rect">
            <a:avLst/>
          </a:prstGeom>
        </p:spPr>
        <p:txBody>
          <a:bodyPr wrap="square" lIns="0" tIns="45085" rIns="0" bIns="0" rtlCol="0">
            <a:noAutofit/>
          </a:bodyPr>
          <a:lstStyle/>
          <a:p>
            <a:pPr marL="2216567" marR="2224770" algn="ctr">
              <a:lnSpc>
                <a:spcPct val="95825"/>
              </a:lnSpc>
            </a:pPr>
            <a:r>
              <a:rPr sz="900" spc="-2" dirty="0">
                <a:solidFill>
                  <a:srgbClr val="353334"/>
                </a:solidFill>
                <a:latin typeface="Arial"/>
                <a:cs typeface="Arial"/>
              </a:rPr>
              <a:t>$711.00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object 228"/>
          <p:cNvSpPr/>
          <p:nvPr/>
        </p:nvSpPr>
        <p:spPr>
          <a:xfrm>
            <a:off x="457200" y="457200"/>
            <a:ext cx="6923532" cy="487679"/>
          </a:xfrm>
          <a:custGeom>
            <a:avLst/>
            <a:gdLst/>
            <a:ahLst/>
            <a:cxnLst/>
            <a:rect l="l" t="t" r="r" b="b"/>
            <a:pathLst>
              <a:path w="6923532" h="487679">
                <a:moveTo>
                  <a:pt x="187451" y="0"/>
                </a:moveTo>
                <a:lnTo>
                  <a:pt x="172063" y="620"/>
                </a:lnTo>
                <a:lnTo>
                  <a:pt x="157020" y="2450"/>
                </a:lnTo>
                <a:lnTo>
                  <a:pt x="114442" y="14716"/>
                </a:lnTo>
                <a:lnTo>
                  <a:pt x="76699" y="36137"/>
                </a:lnTo>
                <a:lnTo>
                  <a:pt x="45087" y="65417"/>
                </a:lnTo>
                <a:lnTo>
                  <a:pt x="20903" y="101260"/>
                </a:lnTo>
                <a:lnTo>
                  <a:pt x="5441" y="142370"/>
                </a:lnTo>
                <a:lnTo>
                  <a:pt x="0" y="187451"/>
                </a:lnTo>
                <a:lnTo>
                  <a:pt x="0" y="487679"/>
                </a:lnTo>
                <a:lnTo>
                  <a:pt x="6736080" y="487679"/>
                </a:lnTo>
                <a:lnTo>
                  <a:pt x="6751468" y="487059"/>
                </a:lnTo>
                <a:lnTo>
                  <a:pt x="6795369" y="478133"/>
                </a:lnTo>
                <a:lnTo>
                  <a:pt x="6834868" y="459620"/>
                </a:lnTo>
                <a:lnTo>
                  <a:pt x="6868668" y="432816"/>
                </a:lnTo>
                <a:lnTo>
                  <a:pt x="6895472" y="399016"/>
                </a:lnTo>
                <a:lnTo>
                  <a:pt x="6913985" y="359517"/>
                </a:lnTo>
                <a:lnTo>
                  <a:pt x="6922911" y="315616"/>
                </a:lnTo>
                <a:lnTo>
                  <a:pt x="6923532" y="300227"/>
                </a:lnTo>
                <a:lnTo>
                  <a:pt x="6923532" y="0"/>
                </a:lnTo>
                <a:lnTo>
                  <a:pt x="187451" y="0"/>
                </a:lnTo>
                <a:close/>
              </a:path>
            </a:pathLst>
          </a:custGeom>
          <a:solidFill>
            <a:srgbClr val="26405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457200" y="457200"/>
            <a:ext cx="608076" cy="487679"/>
          </a:xfrm>
          <a:custGeom>
            <a:avLst/>
            <a:gdLst/>
            <a:ahLst/>
            <a:cxnLst/>
            <a:rect l="l" t="t" r="r" b="b"/>
            <a:pathLst>
              <a:path w="608076" h="487679">
                <a:moveTo>
                  <a:pt x="158495" y="0"/>
                </a:moveTo>
                <a:lnTo>
                  <a:pt x="148869" y="325"/>
                </a:lnTo>
                <a:lnTo>
                  <a:pt x="135281" y="1909"/>
                </a:lnTo>
                <a:lnTo>
                  <a:pt x="109206" y="8817"/>
                </a:lnTo>
                <a:lnTo>
                  <a:pt x="84942" y="20340"/>
                </a:lnTo>
                <a:lnTo>
                  <a:pt x="62905" y="36029"/>
                </a:lnTo>
                <a:lnTo>
                  <a:pt x="43508" y="55437"/>
                </a:lnTo>
                <a:lnTo>
                  <a:pt x="27165" y="78115"/>
                </a:lnTo>
                <a:lnTo>
                  <a:pt x="14291" y="103617"/>
                </a:lnTo>
                <a:lnTo>
                  <a:pt x="5300" y="131494"/>
                </a:lnTo>
                <a:lnTo>
                  <a:pt x="606" y="161298"/>
                </a:lnTo>
                <a:lnTo>
                  <a:pt x="0" y="176784"/>
                </a:lnTo>
                <a:lnTo>
                  <a:pt x="0" y="486155"/>
                </a:lnTo>
                <a:lnTo>
                  <a:pt x="457200" y="487679"/>
                </a:lnTo>
                <a:lnTo>
                  <a:pt x="473168" y="487660"/>
                </a:lnTo>
                <a:lnTo>
                  <a:pt x="500351" y="487506"/>
                </a:lnTo>
                <a:lnTo>
                  <a:pt x="520027" y="487243"/>
                </a:lnTo>
                <a:lnTo>
                  <a:pt x="542880" y="486761"/>
                </a:lnTo>
                <a:lnTo>
                  <a:pt x="550416" y="486604"/>
                </a:lnTo>
                <a:lnTo>
                  <a:pt x="558617" y="486461"/>
                </a:lnTo>
                <a:lnTo>
                  <a:pt x="567908" y="486337"/>
                </a:lnTo>
                <a:lnTo>
                  <a:pt x="578711" y="486241"/>
                </a:lnTo>
                <a:lnTo>
                  <a:pt x="591451" y="486178"/>
                </a:lnTo>
                <a:lnTo>
                  <a:pt x="606551" y="486155"/>
                </a:lnTo>
                <a:lnTo>
                  <a:pt x="606356" y="460219"/>
                </a:lnTo>
                <a:lnTo>
                  <a:pt x="606224" y="434522"/>
                </a:lnTo>
                <a:lnTo>
                  <a:pt x="606149" y="409054"/>
                </a:lnTo>
                <a:lnTo>
                  <a:pt x="606125" y="383804"/>
                </a:lnTo>
                <a:lnTo>
                  <a:pt x="606147" y="358759"/>
                </a:lnTo>
                <a:lnTo>
                  <a:pt x="606209" y="333908"/>
                </a:lnTo>
                <a:lnTo>
                  <a:pt x="606305" y="309240"/>
                </a:lnTo>
                <a:lnTo>
                  <a:pt x="606430" y="284744"/>
                </a:lnTo>
                <a:lnTo>
                  <a:pt x="606577" y="260407"/>
                </a:lnTo>
                <a:lnTo>
                  <a:pt x="606742" y="236220"/>
                </a:lnTo>
                <a:lnTo>
                  <a:pt x="606918" y="212169"/>
                </a:lnTo>
                <a:lnTo>
                  <a:pt x="607100" y="188244"/>
                </a:lnTo>
                <a:lnTo>
                  <a:pt x="607282" y="164433"/>
                </a:lnTo>
                <a:lnTo>
                  <a:pt x="607458" y="140726"/>
                </a:lnTo>
                <a:lnTo>
                  <a:pt x="607623" y="117109"/>
                </a:lnTo>
                <a:lnTo>
                  <a:pt x="607771" y="93573"/>
                </a:lnTo>
                <a:lnTo>
                  <a:pt x="607895" y="70105"/>
                </a:lnTo>
                <a:lnTo>
                  <a:pt x="607992" y="46695"/>
                </a:lnTo>
                <a:lnTo>
                  <a:pt x="608054" y="23330"/>
                </a:lnTo>
                <a:lnTo>
                  <a:pt x="608076" y="0"/>
                </a:lnTo>
                <a:lnTo>
                  <a:pt x="158495" y="0"/>
                </a:lnTo>
                <a:close/>
              </a:path>
            </a:pathLst>
          </a:custGeom>
          <a:solidFill>
            <a:srgbClr val="2A9FA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2357628" y="2159508"/>
            <a:ext cx="4907280" cy="184403"/>
          </a:xfrm>
          <a:custGeom>
            <a:avLst/>
            <a:gdLst/>
            <a:ahLst/>
            <a:cxnLst/>
            <a:rect l="l" t="t" r="r" b="b"/>
            <a:pathLst>
              <a:path w="4907280" h="184403">
                <a:moveTo>
                  <a:pt x="0" y="184403"/>
                </a:moveTo>
                <a:lnTo>
                  <a:pt x="4907280" y="184403"/>
                </a:lnTo>
                <a:lnTo>
                  <a:pt x="4907280" y="0"/>
                </a:lnTo>
                <a:lnTo>
                  <a:pt x="0" y="0"/>
                </a:lnTo>
                <a:lnTo>
                  <a:pt x="0" y="184403"/>
                </a:lnTo>
                <a:close/>
              </a:path>
            </a:pathLst>
          </a:custGeom>
          <a:solidFill>
            <a:srgbClr val="26405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2357628" y="2343912"/>
            <a:ext cx="4907280" cy="184403"/>
          </a:xfrm>
          <a:custGeom>
            <a:avLst/>
            <a:gdLst/>
            <a:ahLst/>
            <a:cxnLst/>
            <a:rect l="l" t="t" r="r" b="b"/>
            <a:pathLst>
              <a:path w="4907280" h="184403">
                <a:moveTo>
                  <a:pt x="0" y="184403"/>
                </a:moveTo>
                <a:lnTo>
                  <a:pt x="4907280" y="184403"/>
                </a:lnTo>
                <a:lnTo>
                  <a:pt x="4907280" y="0"/>
                </a:lnTo>
                <a:lnTo>
                  <a:pt x="0" y="0"/>
                </a:lnTo>
                <a:lnTo>
                  <a:pt x="0" y="184403"/>
                </a:lnTo>
                <a:close/>
              </a:path>
            </a:pathLst>
          </a:custGeom>
          <a:solidFill>
            <a:srgbClr val="26405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2357628" y="2528316"/>
            <a:ext cx="4907280" cy="184403"/>
          </a:xfrm>
          <a:custGeom>
            <a:avLst/>
            <a:gdLst/>
            <a:ahLst/>
            <a:cxnLst/>
            <a:rect l="l" t="t" r="r" b="b"/>
            <a:pathLst>
              <a:path w="4907280" h="184403">
                <a:moveTo>
                  <a:pt x="0" y="184403"/>
                </a:moveTo>
                <a:lnTo>
                  <a:pt x="4907280" y="184403"/>
                </a:lnTo>
                <a:lnTo>
                  <a:pt x="4907280" y="0"/>
                </a:lnTo>
                <a:lnTo>
                  <a:pt x="0" y="0"/>
                </a:lnTo>
                <a:lnTo>
                  <a:pt x="0" y="184403"/>
                </a:lnTo>
                <a:close/>
              </a:path>
            </a:pathLst>
          </a:custGeom>
          <a:solidFill>
            <a:srgbClr val="26405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507492" y="2154936"/>
            <a:ext cx="1844039" cy="0"/>
          </a:xfrm>
          <a:custGeom>
            <a:avLst/>
            <a:gdLst/>
            <a:ahLst/>
            <a:cxnLst/>
            <a:rect l="l" t="t" r="r" b="b"/>
            <a:pathLst>
              <a:path w="1844039">
                <a:moveTo>
                  <a:pt x="0" y="0"/>
                </a:moveTo>
                <a:lnTo>
                  <a:pt x="1844039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2357628" y="2154936"/>
            <a:ext cx="4907280" cy="0"/>
          </a:xfrm>
          <a:custGeom>
            <a:avLst/>
            <a:gdLst/>
            <a:ahLst/>
            <a:cxnLst/>
            <a:rect l="l" t="t" r="r" b="b"/>
            <a:pathLst>
              <a:path w="4907280">
                <a:moveTo>
                  <a:pt x="0" y="0"/>
                </a:moveTo>
                <a:lnTo>
                  <a:pt x="4907280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2357628" y="2718816"/>
            <a:ext cx="2450591" cy="32003"/>
          </a:xfrm>
          <a:custGeom>
            <a:avLst/>
            <a:gdLst/>
            <a:ahLst/>
            <a:cxnLst/>
            <a:rect l="l" t="t" r="r" b="b"/>
            <a:pathLst>
              <a:path w="2450591" h="32003">
                <a:moveTo>
                  <a:pt x="0" y="32003"/>
                </a:moveTo>
                <a:lnTo>
                  <a:pt x="2450591" y="32003"/>
                </a:lnTo>
                <a:lnTo>
                  <a:pt x="2450591" y="0"/>
                </a:lnTo>
                <a:lnTo>
                  <a:pt x="0" y="0"/>
                </a:lnTo>
                <a:lnTo>
                  <a:pt x="0" y="3200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2357628" y="2897124"/>
            <a:ext cx="2450591" cy="32003"/>
          </a:xfrm>
          <a:custGeom>
            <a:avLst/>
            <a:gdLst/>
            <a:ahLst/>
            <a:cxnLst/>
            <a:rect l="l" t="t" r="r" b="b"/>
            <a:pathLst>
              <a:path w="2450591" h="32003">
                <a:moveTo>
                  <a:pt x="0" y="32003"/>
                </a:moveTo>
                <a:lnTo>
                  <a:pt x="2450591" y="32003"/>
                </a:lnTo>
                <a:lnTo>
                  <a:pt x="2450591" y="0"/>
                </a:lnTo>
                <a:lnTo>
                  <a:pt x="0" y="0"/>
                </a:lnTo>
                <a:lnTo>
                  <a:pt x="0" y="3200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2357628" y="2750820"/>
            <a:ext cx="2450591" cy="146303"/>
          </a:xfrm>
          <a:custGeom>
            <a:avLst/>
            <a:gdLst/>
            <a:ahLst/>
            <a:cxnLst/>
            <a:rect l="l" t="t" r="r" b="b"/>
            <a:pathLst>
              <a:path w="2450591" h="146303">
                <a:moveTo>
                  <a:pt x="0" y="146303"/>
                </a:moveTo>
                <a:lnTo>
                  <a:pt x="2450591" y="146303"/>
                </a:lnTo>
                <a:lnTo>
                  <a:pt x="2450591" y="0"/>
                </a:lnTo>
                <a:lnTo>
                  <a:pt x="0" y="0"/>
                </a:lnTo>
                <a:lnTo>
                  <a:pt x="0" y="14630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4814316" y="2718816"/>
            <a:ext cx="2450591" cy="32003"/>
          </a:xfrm>
          <a:custGeom>
            <a:avLst/>
            <a:gdLst/>
            <a:ahLst/>
            <a:cxnLst/>
            <a:rect l="l" t="t" r="r" b="b"/>
            <a:pathLst>
              <a:path w="2450591" h="32003">
                <a:moveTo>
                  <a:pt x="0" y="32003"/>
                </a:moveTo>
                <a:lnTo>
                  <a:pt x="2450591" y="32003"/>
                </a:lnTo>
                <a:lnTo>
                  <a:pt x="2450591" y="0"/>
                </a:lnTo>
                <a:lnTo>
                  <a:pt x="0" y="0"/>
                </a:lnTo>
                <a:lnTo>
                  <a:pt x="0" y="3200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4814316" y="2897124"/>
            <a:ext cx="2450591" cy="32003"/>
          </a:xfrm>
          <a:custGeom>
            <a:avLst/>
            <a:gdLst/>
            <a:ahLst/>
            <a:cxnLst/>
            <a:rect l="l" t="t" r="r" b="b"/>
            <a:pathLst>
              <a:path w="2450591" h="32003">
                <a:moveTo>
                  <a:pt x="0" y="32003"/>
                </a:moveTo>
                <a:lnTo>
                  <a:pt x="2450591" y="32003"/>
                </a:lnTo>
                <a:lnTo>
                  <a:pt x="2450591" y="0"/>
                </a:lnTo>
                <a:lnTo>
                  <a:pt x="0" y="0"/>
                </a:lnTo>
                <a:lnTo>
                  <a:pt x="0" y="3200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4814316" y="2750820"/>
            <a:ext cx="2450591" cy="146303"/>
          </a:xfrm>
          <a:custGeom>
            <a:avLst/>
            <a:gdLst/>
            <a:ahLst/>
            <a:cxnLst/>
            <a:rect l="l" t="t" r="r" b="b"/>
            <a:pathLst>
              <a:path w="2450591" h="146303">
                <a:moveTo>
                  <a:pt x="0" y="146303"/>
                </a:moveTo>
                <a:lnTo>
                  <a:pt x="2450591" y="146303"/>
                </a:lnTo>
                <a:lnTo>
                  <a:pt x="2450591" y="0"/>
                </a:lnTo>
                <a:lnTo>
                  <a:pt x="0" y="0"/>
                </a:lnTo>
                <a:lnTo>
                  <a:pt x="0" y="14630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2357628" y="2715768"/>
            <a:ext cx="2450591" cy="0"/>
          </a:xfrm>
          <a:custGeom>
            <a:avLst/>
            <a:gdLst/>
            <a:ahLst/>
            <a:cxnLst/>
            <a:rect l="l" t="t" r="r" b="b"/>
            <a:pathLst>
              <a:path w="2450591">
                <a:moveTo>
                  <a:pt x="0" y="0"/>
                </a:moveTo>
                <a:lnTo>
                  <a:pt x="2450591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4814316" y="2715768"/>
            <a:ext cx="2450591" cy="0"/>
          </a:xfrm>
          <a:custGeom>
            <a:avLst/>
            <a:gdLst/>
            <a:ahLst/>
            <a:cxnLst/>
            <a:rect l="l" t="t" r="r" b="b"/>
            <a:pathLst>
              <a:path w="2450591">
                <a:moveTo>
                  <a:pt x="0" y="0"/>
                </a:moveTo>
                <a:lnTo>
                  <a:pt x="2450591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2354580" y="2151888"/>
            <a:ext cx="0" cy="783335"/>
          </a:xfrm>
          <a:custGeom>
            <a:avLst/>
            <a:gdLst/>
            <a:ahLst/>
            <a:cxnLst/>
            <a:rect l="l" t="t" r="r" b="b"/>
            <a:pathLst>
              <a:path h="783335">
                <a:moveTo>
                  <a:pt x="0" y="0"/>
                </a:moveTo>
                <a:lnTo>
                  <a:pt x="0" y="783335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4811268" y="2712720"/>
            <a:ext cx="0" cy="222503"/>
          </a:xfrm>
          <a:custGeom>
            <a:avLst/>
            <a:gdLst/>
            <a:ahLst/>
            <a:cxnLst/>
            <a:rect l="l" t="t" r="r" b="b"/>
            <a:pathLst>
              <a:path h="222503">
                <a:moveTo>
                  <a:pt x="0" y="0"/>
                </a:moveTo>
                <a:lnTo>
                  <a:pt x="0" y="222503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507492" y="2936748"/>
            <a:ext cx="6757415" cy="24383"/>
          </a:xfrm>
          <a:custGeom>
            <a:avLst/>
            <a:gdLst/>
            <a:ahLst/>
            <a:cxnLst/>
            <a:rect l="l" t="t" r="r" b="b"/>
            <a:pathLst>
              <a:path w="6757415" h="24383">
                <a:moveTo>
                  <a:pt x="0" y="24383"/>
                </a:moveTo>
                <a:lnTo>
                  <a:pt x="6757415" y="24383"/>
                </a:lnTo>
                <a:lnTo>
                  <a:pt x="6757415" y="0"/>
                </a:lnTo>
                <a:lnTo>
                  <a:pt x="0" y="0"/>
                </a:lnTo>
                <a:lnTo>
                  <a:pt x="0" y="24383"/>
                </a:lnTo>
                <a:close/>
              </a:path>
            </a:pathLst>
          </a:custGeom>
          <a:solidFill>
            <a:srgbClr val="C1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507492" y="3121152"/>
            <a:ext cx="6757415" cy="24384"/>
          </a:xfrm>
          <a:custGeom>
            <a:avLst/>
            <a:gdLst/>
            <a:ahLst/>
            <a:cxnLst/>
            <a:rect l="l" t="t" r="r" b="b"/>
            <a:pathLst>
              <a:path w="6757415" h="24384">
                <a:moveTo>
                  <a:pt x="0" y="24384"/>
                </a:moveTo>
                <a:lnTo>
                  <a:pt x="6757415" y="24384"/>
                </a:lnTo>
                <a:lnTo>
                  <a:pt x="6757415" y="0"/>
                </a:lnTo>
                <a:lnTo>
                  <a:pt x="0" y="0"/>
                </a:lnTo>
                <a:lnTo>
                  <a:pt x="0" y="24384"/>
                </a:lnTo>
                <a:close/>
              </a:path>
            </a:pathLst>
          </a:custGeom>
          <a:solidFill>
            <a:srgbClr val="C1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507492" y="2961131"/>
            <a:ext cx="6757415" cy="160020"/>
          </a:xfrm>
          <a:custGeom>
            <a:avLst/>
            <a:gdLst/>
            <a:ahLst/>
            <a:cxnLst/>
            <a:rect l="l" t="t" r="r" b="b"/>
            <a:pathLst>
              <a:path w="6757415" h="160020">
                <a:moveTo>
                  <a:pt x="0" y="160020"/>
                </a:moveTo>
                <a:lnTo>
                  <a:pt x="6757415" y="160020"/>
                </a:lnTo>
                <a:lnTo>
                  <a:pt x="6757415" y="0"/>
                </a:lnTo>
                <a:lnTo>
                  <a:pt x="0" y="0"/>
                </a:lnTo>
                <a:lnTo>
                  <a:pt x="0" y="160020"/>
                </a:lnTo>
                <a:close/>
              </a:path>
            </a:pathLst>
          </a:custGeom>
          <a:solidFill>
            <a:srgbClr val="C1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507492" y="2932176"/>
            <a:ext cx="1844039" cy="0"/>
          </a:xfrm>
          <a:custGeom>
            <a:avLst/>
            <a:gdLst/>
            <a:ahLst/>
            <a:cxnLst/>
            <a:rect l="l" t="t" r="r" b="b"/>
            <a:pathLst>
              <a:path w="1844039">
                <a:moveTo>
                  <a:pt x="0" y="0"/>
                </a:moveTo>
                <a:lnTo>
                  <a:pt x="1844039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2357628" y="2928493"/>
            <a:ext cx="2450591" cy="7366"/>
          </a:xfrm>
          <a:custGeom>
            <a:avLst/>
            <a:gdLst/>
            <a:ahLst/>
            <a:cxnLst/>
            <a:rect l="l" t="t" r="r" b="b"/>
            <a:pathLst>
              <a:path w="2450591" h="7366">
                <a:moveTo>
                  <a:pt x="0" y="7366"/>
                </a:moveTo>
                <a:lnTo>
                  <a:pt x="2450591" y="7366"/>
                </a:lnTo>
                <a:lnTo>
                  <a:pt x="2450591" y="0"/>
                </a:lnTo>
                <a:lnTo>
                  <a:pt x="0" y="0"/>
                </a:lnTo>
                <a:lnTo>
                  <a:pt x="0" y="7366"/>
                </a:lnTo>
                <a:close/>
              </a:path>
            </a:pathLst>
          </a:custGeom>
          <a:solidFill>
            <a:srgbClr val="8484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814316" y="2928493"/>
            <a:ext cx="2450591" cy="7366"/>
          </a:xfrm>
          <a:custGeom>
            <a:avLst/>
            <a:gdLst/>
            <a:ahLst/>
            <a:cxnLst/>
            <a:rect l="l" t="t" r="r" b="b"/>
            <a:pathLst>
              <a:path w="2450591" h="7366">
                <a:moveTo>
                  <a:pt x="0" y="7366"/>
                </a:moveTo>
                <a:lnTo>
                  <a:pt x="2450591" y="7366"/>
                </a:lnTo>
                <a:lnTo>
                  <a:pt x="2450591" y="0"/>
                </a:lnTo>
                <a:lnTo>
                  <a:pt x="0" y="0"/>
                </a:lnTo>
                <a:lnTo>
                  <a:pt x="0" y="7366"/>
                </a:lnTo>
                <a:close/>
              </a:path>
            </a:pathLst>
          </a:custGeom>
          <a:solidFill>
            <a:srgbClr val="8484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2357628" y="3153155"/>
            <a:ext cx="2450591" cy="38100"/>
          </a:xfrm>
          <a:custGeom>
            <a:avLst/>
            <a:gdLst/>
            <a:ahLst/>
            <a:cxnLst/>
            <a:rect l="l" t="t" r="r" b="b"/>
            <a:pathLst>
              <a:path w="2450591" h="38100">
                <a:moveTo>
                  <a:pt x="0" y="38100"/>
                </a:moveTo>
                <a:lnTo>
                  <a:pt x="2450591" y="38100"/>
                </a:lnTo>
                <a:lnTo>
                  <a:pt x="2450591" y="0"/>
                </a:lnTo>
                <a:lnTo>
                  <a:pt x="0" y="0"/>
                </a:lnTo>
                <a:lnTo>
                  <a:pt x="0" y="38100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2357628" y="3323844"/>
            <a:ext cx="2450591" cy="39623"/>
          </a:xfrm>
          <a:custGeom>
            <a:avLst/>
            <a:gdLst/>
            <a:ahLst/>
            <a:cxnLst/>
            <a:rect l="l" t="t" r="r" b="b"/>
            <a:pathLst>
              <a:path w="2450591" h="39623">
                <a:moveTo>
                  <a:pt x="0" y="39623"/>
                </a:moveTo>
                <a:lnTo>
                  <a:pt x="2450591" y="39623"/>
                </a:lnTo>
                <a:lnTo>
                  <a:pt x="2450591" y="0"/>
                </a:lnTo>
                <a:lnTo>
                  <a:pt x="0" y="0"/>
                </a:lnTo>
                <a:lnTo>
                  <a:pt x="0" y="3962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2357628" y="3191255"/>
            <a:ext cx="2450591" cy="132588"/>
          </a:xfrm>
          <a:custGeom>
            <a:avLst/>
            <a:gdLst/>
            <a:ahLst/>
            <a:cxnLst/>
            <a:rect l="l" t="t" r="r" b="b"/>
            <a:pathLst>
              <a:path w="2450591" h="132588">
                <a:moveTo>
                  <a:pt x="0" y="132588"/>
                </a:moveTo>
                <a:lnTo>
                  <a:pt x="2450591" y="132588"/>
                </a:lnTo>
                <a:lnTo>
                  <a:pt x="2450591" y="0"/>
                </a:lnTo>
                <a:lnTo>
                  <a:pt x="0" y="0"/>
                </a:lnTo>
                <a:lnTo>
                  <a:pt x="0" y="132588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4814316" y="3153155"/>
            <a:ext cx="2450591" cy="38100"/>
          </a:xfrm>
          <a:custGeom>
            <a:avLst/>
            <a:gdLst/>
            <a:ahLst/>
            <a:cxnLst/>
            <a:rect l="l" t="t" r="r" b="b"/>
            <a:pathLst>
              <a:path w="2450591" h="38100">
                <a:moveTo>
                  <a:pt x="0" y="38100"/>
                </a:moveTo>
                <a:lnTo>
                  <a:pt x="2450591" y="38100"/>
                </a:lnTo>
                <a:lnTo>
                  <a:pt x="2450591" y="0"/>
                </a:lnTo>
                <a:lnTo>
                  <a:pt x="0" y="0"/>
                </a:lnTo>
                <a:lnTo>
                  <a:pt x="0" y="38100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4814316" y="3323844"/>
            <a:ext cx="2450591" cy="39623"/>
          </a:xfrm>
          <a:custGeom>
            <a:avLst/>
            <a:gdLst/>
            <a:ahLst/>
            <a:cxnLst/>
            <a:rect l="l" t="t" r="r" b="b"/>
            <a:pathLst>
              <a:path w="2450591" h="39623">
                <a:moveTo>
                  <a:pt x="0" y="39623"/>
                </a:moveTo>
                <a:lnTo>
                  <a:pt x="2450591" y="39623"/>
                </a:lnTo>
                <a:lnTo>
                  <a:pt x="2450591" y="0"/>
                </a:lnTo>
                <a:lnTo>
                  <a:pt x="0" y="0"/>
                </a:lnTo>
                <a:lnTo>
                  <a:pt x="0" y="3962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4814316" y="3191255"/>
            <a:ext cx="2450591" cy="132588"/>
          </a:xfrm>
          <a:custGeom>
            <a:avLst/>
            <a:gdLst/>
            <a:ahLst/>
            <a:cxnLst/>
            <a:rect l="l" t="t" r="r" b="b"/>
            <a:pathLst>
              <a:path w="2450591" h="132588">
                <a:moveTo>
                  <a:pt x="0" y="132588"/>
                </a:moveTo>
                <a:lnTo>
                  <a:pt x="2450591" y="132588"/>
                </a:lnTo>
                <a:lnTo>
                  <a:pt x="2450591" y="0"/>
                </a:lnTo>
                <a:lnTo>
                  <a:pt x="0" y="0"/>
                </a:lnTo>
                <a:lnTo>
                  <a:pt x="0" y="132588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507492" y="3148584"/>
            <a:ext cx="1844039" cy="0"/>
          </a:xfrm>
          <a:custGeom>
            <a:avLst/>
            <a:gdLst/>
            <a:ahLst/>
            <a:cxnLst/>
            <a:rect l="l" t="t" r="r" b="b"/>
            <a:pathLst>
              <a:path w="1844039">
                <a:moveTo>
                  <a:pt x="0" y="0"/>
                </a:moveTo>
                <a:lnTo>
                  <a:pt x="1844039" y="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2357628" y="3148584"/>
            <a:ext cx="2450591" cy="0"/>
          </a:xfrm>
          <a:custGeom>
            <a:avLst/>
            <a:gdLst/>
            <a:ahLst/>
            <a:cxnLst/>
            <a:rect l="l" t="t" r="r" b="b"/>
            <a:pathLst>
              <a:path w="2450591">
                <a:moveTo>
                  <a:pt x="0" y="0"/>
                </a:moveTo>
                <a:lnTo>
                  <a:pt x="2450591" y="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4814316" y="3148584"/>
            <a:ext cx="2450591" cy="0"/>
          </a:xfrm>
          <a:custGeom>
            <a:avLst/>
            <a:gdLst/>
            <a:ahLst/>
            <a:cxnLst/>
            <a:rect l="l" t="t" r="r" b="b"/>
            <a:pathLst>
              <a:path w="2450591">
                <a:moveTo>
                  <a:pt x="0" y="0"/>
                </a:moveTo>
                <a:lnTo>
                  <a:pt x="2450591" y="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2357628" y="3369564"/>
            <a:ext cx="2450591" cy="39624"/>
          </a:xfrm>
          <a:custGeom>
            <a:avLst/>
            <a:gdLst/>
            <a:ahLst/>
            <a:cxnLst/>
            <a:rect l="l" t="t" r="r" b="b"/>
            <a:pathLst>
              <a:path w="2450591" h="39624">
                <a:moveTo>
                  <a:pt x="0" y="39624"/>
                </a:moveTo>
                <a:lnTo>
                  <a:pt x="2450591" y="39624"/>
                </a:lnTo>
                <a:lnTo>
                  <a:pt x="2450591" y="0"/>
                </a:lnTo>
                <a:lnTo>
                  <a:pt x="0" y="0"/>
                </a:lnTo>
                <a:lnTo>
                  <a:pt x="0" y="39624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2357628" y="3540252"/>
            <a:ext cx="2450591" cy="39624"/>
          </a:xfrm>
          <a:custGeom>
            <a:avLst/>
            <a:gdLst/>
            <a:ahLst/>
            <a:cxnLst/>
            <a:rect l="l" t="t" r="r" b="b"/>
            <a:pathLst>
              <a:path w="2450591" h="39624">
                <a:moveTo>
                  <a:pt x="0" y="39624"/>
                </a:moveTo>
                <a:lnTo>
                  <a:pt x="2450591" y="39624"/>
                </a:lnTo>
                <a:lnTo>
                  <a:pt x="2450591" y="0"/>
                </a:lnTo>
                <a:lnTo>
                  <a:pt x="0" y="0"/>
                </a:lnTo>
                <a:lnTo>
                  <a:pt x="0" y="39624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2357628" y="3409188"/>
            <a:ext cx="2450591" cy="131063"/>
          </a:xfrm>
          <a:custGeom>
            <a:avLst/>
            <a:gdLst/>
            <a:ahLst/>
            <a:cxnLst/>
            <a:rect l="l" t="t" r="r" b="b"/>
            <a:pathLst>
              <a:path w="2450591" h="131063">
                <a:moveTo>
                  <a:pt x="0" y="131063"/>
                </a:moveTo>
                <a:lnTo>
                  <a:pt x="2450591" y="131063"/>
                </a:lnTo>
                <a:lnTo>
                  <a:pt x="2450591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4814316" y="3369564"/>
            <a:ext cx="2450591" cy="39624"/>
          </a:xfrm>
          <a:custGeom>
            <a:avLst/>
            <a:gdLst/>
            <a:ahLst/>
            <a:cxnLst/>
            <a:rect l="l" t="t" r="r" b="b"/>
            <a:pathLst>
              <a:path w="2450591" h="39624">
                <a:moveTo>
                  <a:pt x="0" y="39624"/>
                </a:moveTo>
                <a:lnTo>
                  <a:pt x="2450591" y="39624"/>
                </a:lnTo>
                <a:lnTo>
                  <a:pt x="2450591" y="0"/>
                </a:lnTo>
                <a:lnTo>
                  <a:pt x="0" y="0"/>
                </a:lnTo>
                <a:lnTo>
                  <a:pt x="0" y="39624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4814316" y="3540252"/>
            <a:ext cx="2450591" cy="39624"/>
          </a:xfrm>
          <a:custGeom>
            <a:avLst/>
            <a:gdLst/>
            <a:ahLst/>
            <a:cxnLst/>
            <a:rect l="l" t="t" r="r" b="b"/>
            <a:pathLst>
              <a:path w="2450591" h="39624">
                <a:moveTo>
                  <a:pt x="0" y="39624"/>
                </a:moveTo>
                <a:lnTo>
                  <a:pt x="2450591" y="39624"/>
                </a:lnTo>
                <a:lnTo>
                  <a:pt x="2450591" y="0"/>
                </a:lnTo>
                <a:lnTo>
                  <a:pt x="0" y="0"/>
                </a:lnTo>
                <a:lnTo>
                  <a:pt x="0" y="39624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4814316" y="3409188"/>
            <a:ext cx="2450591" cy="131063"/>
          </a:xfrm>
          <a:custGeom>
            <a:avLst/>
            <a:gdLst/>
            <a:ahLst/>
            <a:cxnLst/>
            <a:rect l="l" t="t" r="r" b="b"/>
            <a:pathLst>
              <a:path w="2450591" h="131063">
                <a:moveTo>
                  <a:pt x="0" y="131063"/>
                </a:moveTo>
                <a:lnTo>
                  <a:pt x="2450591" y="131063"/>
                </a:lnTo>
                <a:lnTo>
                  <a:pt x="2450591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507492" y="3366516"/>
            <a:ext cx="1844039" cy="0"/>
          </a:xfrm>
          <a:custGeom>
            <a:avLst/>
            <a:gdLst/>
            <a:ahLst/>
            <a:cxnLst/>
            <a:rect l="l" t="t" r="r" b="b"/>
            <a:pathLst>
              <a:path w="1844039">
                <a:moveTo>
                  <a:pt x="0" y="0"/>
                </a:moveTo>
                <a:lnTo>
                  <a:pt x="1844039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2357628" y="3362832"/>
            <a:ext cx="2450591" cy="7366"/>
          </a:xfrm>
          <a:custGeom>
            <a:avLst/>
            <a:gdLst/>
            <a:ahLst/>
            <a:cxnLst/>
            <a:rect l="l" t="t" r="r" b="b"/>
            <a:pathLst>
              <a:path w="2450591" h="7366">
                <a:moveTo>
                  <a:pt x="0" y="7366"/>
                </a:moveTo>
                <a:lnTo>
                  <a:pt x="2450591" y="7366"/>
                </a:lnTo>
                <a:lnTo>
                  <a:pt x="2450591" y="0"/>
                </a:lnTo>
                <a:lnTo>
                  <a:pt x="0" y="0"/>
                </a:lnTo>
                <a:lnTo>
                  <a:pt x="0" y="7366"/>
                </a:lnTo>
                <a:close/>
              </a:path>
            </a:pathLst>
          </a:custGeom>
          <a:solidFill>
            <a:srgbClr val="8484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4814316" y="3362832"/>
            <a:ext cx="2450591" cy="7366"/>
          </a:xfrm>
          <a:custGeom>
            <a:avLst/>
            <a:gdLst/>
            <a:ahLst/>
            <a:cxnLst/>
            <a:rect l="l" t="t" r="r" b="b"/>
            <a:pathLst>
              <a:path w="2450591" h="7366">
                <a:moveTo>
                  <a:pt x="0" y="7366"/>
                </a:moveTo>
                <a:lnTo>
                  <a:pt x="2450591" y="7366"/>
                </a:lnTo>
                <a:lnTo>
                  <a:pt x="2450591" y="0"/>
                </a:lnTo>
                <a:lnTo>
                  <a:pt x="0" y="0"/>
                </a:lnTo>
                <a:lnTo>
                  <a:pt x="0" y="7366"/>
                </a:lnTo>
                <a:close/>
              </a:path>
            </a:pathLst>
          </a:custGeom>
          <a:solidFill>
            <a:srgbClr val="8484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2357628" y="3585972"/>
            <a:ext cx="2450591" cy="39624"/>
          </a:xfrm>
          <a:custGeom>
            <a:avLst/>
            <a:gdLst/>
            <a:ahLst/>
            <a:cxnLst/>
            <a:rect l="l" t="t" r="r" b="b"/>
            <a:pathLst>
              <a:path w="2450591" h="39624">
                <a:moveTo>
                  <a:pt x="0" y="39624"/>
                </a:moveTo>
                <a:lnTo>
                  <a:pt x="2450591" y="39624"/>
                </a:lnTo>
                <a:lnTo>
                  <a:pt x="2450591" y="0"/>
                </a:lnTo>
                <a:lnTo>
                  <a:pt x="0" y="0"/>
                </a:lnTo>
                <a:lnTo>
                  <a:pt x="0" y="39624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2357628" y="3756660"/>
            <a:ext cx="2450591" cy="39623"/>
          </a:xfrm>
          <a:custGeom>
            <a:avLst/>
            <a:gdLst/>
            <a:ahLst/>
            <a:cxnLst/>
            <a:rect l="l" t="t" r="r" b="b"/>
            <a:pathLst>
              <a:path w="2450591" h="39623">
                <a:moveTo>
                  <a:pt x="0" y="39623"/>
                </a:moveTo>
                <a:lnTo>
                  <a:pt x="2450591" y="39623"/>
                </a:lnTo>
                <a:lnTo>
                  <a:pt x="2450591" y="0"/>
                </a:lnTo>
                <a:lnTo>
                  <a:pt x="0" y="0"/>
                </a:lnTo>
                <a:lnTo>
                  <a:pt x="0" y="3962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2357628" y="3625596"/>
            <a:ext cx="2450591" cy="131063"/>
          </a:xfrm>
          <a:custGeom>
            <a:avLst/>
            <a:gdLst/>
            <a:ahLst/>
            <a:cxnLst/>
            <a:rect l="l" t="t" r="r" b="b"/>
            <a:pathLst>
              <a:path w="2450591" h="131063">
                <a:moveTo>
                  <a:pt x="0" y="131063"/>
                </a:moveTo>
                <a:lnTo>
                  <a:pt x="2450591" y="131063"/>
                </a:lnTo>
                <a:lnTo>
                  <a:pt x="2450591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4814316" y="3585972"/>
            <a:ext cx="2450591" cy="39624"/>
          </a:xfrm>
          <a:custGeom>
            <a:avLst/>
            <a:gdLst/>
            <a:ahLst/>
            <a:cxnLst/>
            <a:rect l="l" t="t" r="r" b="b"/>
            <a:pathLst>
              <a:path w="2450591" h="39624">
                <a:moveTo>
                  <a:pt x="0" y="39624"/>
                </a:moveTo>
                <a:lnTo>
                  <a:pt x="2450591" y="39624"/>
                </a:lnTo>
                <a:lnTo>
                  <a:pt x="2450591" y="0"/>
                </a:lnTo>
                <a:lnTo>
                  <a:pt x="0" y="0"/>
                </a:lnTo>
                <a:lnTo>
                  <a:pt x="0" y="39624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4814316" y="3756660"/>
            <a:ext cx="2450591" cy="39623"/>
          </a:xfrm>
          <a:custGeom>
            <a:avLst/>
            <a:gdLst/>
            <a:ahLst/>
            <a:cxnLst/>
            <a:rect l="l" t="t" r="r" b="b"/>
            <a:pathLst>
              <a:path w="2450591" h="39623">
                <a:moveTo>
                  <a:pt x="0" y="39623"/>
                </a:moveTo>
                <a:lnTo>
                  <a:pt x="2450591" y="39623"/>
                </a:lnTo>
                <a:lnTo>
                  <a:pt x="2450591" y="0"/>
                </a:lnTo>
                <a:lnTo>
                  <a:pt x="0" y="0"/>
                </a:lnTo>
                <a:lnTo>
                  <a:pt x="0" y="3962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4814316" y="3625596"/>
            <a:ext cx="2450591" cy="131063"/>
          </a:xfrm>
          <a:custGeom>
            <a:avLst/>
            <a:gdLst/>
            <a:ahLst/>
            <a:cxnLst/>
            <a:rect l="l" t="t" r="r" b="b"/>
            <a:pathLst>
              <a:path w="2450591" h="131063">
                <a:moveTo>
                  <a:pt x="0" y="131063"/>
                </a:moveTo>
                <a:lnTo>
                  <a:pt x="2450591" y="131063"/>
                </a:lnTo>
                <a:lnTo>
                  <a:pt x="2450591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507492" y="3582924"/>
            <a:ext cx="1844039" cy="0"/>
          </a:xfrm>
          <a:custGeom>
            <a:avLst/>
            <a:gdLst/>
            <a:ahLst/>
            <a:cxnLst/>
            <a:rect l="l" t="t" r="r" b="b"/>
            <a:pathLst>
              <a:path w="1844039">
                <a:moveTo>
                  <a:pt x="0" y="0"/>
                </a:moveTo>
                <a:lnTo>
                  <a:pt x="1844039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2357628" y="3579241"/>
            <a:ext cx="2450591" cy="7366"/>
          </a:xfrm>
          <a:custGeom>
            <a:avLst/>
            <a:gdLst/>
            <a:ahLst/>
            <a:cxnLst/>
            <a:rect l="l" t="t" r="r" b="b"/>
            <a:pathLst>
              <a:path w="2450591" h="7366">
                <a:moveTo>
                  <a:pt x="0" y="7366"/>
                </a:moveTo>
                <a:lnTo>
                  <a:pt x="2450591" y="7366"/>
                </a:lnTo>
                <a:lnTo>
                  <a:pt x="2450591" y="0"/>
                </a:lnTo>
                <a:lnTo>
                  <a:pt x="0" y="0"/>
                </a:lnTo>
                <a:lnTo>
                  <a:pt x="0" y="7366"/>
                </a:lnTo>
                <a:close/>
              </a:path>
            </a:pathLst>
          </a:custGeom>
          <a:solidFill>
            <a:srgbClr val="8484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4814316" y="3579241"/>
            <a:ext cx="2450591" cy="7366"/>
          </a:xfrm>
          <a:custGeom>
            <a:avLst/>
            <a:gdLst/>
            <a:ahLst/>
            <a:cxnLst/>
            <a:rect l="l" t="t" r="r" b="b"/>
            <a:pathLst>
              <a:path w="2450591" h="7366">
                <a:moveTo>
                  <a:pt x="0" y="7366"/>
                </a:moveTo>
                <a:lnTo>
                  <a:pt x="2450591" y="7366"/>
                </a:lnTo>
                <a:lnTo>
                  <a:pt x="2450591" y="0"/>
                </a:lnTo>
                <a:lnTo>
                  <a:pt x="0" y="0"/>
                </a:lnTo>
                <a:lnTo>
                  <a:pt x="0" y="7366"/>
                </a:lnTo>
                <a:close/>
              </a:path>
            </a:pathLst>
          </a:custGeom>
          <a:solidFill>
            <a:srgbClr val="8484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2354580" y="3145536"/>
            <a:ext cx="0" cy="656843"/>
          </a:xfrm>
          <a:custGeom>
            <a:avLst/>
            <a:gdLst/>
            <a:ahLst/>
            <a:cxnLst/>
            <a:rect l="l" t="t" r="r" b="b"/>
            <a:pathLst>
              <a:path h="656843">
                <a:moveTo>
                  <a:pt x="0" y="0"/>
                </a:moveTo>
                <a:lnTo>
                  <a:pt x="0" y="656843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4811268" y="3145536"/>
            <a:ext cx="0" cy="656843"/>
          </a:xfrm>
          <a:custGeom>
            <a:avLst/>
            <a:gdLst/>
            <a:ahLst/>
            <a:cxnLst/>
            <a:rect l="l" t="t" r="r" b="b"/>
            <a:pathLst>
              <a:path h="656843">
                <a:moveTo>
                  <a:pt x="0" y="0"/>
                </a:moveTo>
                <a:lnTo>
                  <a:pt x="0" y="656843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507492" y="3802380"/>
            <a:ext cx="6757415" cy="24383"/>
          </a:xfrm>
          <a:custGeom>
            <a:avLst/>
            <a:gdLst/>
            <a:ahLst/>
            <a:cxnLst/>
            <a:rect l="l" t="t" r="r" b="b"/>
            <a:pathLst>
              <a:path w="6757415" h="24383">
                <a:moveTo>
                  <a:pt x="0" y="24383"/>
                </a:moveTo>
                <a:lnTo>
                  <a:pt x="6757415" y="24383"/>
                </a:lnTo>
                <a:lnTo>
                  <a:pt x="6757415" y="0"/>
                </a:lnTo>
                <a:lnTo>
                  <a:pt x="0" y="0"/>
                </a:lnTo>
                <a:lnTo>
                  <a:pt x="0" y="24383"/>
                </a:lnTo>
                <a:close/>
              </a:path>
            </a:pathLst>
          </a:custGeom>
          <a:solidFill>
            <a:srgbClr val="C1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507492" y="3988308"/>
            <a:ext cx="6757415" cy="24384"/>
          </a:xfrm>
          <a:custGeom>
            <a:avLst/>
            <a:gdLst/>
            <a:ahLst/>
            <a:cxnLst/>
            <a:rect l="l" t="t" r="r" b="b"/>
            <a:pathLst>
              <a:path w="6757415" h="24384">
                <a:moveTo>
                  <a:pt x="0" y="24384"/>
                </a:moveTo>
                <a:lnTo>
                  <a:pt x="6757415" y="24384"/>
                </a:lnTo>
                <a:lnTo>
                  <a:pt x="6757415" y="0"/>
                </a:lnTo>
                <a:lnTo>
                  <a:pt x="0" y="0"/>
                </a:lnTo>
                <a:lnTo>
                  <a:pt x="0" y="24384"/>
                </a:lnTo>
                <a:close/>
              </a:path>
            </a:pathLst>
          </a:custGeom>
          <a:solidFill>
            <a:srgbClr val="C1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507492" y="3826764"/>
            <a:ext cx="6757415" cy="161544"/>
          </a:xfrm>
          <a:custGeom>
            <a:avLst/>
            <a:gdLst/>
            <a:ahLst/>
            <a:cxnLst/>
            <a:rect l="l" t="t" r="r" b="b"/>
            <a:pathLst>
              <a:path w="6757415" h="161544">
                <a:moveTo>
                  <a:pt x="0" y="161544"/>
                </a:moveTo>
                <a:lnTo>
                  <a:pt x="6757415" y="161544"/>
                </a:lnTo>
                <a:lnTo>
                  <a:pt x="6757415" y="0"/>
                </a:lnTo>
                <a:lnTo>
                  <a:pt x="0" y="0"/>
                </a:lnTo>
                <a:lnTo>
                  <a:pt x="0" y="161544"/>
                </a:lnTo>
                <a:close/>
              </a:path>
            </a:pathLst>
          </a:custGeom>
          <a:solidFill>
            <a:srgbClr val="C1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507492" y="3799332"/>
            <a:ext cx="1844039" cy="0"/>
          </a:xfrm>
          <a:custGeom>
            <a:avLst/>
            <a:gdLst/>
            <a:ahLst/>
            <a:cxnLst/>
            <a:rect l="l" t="t" r="r" b="b"/>
            <a:pathLst>
              <a:path w="1844039">
                <a:moveTo>
                  <a:pt x="0" y="0"/>
                </a:moveTo>
                <a:lnTo>
                  <a:pt x="1844039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2357628" y="3795649"/>
            <a:ext cx="2450591" cy="7366"/>
          </a:xfrm>
          <a:custGeom>
            <a:avLst/>
            <a:gdLst/>
            <a:ahLst/>
            <a:cxnLst/>
            <a:rect l="l" t="t" r="r" b="b"/>
            <a:pathLst>
              <a:path w="2450591" h="7366">
                <a:moveTo>
                  <a:pt x="0" y="7366"/>
                </a:moveTo>
                <a:lnTo>
                  <a:pt x="2450591" y="7366"/>
                </a:lnTo>
                <a:lnTo>
                  <a:pt x="2450591" y="0"/>
                </a:lnTo>
                <a:lnTo>
                  <a:pt x="0" y="0"/>
                </a:lnTo>
                <a:lnTo>
                  <a:pt x="0" y="7366"/>
                </a:lnTo>
                <a:close/>
              </a:path>
            </a:pathLst>
          </a:custGeom>
          <a:solidFill>
            <a:srgbClr val="8484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4814316" y="3795649"/>
            <a:ext cx="2450591" cy="7366"/>
          </a:xfrm>
          <a:custGeom>
            <a:avLst/>
            <a:gdLst/>
            <a:ahLst/>
            <a:cxnLst/>
            <a:rect l="l" t="t" r="r" b="b"/>
            <a:pathLst>
              <a:path w="2450591" h="7366">
                <a:moveTo>
                  <a:pt x="0" y="7366"/>
                </a:moveTo>
                <a:lnTo>
                  <a:pt x="2450591" y="7366"/>
                </a:lnTo>
                <a:lnTo>
                  <a:pt x="2450591" y="0"/>
                </a:lnTo>
                <a:lnTo>
                  <a:pt x="0" y="0"/>
                </a:lnTo>
                <a:lnTo>
                  <a:pt x="0" y="7366"/>
                </a:lnTo>
                <a:close/>
              </a:path>
            </a:pathLst>
          </a:custGeom>
          <a:solidFill>
            <a:srgbClr val="8484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2357628" y="4018788"/>
            <a:ext cx="2450591" cy="39623"/>
          </a:xfrm>
          <a:custGeom>
            <a:avLst/>
            <a:gdLst/>
            <a:ahLst/>
            <a:cxnLst/>
            <a:rect l="l" t="t" r="r" b="b"/>
            <a:pathLst>
              <a:path w="2450591" h="39623">
                <a:moveTo>
                  <a:pt x="0" y="39623"/>
                </a:moveTo>
                <a:lnTo>
                  <a:pt x="2450591" y="39623"/>
                </a:lnTo>
                <a:lnTo>
                  <a:pt x="2450591" y="0"/>
                </a:lnTo>
                <a:lnTo>
                  <a:pt x="0" y="0"/>
                </a:lnTo>
                <a:lnTo>
                  <a:pt x="0" y="3962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2357628" y="4189475"/>
            <a:ext cx="2450591" cy="39624"/>
          </a:xfrm>
          <a:custGeom>
            <a:avLst/>
            <a:gdLst/>
            <a:ahLst/>
            <a:cxnLst/>
            <a:rect l="l" t="t" r="r" b="b"/>
            <a:pathLst>
              <a:path w="2450591" h="39624">
                <a:moveTo>
                  <a:pt x="0" y="39624"/>
                </a:moveTo>
                <a:lnTo>
                  <a:pt x="2450591" y="39624"/>
                </a:lnTo>
                <a:lnTo>
                  <a:pt x="2450591" y="0"/>
                </a:lnTo>
                <a:lnTo>
                  <a:pt x="0" y="0"/>
                </a:lnTo>
                <a:lnTo>
                  <a:pt x="0" y="39624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2357628" y="4058412"/>
            <a:ext cx="2450591" cy="131063"/>
          </a:xfrm>
          <a:custGeom>
            <a:avLst/>
            <a:gdLst/>
            <a:ahLst/>
            <a:cxnLst/>
            <a:rect l="l" t="t" r="r" b="b"/>
            <a:pathLst>
              <a:path w="2450591" h="131063">
                <a:moveTo>
                  <a:pt x="0" y="131063"/>
                </a:moveTo>
                <a:lnTo>
                  <a:pt x="2450591" y="131063"/>
                </a:lnTo>
                <a:lnTo>
                  <a:pt x="2450591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4814316" y="4018788"/>
            <a:ext cx="2450591" cy="39623"/>
          </a:xfrm>
          <a:custGeom>
            <a:avLst/>
            <a:gdLst/>
            <a:ahLst/>
            <a:cxnLst/>
            <a:rect l="l" t="t" r="r" b="b"/>
            <a:pathLst>
              <a:path w="2450591" h="39623">
                <a:moveTo>
                  <a:pt x="0" y="39623"/>
                </a:moveTo>
                <a:lnTo>
                  <a:pt x="2450591" y="39623"/>
                </a:lnTo>
                <a:lnTo>
                  <a:pt x="2450591" y="0"/>
                </a:lnTo>
                <a:lnTo>
                  <a:pt x="0" y="0"/>
                </a:lnTo>
                <a:lnTo>
                  <a:pt x="0" y="3962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4814316" y="4189475"/>
            <a:ext cx="2450591" cy="39624"/>
          </a:xfrm>
          <a:custGeom>
            <a:avLst/>
            <a:gdLst/>
            <a:ahLst/>
            <a:cxnLst/>
            <a:rect l="l" t="t" r="r" b="b"/>
            <a:pathLst>
              <a:path w="2450591" h="39624">
                <a:moveTo>
                  <a:pt x="0" y="39624"/>
                </a:moveTo>
                <a:lnTo>
                  <a:pt x="2450591" y="39624"/>
                </a:lnTo>
                <a:lnTo>
                  <a:pt x="2450591" y="0"/>
                </a:lnTo>
                <a:lnTo>
                  <a:pt x="0" y="0"/>
                </a:lnTo>
                <a:lnTo>
                  <a:pt x="0" y="39624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4814316" y="4058412"/>
            <a:ext cx="2450591" cy="131063"/>
          </a:xfrm>
          <a:custGeom>
            <a:avLst/>
            <a:gdLst/>
            <a:ahLst/>
            <a:cxnLst/>
            <a:rect l="l" t="t" r="r" b="b"/>
            <a:pathLst>
              <a:path w="2450591" h="131063">
                <a:moveTo>
                  <a:pt x="0" y="131063"/>
                </a:moveTo>
                <a:lnTo>
                  <a:pt x="2450591" y="131063"/>
                </a:lnTo>
                <a:lnTo>
                  <a:pt x="2450591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507492" y="4015740"/>
            <a:ext cx="1844039" cy="0"/>
          </a:xfrm>
          <a:custGeom>
            <a:avLst/>
            <a:gdLst/>
            <a:ahLst/>
            <a:cxnLst/>
            <a:rect l="l" t="t" r="r" b="b"/>
            <a:pathLst>
              <a:path w="1844039">
                <a:moveTo>
                  <a:pt x="0" y="0"/>
                </a:moveTo>
                <a:lnTo>
                  <a:pt x="1844039" y="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2357628" y="4015740"/>
            <a:ext cx="2450591" cy="0"/>
          </a:xfrm>
          <a:custGeom>
            <a:avLst/>
            <a:gdLst/>
            <a:ahLst/>
            <a:cxnLst/>
            <a:rect l="l" t="t" r="r" b="b"/>
            <a:pathLst>
              <a:path w="2450591">
                <a:moveTo>
                  <a:pt x="0" y="0"/>
                </a:moveTo>
                <a:lnTo>
                  <a:pt x="2450591" y="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4814316" y="4015740"/>
            <a:ext cx="2450591" cy="0"/>
          </a:xfrm>
          <a:custGeom>
            <a:avLst/>
            <a:gdLst/>
            <a:ahLst/>
            <a:cxnLst/>
            <a:rect l="l" t="t" r="r" b="b"/>
            <a:pathLst>
              <a:path w="2450591">
                <a:moveTo>
                  <a:pt x="0" y="0"/>
                </a:moveTo>
                <a:lnTo>
                  <a:pt x="2450591" y="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2357628" y="4235196"/>
            <a:ext cx="2450591" cy="39624"/>
          </a:xfrm>
          <a:custGeom>
            <a:avLst/>
            <a:gdLst/>
            <a:ahLst/>
            <a:cxnLst/>
            <a:rect l="l" t="t" r="r" b="b"/>
            <a:pathLst>
              <a:path w="2450591" h="39624">
                <a:moveTo>
                  <a:pt x="0" y="39624"/>
                </a:moveTo>
                <a:lnTo>
                  <a:pt x="2450591" y="39624"/>
                </a:lnTo>
                <a:lnTo>
                  <a:pt x="2450591" y="0"/>
                </a:lnTo>
                <a:lnTo>
                  <a:pt x="0" y="0"/>
                </a:lnTo>
                <a:lnTo>
                  <a:pt x="0" y="39624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2357628" y="4405884"/>
            <a:ext cx="2450591" cy="39623"/>
          </a:xfrm>
          <a:custGeom>
            <a:avLst/>
            <a:gdLst/>
            <a:ahLst/>
            <a:cxnLst/>
            <a:rect l="l" t="t" r="r" b="b"/>
            <a:pathLst>
              <a:path w="2450591" h="39623">
                <a:moveTo>
                  <a:pt x="0" y="39623"/>
                </a:moveTo>
                <a:lnTo>
                  <a:pt x="2450591" y="39623"/>
                </a:lnTo>
                <a:lnTo>
                  <a:pt x="2450591" y="0"/>
                </a:lnTo>
                <a:lnTo>
                  <a:pt x="0" y="0"/>
                </a:lnTo>
                <a:lnTo>
                  <a:pt x="0" y="3962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2357628" y="4274820"/>
            <a:ext cx="2450591" cy="131063"/>
          </a:xfrm>
          <a:custGeom>
            <a:avLst/>
            <a:gdLst/>
            <a:ahLst/>
            <a:cxnLst/>
            <a:rect l="l" t="t" r="r" b="b"/>
            <a:pathLst>
              <a:path w="2450591" h="131063">
                <a:moveTo>
                  <a:pt x="0" y="131063"/>
                </a:moveTo>
                <a:lnTo>
                  <a:pt x="2450591" y="131063"/>
                </a:lnTo>
                <a:lnTo>
                  <a:pt x="2450591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4814316" y="4235196"/>
            <a:ext cx="2450591" cy="39624"/>
          </a:xfrm>
          <a:custGeom>
            <a:avLst/>
            <a:gdLst/>
            <a:ahLst/>
            <a:cxnLst/>
            <a:rect l="l" t="t" r="r" b="b"/>
            <a:pathLst>
              <a:path w="2450591" h="39624">
                <a:moveTo>
                  <a:pt x="0" y="39624"/>
                </a:moveTo>
                <a:lnTo>
                  <a:pt x="2450591" y="39624"/>
                </a:lnTo>
                <a:lnTo>
                  <a:pt x="2450591" y="0"/>
                </a:lnTo>
                <a:lnTo>
                  <a:pt x="0" y="0"/>
                </a:lnTo>
                <a:lnTo>
                  <a:pt x="0" y="39624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4814316" y="4405884"/>
            <a:ext cx="2450591" cy="39623"/>
          </a:xfrm>
          <a:custGeom>
            <a:avLst/>
            <a:gdLst/>
            <a:ahLst/>
            <a:cxnLst/>
            <a:rect l="l" t="t" r="r" b="b"/>
            <a:pathLst>
              <a:path w="2450591" h="39623">
                <a:moveTo>
                  <a:pt x="0" y="39623"/>
                </a:moveTo>
                <a:lnTo>
                  <a:pt x="2450591" y="39623"/>
                </a:lnTo>
                <a:lnTo>
                  <a:pt x="2450591" y="0"/>
                </a:lnTo>
                <a:lnTo>
                  <a:pt x="0" y="0"/>
                </a:lnTo>
                <a:lnTo>
                  <a:pt x="0" y="3962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4814316" y="4274820"/>
            <a:ext cx="2450591" cy="131063"/>
          </a:xfrm>
          <a:custGeom>
            <a:avLst/>
            <a:gdLst/>
            <a:ahLst/>
            <a:cxnLst/>
            <a:rect l="l" t="t" r="r" b="b"/>
            <a:pathLst>
              <a:path w="2450591" h="131063">
                <a:moveTo>
                  <a:pt x="0" y="131063"/>
                </a:moveTo>
                <a:lnTo>
                  <a:pt x="2450591" y="131063"/>
                </a:lnTo>
                <a:lnTo>
                  <a:pt x="2450591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507492" y="4232148"/>
            <a:ext cx="1844039" cy="0"/>
          </a:xfrm>
          <a:custGeom>
            <a:avLst/>
            <a:gdLst/>
            <a:ahLst/>
            <a:cxnLst/>
            <a:rect l="l" t="t" r="r" b="b"/>
            <a:pathLst>
              <a:path w="1844039">
                <a:moveTo>
                  <a:pt x="0" y="0"/>
                </a:moveTo>
                <a:lnTo>
                  <a:pt x="1844039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2357628" y="4228465"/>
            <a:ext cx="2450591" cy="7366"/>
          </a:xfrm>
          <a:custGeom>
            <a:avLst/>
            <a:gdLst/>
            <a:ahLst/>
            <a:cxnLst/>
            <a:rect l="l" t="t" r="r" b="b"/>
            <a:pathLst>
              <a:path w="2450591" h="7366">
                <a:moveTo>
                  <a:pt x="0" y="7366"/>
                </a:moveTo>
                <a:lnTo>
                  <a:pt x="2450591" y="7366"/>
                </a:lnTo>
                <a:lnTo>
                  <a:pt x="2450591" y="0"/>
                </a:lnTo>
                <a:lnTo>
                  <a:pt x="0" y="0"/>
                </a:lnTo>
                <a:lnTo>
                  <a:pt x="0" y="7366"/>
                </a:lnTo>
                <a:close/>
              </a:path>
            </a:pathLst>
          </a:custGeom>
          <a:solidFill>
            <a:srgbClr val="8484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4814316" y="4228465"/>
            <a:ext cx="2450591" cy="7366"/>
          </a:xfrm>
          <a:custGeom>
            <a:avLst/>
            <a:gdLst/>
            <a:ahLst/>
            <a:cxnLst/>
            <a:rect l="l" t="t" r="r" b="b"/>
            <a:pathLst>
              <a:path w="2450591" h="7366">
                <a:moveTo>
                  <a:pt x="0" y="7366"/>
                </a:moveTo>
                <a:lnTo>
                  <a:pt x="2450591" y="7366"/>
                </a:lnTo>
                <a:lnTo>
                  <a:pt x="2450591" y="0"/>
                </a:lnTo>
                <a:lnTo>
                  <a:pt x="0" y="0"/>
                </a:lnTo>
                <a:lnTo>
                  <a:pt x="0" y="7366"/>
                </a:lnTo>
                <a:close/>
              </a:path>
            </a:pathLst>
          </a:custGeom>
          <a:solidFill>
            <a:srgbClr val="8484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2357628" y="4451604"/>
            <a:ext cx="2450591" cy="39623"/>
          </a:xfrm>
          <a:custGeom>
            <a:avLst/>
            <a:gdLst/>
            <a:ahLst/>
            <a:cxnLst/>
            <a:rect l="l" t="t" r="r" b="b"/>
            <a:pathLst>
              <a:path w="2450591" h="39623">
                <a:moveTo>
                  <a:pt x="0" y="39623"/>
                </a:moveTo>
                <a:lnTo>
                  <a:pt x="2450591" y="39623"/>
                </a:lnTo>
                <a:lnTo>
                  <a:pt x="2450591" y="0"/>
                </a:lnTo>
                <a:lnTo>
                  <a:pt x="0" y="0"/>
                </a:lnTo>
                <a:lnTo>
                  <a:pt x="0" y="3962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2357628" y="4622292"/>
            <a:ext cx="2450591" cy="39624"/>
          </a:xfrm>
          <a:custGeom>
            <a:avLst/>
            <a:gdLst/>
            <a:ahLst/>
            <a:cxnLst/>
            <a:rect l="l" t="t" r="r" b="b"/>
            <a:pathLst>
              <a:path w="2450591" h="39624">
                <a:moveTo>
                  <a:pt x="0" y="39624"/>
                </a:moveTo>
                <a:lnTo>
                  <a:pt x="2450591" y="39624"/>
                </a:lnTo>
                <a:lnTo>
                  <a:pt x="2450591" y="0"/>
                </a:lnTo>
                <a:lnTo>
                  <a:pt x="0" y="0"/>
                </a:lnTo>
                <a:lnTo>
                  <a:pt x="0" y="39624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2357628" y="4491228"/>
            <a:ext cx="2450591" cy="131063"/>
          </a:xfrm>
          <a:custGeom>
            <a:avLst/>
            <a:gdLst/>
            <a:ahLst/>
            <a:cxnLst/>
            <a:rect l="l" t="t" r="r" b="b"/>
            <a:pathLst>
              <a:path w="2450591" h="131063">
                <a:moveTo>
                  <a:pt x="0" y="131063"/>
                </a:moveTo>
                <a:lnTo>
                  <a:pt x="2450591" y="131063"/>
                </a:lnTo>
                <a:lnTo>
                  <a:pt x="2450591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4814316" y="4451604"/>
            <a:ext cx="2450591" cy="39623"/>
          </a:xfrm>
          <a:custGeom>
            <a:avLst/>
            <a:gdLst/>
            <a:ahLst/>
            <a:cxnLst/>
            <a:rect l="l" t="t" r="r" b="b"/>
            <a:pathLst>
              <a:path w="2450591" h="39623">
                <a:moveTo>
                  <a:pt x="0" y="39623"/>
                </a:moveTo>
                <a:lnTo>
                  <a:pt x="2450591" y="39623"/>
                </a:lnTo>
                <a:lnTo>
                  <a:pt x="2450591" y="0"/>
                </a:lnTo>
                <a:lnTo>
                  <a:pt x="0" y="0"/>
                </a:lnTo>
                <a:lnTo>
                  <a:pt x="0" y="3962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4814316" y="4622292"/>
            <a:ext cx="2450591" cy="39624"/>
          </a:xfrm>
          <a:custGeom>
            <a:avLst/>
            <a:gdLst/>
            <a:ahLst/>
            <a:cxnLst/>
            <a:rect l="l" t="t" r="r" b="b"/>
            <a:pathLst>
              <a:path w="2450591" h="39624">
                <a:moveTo>
                  <a:pt x="0" y="39624"/>
                </a:moveTo>
                <a:lnTo>
                  <a:pt x="2450591" y="39624"/>
                </a:lnTo>
                <a:lnTo>
                  <a:pt x="2450591" y="0"/>
                </a:lnTo>
                <a:lnTo>
                  <a:pt x="0" y="0"/>
                </a:lnTo>
                <a:lnTo>
                  <a:pt x="0" y="39624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4814316" y="4491228"/>
            <a:ext cx="2450591" cy="131063"/>
          </a:xfrm>
          <a:custGeom>
            <a:avLst/>
            <a:gdLst/>
            <a:ahLst/>
            <a:cxnLst/>
            <a:rect l="l" t="t" r="r" b="b"/>
            <a:pathLst>
              <a:path w="2450591" h="131063">
                <a:moveTo>
                  <a:pt x="0" y="131063"/>
                </a:moveTo>
                <a:lnTo>
                  <a:pt x="2450591" y="131063"/>
                </a:lnTo>
                <a:lnTo>
                  <a:pt x="2450591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507492" y="4448556"/>
            <a:ext cx="1844039" cy="0"/>
          </a:xfrm>
          <a:custGeom>
            <a:avLst/>
            <a:gdLst/>
            <a:ahLst/>
            <a:cxnLst/>
            <a:rect l="l" t="t" r="r" b="b"/>
            <a:pathLst>
              <a:path w="1844039">
                <a:moveTo>
                  <a:pt x="0" y="0"/>
                </a:moveTo>
                <a:lnTo>
                  <a:pt x="1844039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2357628" y="4444872"/>
            <a:ext cx="2450591" cy="7366"/>
          </a:xfrm>
          <a:custGeom>
            <a:avLst/>
            <a:gdLst/>
            <a:ahLst/>
            <a:cxnLst/>
            <a:rect l="l" t="t" r="r" b="b"/>
            <a:pathLst>
              <a:path w="2450591" h="7366">
                <a:moveTo>
                  <a:pt x="0" y="7366"/>
                </a:moveTo>
                <a:lnTo>
                  <a:pt x="2450591" y="7366"/>
                </a:lnTo>
                <a:lnTo>
                  <a:pt x="2450591" y="0"/>
                </a:lnTo>
                <a:lnTo>
                  <a:pt x="0" y="0"/>
                </a:lnTo>
                <a:lnTo>
                  <a:pt x="0" y="7366"/>
                </a:lnTo>
                <a:close/>
              </a:path>
            </a:pathLst>
          </a:custGeom>
          <a:solidFill>
            <a:srgbClr val="8484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4814316" y="4444872"/>
            <a:ext cx="2450591" cy="7366"/>
          </a:xfrm>
          <a:custGeom>
            <a:avLst/>
            <a:gdLst/>
            <a:ahLst/>
            <a:cxnLst/>
            <a:rect l="l" t="t" r="r" b="b"/>
            <a:pathLst>
              <a:path w="2450591" h="7366">
                <a:moveTo>
                  <a:pt x="0" y="7366"/>
                </a:moveTo>
                <a:lnTo>
                  <a:pt x="2450591" y="7366"/>
                </a:lnTo>
                <a:lnTo>
                  <a:pt x="2450591" y="0"/>
                </a:lnTo>
                <a:lnTo>
                  <a:pt x="0" y="0"/>
                </a:lnTo>
                <a:lnTo>
                  <a:pt x="0" y="7366"/>
                </a:lnTo>
                <a:close/>
              </a:path>
            </a:pathLst>
          </a:custGeom>
          <a:solidFill>
            <a:srgbClr val="8484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2357628" y="4668012"/>
            <a:ext cx="2450591" cy="39623"/>
          </a:xfrm>
          <a:custGeom>
            <a:avLst/>
            <a:gdLst/>
            <a:ahLst/>
            <a:cxnLst/>
            <a:rect l="l" t="t" r="r" b="b"/>
            <a:pathLst>
              <a:path w="2450591" h="39623">
                <a:moveTo>
                  <a:pt x="0" y="39623"/>
                </a:moveTo>
                <a:lnTo>
                  <a:pt x="2450591" y="39623"/>
                </a:lnTo>
                <a:lnTo>
                  <a:pt x="2450591" y="0"/>
                </a:lnTo>
                <a:lnTo>
                  <a:pt x="0" y="0"/>
                </a:lnTo>
                <a:lnTo>
                  <a:pt x="0" y="3962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2357628" y="4838699"/>
            <a:ext cx="2450591" cy="39624"/>
          </a:xfrm>
          <a:custGeom>
            <a:avLst/>
            <a:gdLst/>
            <a:ahLst/>
            <a:cxnLst/>
            <a:rect l="l" t="t" r="r" b="b"/>
            <a:pathLst>
              <a:path w="2450591" h="39624">
                <a:moveTo>
                  <a:pt x="0" y="39624"/>
                </a:moveTo>
                <a:lnTo>
                  <a:pt x="2450591" y="39624"/>
                </a:lnTo>
                <a:lnTo>
                  <a:pt x="2450591" y="0"/>
                </a:lnTo>
                <a:lnTo>
                  <a:pt x="0" y="0"/>
                </a:lnTo>
                <a:lnTo>
                  <a:pt x="0" y="39624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2357628" y="4707636"/>
            <a:ext cx="2450591" cy="131063"/>
          </a:xfrm>
          <a:custGeom>
            <a:avLst/>
            <a:gdLst/>
            <a:ahLst/>
            <a:cxnLst/>
            <a:rect l="l" t="t" r="r" b="b"/>
            <a:pathLst>
              <a:path w="2450591" h="131063">
                <a:moveTo>
                  <a:pt x="0" y="131063"/>
                </a:moveTo>
                <a:lnTo>
                  <a:pt x="2450591" y="131063"/>
                </a:lnTo>
                <a:lnTo>
                  <a:pt x="2450591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4814316" y="4668012"/>
            <a:ext cx="2450591" cy="39623"/>
          </a:xfrm>
          <a:custGeom>
            <a:avLst/>
            <a:gdLst/>
            <a:ahLst/>
            <a:cxnLst/>
            <a:rect l="l" t="t" r="r" b="b"/>
            <a:pathLst>
              <a:path w="2450591" h="39623">
                <a:moveTo>
                  <a:pt x="0" y="39623"/>
                </a:moveTo>
                <a:lnTo>
                  <a:pt x="2450591" y="39623"/>
                </a:lnTo>
                <a:lnTo>
                  <a:pt x="2450591" y="0"/>
                </a:lnTo>
                <a:lnTo>
                  <a:pt x="0" y="0"/>
                </a:lnTo>
                <a:lnTo>
                  <a:pt x="0" y="3962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4814316" y="4838699"/>
            <a:ext cx="2450591" cy="39624"/>
          </a:xfrm>
          <a:custGeom>
            <a:avLst/>
            <a:gdLst/>
            <a:ahLst/>
            <a:cxnLst/>
            <a:rect l="l" t="t" r="r" b="b"/>
            <a:pathLst>
              <a:path w="2450591" h="39624">
                <a:moveTo>
                  <a:pt x="0" y="39624"/>
                </a:moveTo>
                <a:lnTo>
                  <a:pt x="2450591" y="39624"/>
                </a:lnTo>
                <a:lnTo>
                  <a:pt x="2450591" y="0"/>
                </a:lnTo>
                <a:lnTo>
                  <a:pt x="0" y="0"/>
                </a:lnTo>
                <a:lnTo>
                  <a:pt x="0" y="39624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4814316" y="4707636"/>
            <a:ext cx="2450591" cy="131063"/>
          </a:xfrm>
          <a:custGeom>
            <a:avLst/>
            <a:gdLst/>
            <a:ahLst/>
            <a:cxnLst/>
            <a:rect l="l" t="t" r="r" b="b"/>
            <a:pathLst>
              <a:path w="2450591" h="131063">
                <a:moveTo>
                  <a:pt x="0" y="131063"/>
                </a:moveTo>
                <a:lnTo>
                  <a:pt x="2450591" y="131063"/>
                </a:lnTo>
                <a:lnTo>
                  <a:pt x="2450591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507492" y="4664964"/>
            <a:ext cx="1844039" cy="0"/>
          </a:xfrm>
          <a:custGeom>
            <a:avLst/>
            <a:gdLst/>
            <a:ahLst/>
            <a:cxnLst/>
            <a:rect l="l" t="t" r="r" b="b"/>
            <a:pathLst>
              <a:path w="1844039">
                <a:moveTo>
                  <a:pt x="0" y="0"/>
                </a:moveTo>
                <a:lnTo>
                  <a:pt x="1844039" y="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2357628" y="4661281"/>
            <a:ext cx="2450591" cy="7365"/>
          </a:xfrm>
          <a:custGeom>
            <a:avLst/>
            <a:gdLst/>
            <a:ahLst/>
            <a:cxnLst/>
            <a:rect l="l" t="t" r="r" b="b"/>
            <a:pathLst>
              <a:path w="2450591" h="7365">
                <a:moveTo>
                  <a:pt x="0" y="7365"/>
                </a:moveTo>
                <a:lnTo>
                  <a:pt x="2450591" y="7365"/>
                </a:lnTo>
                <a:lnTo>
                  <a:pt x="2450591" y="0"/>
                </a:lnTo>
                <a:lnTo>
                  <a:pt x="0" y="0"/>
                </a:lnTo>
                <a:lnTo>
                  <a:pt x="0" y="7365"/>
                </a:lnTo>
                <a:close/>
              </a:path>
            </a:pathLst>
          </a:custGeom>
          <a:solidFill>
            <a:srgbClr val="8484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4814316" y="4661281"/>
            <a:ext cx="2450591" cy="7365"/>
          </a:xfrm>
          <a:custGeom>
            <a:avLst/>
            <a:gdLst/>
            <a:ahLst/>
            <a:cxnLst/>
            <a:rect l="l" t="t" r="r" b="b"/>
            <a:pathLst>
              <a:path w="2450591" h="7365">
                <a:moveTo>
                  <a:pt x="0" y="7365"/>
                </a:moveTo>
                <a:lnTo>
                  <a:pt x="2450591" y="7365"/>
                </a:lnTo>
                <a:lnTo>
                  <a:pt x="2450591" y="0"/>
                </a:lnTo>
                <a:lnTo>
                  <a:pt x="0" y="0"/>
                </a:lnTo>
                <a:lnTo>
                  <a:pt x="0" y="7365"/>
                </a:lnTo>
                <a:close/>
              </a:path>
            </a:pathLst>
          </a:custGeom>
          <a:solidFill>
            <a:srgbClr val="8484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2354580" y="4012692"/>
            <a:ext cx="0" cy="871727"/>
          </a:xfrm>
          <a:custGeom>
            <a:avLst/>
            <a:gdLst/>
            <a:ahLst/>
            <a:cxnLst/>
            <a:rect l="l" t="t" r="r" b="b"/>
            <a:pathLst>
              <a:path h="871727">
                <a:moveTo>
                  <a:pt x="0" y="0"/>
                </a:moveTo>
                <a:lnTo>
                  <a:pt x="0" y="871727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4811268" y="4012692"/>
            <a:ext cx="0" cy="871727"/>
          </a:xfrm>
          <a:custGeom>
            <a:avLst/>
            <a:gdLst/>
            <a:ahLst/>
            <a:cxnLst/>
            <a:rect l="l" t="t" r="r" b="b"/>
            <a:pathLst>
              <a:path h="871727">
                <a:moveTo>
                  <a:pt x="0" y="0"/>
                </a:moveTo>
                <a:lnTo>
                  <a:pt x="0" y="871727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507492" y="4884420"/>
            <a:ext cx="6757415" cy="25908"/>
          </a:xfrm>
          <a:custGeom>
            <a:avLst/>
            <a:gdLst/>
            <a:ahLst/>
            <a:cxnLst/>
            <a:rect l="l" t="t" r="r" b="b"/>
            <a:pathLst>
              <a:path w="6757415" h="25908">
                <a:moveTo>
                  <a:pt x="0" y="25908"/>
                </a:moveTo>
                <a:lnTo>
                  <a:pt x="6757415" y="25908"/>
                </a:lnTo>
                <a:lnTo>
                  <a:pt x="6757415" y="0"/>
                </a:lnTo>
                <a:lnTo>
                  <a:pt x="0" y="0"/>
                </a:lnTo>
                <a:lnTo>
                  <a:pt x="0" y="25908"/>
                </a:lnTo>
                <a:close/>
              </a:path>
            </a:pathLst>
          </a:custGeom>
          <a:solidFill>
            <a:srgbClr val="C1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507492" y="5070348"/>
            <a:ext cx="6757415" cy="24383"/>
          </a:xfrm>
          <a:custGeom>
            <a:avLst/>
            <a:gdLst/>
            <a:ahLst/>
            <a:cxnLst/>
            <a:rect l="l" t="t" r="r" b="b"/>
            <a:pathLst>
              <a:path w="6757415" h="24383">
                <a:moveTo>
                  <a:pt x="0" y="24383"/>
                </a:moveTo>
                <a:lnTo>
                  <a:pt x="6757415" y="24383"/>
                </a:lnTo>
                <a:lnTo>
                  <a:pt x="6757415" y="0"/>
                </a:lnTo>
                <a:lnTo>
                  <a:pt x="0" y="0"/>
                </a:lnTo>
                <a:lnTo>
                  <a:pt x="0" y="24383"/>
                </a:lnTo>
                <a:close/>
              </a:path>
            </a:pathLst>
          </a:custGeom>
          <a:solidFill>
            <a:srgbClr val="C1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507492" y="4910328"/>
            <a:ext cx="6757415" cy="160019"/>
          </a:xfrm>
          <a:custGeom>
            <a:avLst/>
            <a:gdLst/>
            <a:ahLst/>
            <a:cxnLst/>
            <a:rect l="l" t="t" r="r" b="b"/>
            <a:pathLst>
              <a:path w="6757415" h="160019">
                <a:moveTo>
                  <a:pt x="0" y="160019"/>
                </a:moveTo>
                <a:lnTo>
                  <a:pt x="6757415" y="160019"/>
                </a:lnTo>
                <a:lnTo>
                  <a:pt x="6757415" y="0"/>
                </a:lnTo>
                <a:lnTo>
                  <a:pt x="0" y="0"/>
                </a:lnTo>
                <a:lnTo>
                  <a:pt x="0" y="160019"/>
                </a:lnTo>
                <a:close/>
              </a:path>
            </a:pathLst>
          </a:custGeom>
          <a:solidFill>
            <a:srgbClr val="C1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507492" y="4881372"/>
            <a:ext cx="1844039" cy="0"/>
          </a:xfrm>
          <a:custGeom>
            <a:avLst/>
            <a:gdLst/>
            <a:ahLst/>
            <a:cxnLst/>
            <a:rect l="l" t="t" r="r" b="b"/>
            <a:pathLst>
              <a:path w="1844039">
                <a:moveTo>
                  <a:pt x="0" y="0"/>
                </a:moveTo>
                <a:lnTo>
                  <a:pt x="1844039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2357628" y="4877689"/>
            <a:ext cx="2450591" cy="7366"/>
          </a:xfrm>
          <a:custGeom>
            <a:avLst/>
            <a:gdLst/>
            <a:ahLst/>
            <a:cxnLst/>
            <a:rect l="l" t="t" r="r" b="b"/>
            <a:pathLst>
              <a:path w="2450591" h="7366">
                <a:moveTo>
                  <a:pt x="0" y="7366"/>
                </a:moveTo>
                <a:lnTo>
                  <a:pt x="2450591" y="7366"/>
                </a:lnTo>
                <a:lnTo>
                  <a:pt x="2450591" y="0"/>
                </a:lnTo>
                <a:lnTo>
                  <a:pt x="0" y="0"/>
                </a:lnTo>
                <a:lnTo>
                  <a:pt x="0" y="7366"/>
                </a:lnTo>
                <a:close/>
              </a:path>
            </a:pathLst>
          </a:custGeom>
          <a:solidFill>
            <a:srgbClr val="8484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4814316" y="4877689"/>
            <a:ext cx="2450591" cy="7366"/>
          </a:xfrm>
          <a:custGeom>
            <a:avLst/>
            <a:gdLst/>
            <a:ahLst/>
            <a:cxnLst/>
            <a:rect l="l" t="t" r="r" b="b"/>
            <a:pathLst>
              <a:path w="2450591" h="7366">
                <a:moveTo>
                  <a:pt x="0" y="7366"/>
                </a:moveTo>
                <a:lnTo>
                  <a:pt x="2450591" y="7366"/>
                </a:lnTo>
                <a:lnTo>
                  <a:pt x="2450591" y="0"/>
                </a:lnTo>
                <a:lnTo>
                  <a:pt x="0" y="0"/>
                </a:lnTo>
                <a:lnTo>
                  <a:pt x="0" y="7366"/>
                </a:lnTo>
                <a:close/>
              </a:path>
            </a:pathLst>
          </a:custGeom>
          <a:solidFill>
            <a:srgbClr val="8484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2357628" y="5100828"/>
            <a:ext cx="2450591" cy="39623"/>
          </a:xfrm>
          <a:custGeom>
            <a:avLst/>
            <a:gdLst/>
            <a:ahLst/>
            <a:cxnLst/>
            <a:rect l="l" t="t" r="r" b="b"/>
            <a:pathLst>
              <a:path w="2450591" h="39623">
                <a:moveTo>
                  <a:pt x="0" y="39623"/>
                </a:moveTo>
                <a:lnTo>
                  <a:pt x="2450591" y="39623"/>
                </a:lnTo>
                <a:lnTo>
                  <a:pt x="2450591" y="0"/>
                </a:lnTo>
                <a:lnTo>
                  <a:pt x="0" y="0"/>
                </a:lnTo>
                <a:lnTo>
                  <a:pt x="0" y="3962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2357628" y="5271516"/>
            <a:ext cx="2450591" cy="39623"/>
          </a:xfrm>
          <a:custGeom>
            <a:avLst/>
            <a:gdLst/>
            <a:ahLst/>
            <a:cxnLst/>
            <a:rect l="l" t="t" r="r" b="b"/>
            <a:pathLst>
              <a:path w="2450591" h="39623">
                <a:moveTo>
                  <a:pt x="0" y="39623"/>
                </a:moveTo>
                <a:lnTo>
                  <a:pt x="2450591" y="39623"/>
                </a:lnTo>
                <a:lnTo>
                  <a:pt x="2450591" y="0"/>
                </a:lnTo>
                <a:lnTo>
                  <a:pt x="0" y="0"/>
                </a:lnTo>
                <a:lnTo>
                  <a:pt x="0" y="3962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2357628" y="5140452"/>
            <a:ext cx="2450591" cy="131064"/>
          </a:xfrm>
          <a:custGeom>
            <a:avLst/>
            <a:gdLst/>
            <a:ahLst/>
            <a:cxnLst/>
            <a:rect l="l" t="t" r="r" b="b"/>
            <a:pathLst>
              <a:path w="2450591" h="131064">
                <a:moveTo>
                  <a:pt x="0" y="131064"/>
                </a:moveTo>
                <a:lnTo>
                  <a:pt x="2450591" y="131064"/>
                </a:lnTo>
                <a:lnTo>
                  <a:pt x="2450591" y="0"/>
                </a:lnTo>
                <a:lnTo>
                  <a:pt x="0" y="0"/>
                </a:lnTo>
                <a:lnTo>
                  <a:pt x="0" y="131064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4814316" y="5100828"/>
            <a:ext cx="2450591" cy="39623"/>
          </a:xfrm>
          <a:custGeom>
            <a:avLst/>
            <a:gdLst/>
            <a:ahLst/>
            <a:cxnLst/>
            <a:rect l="l" t="t" r="r" b="b"/>
            <a:pathLst>
              <a:path w="2450591" h="39623">
                <a:moveTo>
                  <a:pt x="0" y="39623"/>
                </a:moveTo>
                <a:lnTo>
                  <a:pt x="2450591" y="39623"/>
                </a:lnTo>
                <a:lnTo>
                  <a:pt x="2450591" y="0"/>
                </a:lnTo>
                <a:lnTo>
                  <a:pt x="0" y="0"/>
                </a:lnTo>
                <a:lnTo>
                  <a:pt x="0" y="3962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4814316" y="5271516"/>
            <a:ext cx="2450591" cy="39623"/>
          </a:xfrm>
          <a:custGeom>
            <a:avLst/>
            <a:gdLst/>
            <a:ahLst/>
            <a:cxnLst/>
            <a:rect l="l" t="t" r="r" b="b"/>
            <a:pathLst>
              <a:path w="2450591" h="39623">
                <a:moveTo>
                  <a:pt x="0" y="39623"/>
                </a:moveTo>
                <a:lnTo>
                  <a:pt x="2450591" y="39623"/>
                </a:lnTo>
                <a:lnTo>
                  <a:pt x="2450591" y="0"/>
                </a:lnTo>
                <a:lnTo>
                  <a:pt x="0" y="0"/>
                </a:lnTo>
                <a:lnTo>
                  <a:pt x="0" y="3962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4814316" y="5140452"/>
            <a:ext cx="2450591" cy="131064"/>
          </a:xfrm>
          <a:custGeom>
            <a:avLst/>
            <a:gdLst/>
            <a:ahLst/>
            <a:cxnLst/>
            <a:rect l="l" t="t" r="r" b="b"/>
            <a:pathLst>
              <a:path w="2450591" h="131064">
                <a:moveTo>
                  <a:pt x="0" y="131064"/>
                </a:moveTo>
                <a:lnTo>
                  <a:pt x="2450591" y="131064"/>
                </a:lnTo>
                <a:lnTo>
                  <a:pt x="2450591" y="0"/>
                </a:lnTo>
                <a:lnTo>
                  <a:pt x="0" y="0"/>
                </a:lnTo>
                <a:lnTo>
                  <a:pt x="0" y="131064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507492" y="5097780"/>
            <a:ext cx="1844039" cy="0"/>
          </a:xfrm>
          <a:custGeom>
            <a:avLst/>
            <a:gdLst/>
            <a:ahLst/>
            <a:cxnLst/>
            <a:rect l="l" t="t" r="r" b="b"/>
            <a:pathLst>
              <a:path w="1844039">
                <a:moveTo>
                  <a:pt x="0" y="0"/>
                </a:moveTo>
                <a:lnTo>
                  <a:pt x="1844039" y="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2357628" y="5097780"/>
            <a:ext cx="2450591" cy="0"/>
          </a:xfrm>
          <a:custGeom>
            <a:avLst/>
            <a:gdLst/>
            <a:ahLst/>
            <a:cxnLst/>
            <a:rect l="l" t="t" r="r" b="b"/>
            <a:pathLst>
              <a:path w="2450591">
                <a:moveTo>
                  <a:pt x="0" y="0"/>
                </a:moveTo>
                <a:lnTo>
                  <a:pt x="2450591" y="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4814316" y="5097780"/>
            <a:ext cx="2450591" cy="0"/>
          </a:xfrm>
          <a:custGeom>
            <a:avLst/>
            <a:gdLst/>
            <a:ahLst/>
            <a:cxnLst/>
            <a:rect l="l" t="t" r="r" b="b"/>
            <a:pathLst>
              <a:path w="2450591">
                <a:moveTo>
                  <a:pt x="0" y="0"/>
                </a:moveTo>
                <a:lnTo>
                  <a:pt x="2450591" y="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2357628" y="5317236"/>
            <a:ext cx="2450591" cy="80771"/>
          </a:xfrm>
          <a:custGeom>
            <a:avLst/>
            <a:gdLst/>
            <a:ahLst/>
            <a:cxnLst/>
            <a:rect l="l" t="t" r="r" b="b"/>
            <a:pathLst>
              <a:path w="2450591" h="80771">
                <a:moveTo>
                  <a:pt x="0" y="80771"/>
                </a:moveTo>
                <a:lnTo>
                  <a:pt x="2450591" y="80771"/>
                </a:lnTo>
                <a:lnTo>
                  <a:pt x="2450591" y="0"/>
                </a:lnTo>
                <a:lnTo>
                  <a:pt x="0" y="0"/>
                </a:lnTo>
                <a:lnTo>
                  <a:pt x="0" y="80771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2357628" y="5529072"/>
            <a:ext cx="2450591" cy="80772"/>
          </a:xfrm>
          <a:custGeom>
            <a:avLst/>
            <a:gdLst/>
            <a:ahLst/>
            <a:cxnLst/>
            <a:rect l="l" t="t" r="r" b="b"/>
            <a:pathLst>
              <a:path w="2450591" h="80772">
                <a:moveTo>
                  <a:pt x="0" y="80772"/>
                </a:moveTo>
                <a:lnTo>
                  <a:pt x="2450591" y="80772"/>
                </a:lnTo>
                <a:lnTo>
                  <a:pt x="2450591" y="0"/>
                </a:lnTo>
                <a:lnTo>
                  <a:pt x="0" y="0"/>
                </a:lnTo>
                <a:lnTo>
                  <a:pt x="0" y="80772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2357628" y="5398008"/>
            <a:ext cx="2450591" cy="131063"/>
          </a:xfrm>
          <a:custGeom>
            <a:avLst/>
            <a:gdLst/>
            <a:ahLst/>
            <a:cxnLst/>
            <a:rect l="l" t="t" r="r" b="b"/>
            <a:pathLst>
              <a:path w="2450591" h="131063">
                <a:moveTo>
                  <a:pt x="0" y="131063"/>
                </a:moveTo>
                <a:lnTo>
                  <a:pt x="2450591" y="131063"/>
                </a:lnTo>
                <a:lnTo>
                  <a:pt x="2450591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4814316" y="5317236"/>
            <a:ext cx="2450591" cy="80771"/>
          </a:xfrm>
          <a:custGeom>
            <a:avLst/>
            <a:gdLst/>
            <a:ahLst/>
            <a:cxnLst/>
            <a:rect l="l" t="t" r="r" b="b"/>
            <a:pathLst>
              <a:path w="2450591" h="80771">
                <a:moveTo>
                  <a:pt x="0" y="80771"/>
                </a:moveTo>
                <a:lnTo>
                  <a:pt x="2450591" y="80771"/>
                </a:lnTo>
                <a:lnTo>
                  <a:pt x="2450591" y="0"/>
                </a:lnTo>
                <a:lnTo>
                  <a:pt x="0" y="0"/>
                </a:lnTo>
                <a:lnTo>
                  <a:pt x="0" y="80771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4814316" y="5529072"/>
            <a:ext cx="2450591" cy="80772"/>
          </a:xfrm>
          <a:custGeom>
            <a:avLst/>
            <a:gdLst/>
            <a:ahLst/>
            <a:cxnLst/>
            <a:rect l="l" t="t" r="r" b="b"/>
            <a:pathLst>
              <a:path w="2450591" h="80772">
                <a:moveTo>
                  <a:pt x="0" y="80772"/>
                </a:moveTo>
                <a:lnTo>
                  <a:pt x="2450591" y="80772"/>
                </a:lnTo>
                <a:lnTo>
                  <a:pt x="2450591" y="0"/>
                </a:lnTo>
                <a:lnTo>
                  <a:pt x="0" y="0"/>
                </a:lnTo>
                <a:lnTo>
                  <a:pt x="0" y="80772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4814316" y="5398008"/>
            <a:ext cx="2450591" cy="131063"/>
          </a:xfrm>
          <a:custGeom>
            <a:avLst/>
            <a:gdLst/>
            <a:ahLst/>
            <a:cxnLst/>
            <a:rect l="l" t="t" r="r" b="b"/>
            <a:pathLst>
              <a:path w="2450591" h="131063">
                <a:moveTo>
                  <a:pt x="0" y="131063"/>
                </a:moveTo>
                <a:lnTo>
                  <a:pt x="2450591" y="131063"/>
                </a:lnTo>
                <a:lnTo>
                  <a:pt x="2450591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507492" y="5314188"/>
            <a:ext cx="1844039" cy="0"/>
          </a:xfrm>
          <a:custGeom>
            <a:avLst/>
            <a:gdLst/>
            <a:ahLst/>
            <a:cxnLst/>
            <a:rect l="l" t="t" r="r" b="b"/>
            <a:pathLst>
              <a:path w="1844039">
                <a:moveTo>
                  <a:pt x="0" y="0"/>
                </a:moveTo>
                <a:lnTo>
                  <a:pt x="1844039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2357628" y="5310505"/>
            <a:ext cx="2450591" cy="7366"/>
          </a:xfrm>
          <a:custGeom>
            <a:avLst/>
            <a:gdLst/>
            <a:ahLst/>
            <a:cxnLst/>
            <a:rect l="l" t="t" r="r" b="b"/>
            <a:pathLst>
              <a:path w="2450591" h="7366">
                <a:moveTo>
                  <a:pt x="0" y="7366"/>
                </a:moveTo>
                <a:lnTo>
                  <a:pt x="2450591" y="7366"/>
                </a:lnTo>
                <a:lnTo>
                  <a:pt x="2450591" y="0"/>
                </a:lnTo>
                <a:lnTo>
                  <a:pt x="0" y="0"/>
                </a:lnTo>
                <a:lnTo>
                  <a:pt x="0" y="7366"/>
                </a:lnTo>
                <a:close/>
              </a:path>
            </a:pathLst>
          </a:custGeom>
          <a:solidFill>
            <a:srgbClr val="8484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4814316" y="5310505"/>
            <a:ext cx="2450591" cy="7366"/>
          </a:xfrm>
          <a:custGeom>
            <a:avLst/>
            <a:gdLst/>
            <a:ahLst/>
            <a:cxnLst/>
            <a:rect l="l" t="t" r="r" b="b"/>
            <a:pathLst>
              <a:path w="2450591" h="7366">
                <a:moveTo>
                  <a:pt x="0" y="7366"/>
                </a:moveTo>
                <a:lnTo>
                  <a:pt x="2450591" y="7366"/>
                </a:lnTo>
                <a:lnTo>
                  <a:pt x="2450591" y="0"/>
                </a:lnTo>
                <a:lnTo>
                  <a:pt x="0" y="0"/>
                </a:lnTo>
                <a:lnTo>
                  <a:pt x="0" y="7366"/>
                </a:lnTo>
                <a:close/>
              </a:path>
            </a:pathLst>
          </a:custGeom>
          <a:solidFill>
            <a:srgbClr val="8484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2357628" y="5615940"/>
            <a:ext cx="2450591" cy="39623"/>
          </a:xfrm>
          <a:custGeom>
            <a:avLst/>
            <a:gdLst/>
            <a:ahLst/>
            <a:cxnLst/>
            <a:rect l="l" t="t" r="r" b="b"/>
            <a:pathLst>
              <a:path w="2450591" h="39623">
                <a:moveTo>
                  <a:pt x="0" y="39623"/>
                </a:moveTo>
                <a:lnTo>
                  <a:pt x="2450591" y="39623"/>
                </a:lnTo>
                <a:lnTo>
                  <a:pt x="2450591" y="0"/>
                </a:lnTo>
                <a:lnTo>
                  <a:pt x="0" y="0"/>
                </a:lnTo>
                <a:lnTo>
                  <a:pt x="0" y="3962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2357628" y="5786627"/>
            <a:ext cx="2450591" cy="39624"/>
          </a:xfrm>
          <a:custGeom>
            <a:avLst/>
            <a:gdLst/>
            <a:ahLst/>
            <a:cxnLst/>
            <a:rect l="l" t="t" r="r" b="b"/>
            <a:pathLst>
              <a:path w="2450591" h="39624">
                <a:moveTo>
                  <a:pt x="0" y="39624"/>
                </a:moveTo>
                <a:lnTo>
                  <a:pt x="2450591" y="39624"/>
                </a:lnTo>
                <a:lnTo>
                  <a:pt x="2450591" y="0"/>
                </a:lnTo>
                <a:lnTo>
                  <a:pt x="0" y="0"/>
                </a:lnTo>
                <a:lnTo>
                  <a:pt x="0" y="39624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2357628" y="5655564"/>
            <a:ext cx="2450591" cy="131063"/>
          </a:xfrm>
          <a:custGeom>
            <a:avLst/>
            <a:gdLst/>
            <a:ahLst/>
            <a:cxnLst/>
            <a:rect l="l" t="t" r="r" b="b"/>
            <a:pathLst>
              <a:path w="2450591" h="131063">
                <a:moveTo>
                  <a:pt x="0" y="131063"/>
                </a:moveTo>
                <a:lnTo>
                  <a:pt x="2450591" y="131063"/>
                </a:lnTo>
                <a:lnTo>
                  <a:pt x="2450591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4814316" y="5615940"/>
            <a:ext cx="2450591" cy="39623"/>
          </a:xfrm>
          <a:custGeom>
            <a:avLst/>
            <a:gdLst/>
            <a:ahLst/>
            <a:cxnLst/>
            <a:rect l="l" t="t" r="r" b="b"/>
            <a:pathLst>
              <a:path w="2450591" h="39623">
                <a:moveTo>
                  <a:pt x="0" y="39623"/>
                </a:moveTo>
                <a:lnTo>
                  <a:pt x="2450591" y="39623"/>
                </a:lnTo>
                <a:lnTo>
                  <a:pt x="2450591" y="0"/>
                </a:lnTo>
                <a:lnTo>
                  <a:pt x="0" y="0"/>
                </a:lnTo>
                <a:lnTo>
                  <a:pt x="0" y="3962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4814316" y="5786627"/>
            <a:ext cx="2450591" cy="39624"/>
          </a:xfrm>
          <a:custGeom>
            <a:avLst/>
            <a:gdLst/>
            <a:ahLst/>
            <a:cxnLst/>
            <a:rect l="l" t="t" r="r" b="b"/>
            <a:pathLst>
              <a:path w="2450591" h="39624">
                <a:moveTo>
                  <a:pt x="0" y="39624"/>
                </a:moveTo>
                <a:lnTo>
                  <a:pt x="2450591" y="39624"/>
                </a:lnTo>
                <a:lnTo>
                  <a:pt x="2450591" y="0"/>
                </a:lnTo>
                <a:lnTo>
                  <a:pt x="0" y="0"/>
                </a:lnTo>
                <a:lnTo>
                  <a:pt x="0" y="39624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4814316" y="5655564"/>
            <a:ext cx="2450591" cy="131063"/>
          </a:xfrm>
          <a:custGeom>
            <a:avLst/>
            <a:gdLst/>
            <a:ahLst/>
            <a:cxnLst/>
            <a:rect l="l" t="t" r="r" b="b"/>
            <a:pathLst>
              <a:path w="2450591" h="131063">
                <a:moveTo>
                  <a:pt x="0" y="131063"/>
                </a:moveTo>
                <a:lnTo>
                  <a:pt x="2450591" y="131063"/>
                </a:lnTo>
                <a:lnTo>
                  <a:pt x="2450591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507492" y="5612892"/>
            <a:ext cx="1844039" cy="0"/>
          </a:xfrm>
          <a:custGeom>
            <a:avLst/>
            <a:gdLst/>
            <a:ahLst/>
            <a:cxnLst/>
            <a:rect l="l" t="t" r="r" b="b"/>
            <a:pathLst>
              <a:path w="1844039">
                <a:moveTo>
                  <a:pt x="0" y="0"/>
                </a:moveTo>
                <a:lnTo>
                  <a:pt x="1844039" y="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2357628" y="5612892"/>
            <a:ext cx="2450591" cy="0"/>
          </a:xfrm>
          <a:custGeom>
            <a:avLst/>
            <a:gdLst/>
            <a:ahLst/>
            <a:cxnLst/>
            <a:rect l="l" t="t" r="r" b="b"/>
            <a:pathLst>
              <a:path w="2450591">
                <a:moveTo>
                  <a:pt x="0" y="0"/>
                </a:moveTo>
                <a:lnTo>
                  <a:pt x="2450591" y="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4814316" y="5612892"/>
            <a:ext cx="2450591" cy="0"/>
          </a:xfrm>
          <a:custGeom>
            <a:avLst/>
            <a:gdLst/>
            <a:ahLst/>
            <a:cxnLst/>
            <a:rect l="l" t="t" r="r" b="b"/>
            <a:pathLst>
              <a:path w="2450591">
                <a:moveTo>
                  <a:pt x="0" y="0"/>
                </a:moveTo>
                <a:lnTo>
                  <a:pt x="2450591" y="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2357628" y="5832348"/>
            <a:ext cx="2450591" cy="39624"/>
          </a:xfrm>
          <a:custGeom>
            <a:avLst/>
            <a:gdLst/>
            <a:ahLst/>
            <a:cxnLst/>
            <a:rect l="l" t="t" r="r" b="b"/>
            <a:pathLst>
              <a:path w="2450591" h="39624">
                <a:moveTo>
                  <a:pt x="0" y="39624"/>
                </a:moveTo>
                <a:lnTo>
                  <a:pt x="2450591" y="39624"/>
                </a:lnTo>
                <a:lnTo>
                  <a:pt x="2450591" y="0"/>
                </a:lnTo>
                <a:lnTo>
                  <a:pt x="0" y="0"/>
                </a:lnTo>
                <a:lnTo>
                  <a:pt x="0" y="39624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2357628" y="6003036"/>
            <a:ext cx="2450591" cy="39623"/>
          </a:xfrm>
          <a:custGeom>
            <a:avLst/>
            <a:gdLst/>
            <a:ahLst/>
            <a:cxnLst/>
            <a:rect l="l" t="t" r="r" b="b"/>
            <a:pathLst>
              <a:path w="2450591" h="39623">
                <a:moveTo>
                  <a:pt x="0" y="39623"/>
                </a:moveTo>
                <a:lnTo>
                  <a:pt x="2450591" y="39623"/>
                </a:lnTo>
                <a:lnTo>
                  <a:pt x="2450591" y="0"/>
                </a:lnTo>
                <a:lnTo>
                  <a:pt x="0" y="0"/>
                </a:lnTo>
                <a:lnTo>
                  <a:pt x="0" y="3962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2357628" y="5871972"/>
            <a:ext cx="2450591" cy="131063"/>
          </a:xfrm>
          <a:custGeom>
            <a:avLst/>
            <a:gdLst/>
            <a:ahLst/>
            <a:cxnLst/>
            <a:rect l="l" t="t" r="r" b="b"/>
            <a:pathLst>
              <a:path w="2450591" h="131063">
                <a:moveTo>
                  <a:pt x="0" y="131063"/>
                </a:moveTo>
                <a:lnTo>
                  <a:pt x="2450591" y="131063"/>
                </a:lnTo>
                <a:lnTo>
                  <a:pt x="2450591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4814316" y="5832348"/>
            <a:ext cx="2450591" cy="39624"/>
          </a:xfrm>
          <a:custGeom>
            <a:avLst/>
            <a:gdLst/>
            <a:ahLst/>
            <a:cxnLst/>
            <a:rect l="l" t="t" r="r" b="b"/>
            <a:pathLst>
              <a:path w="2450591" h="39624">
                <a:moveTo>
                  <a:pt x="0" y="39624"/>
                </a:moveTo>
                <a:lnTo>
                  <a:pt x="2450591" y="39624"/>
                </a:lnTo>
                <a:lnTo>
                  <a:pt x="2450591" y="0"/>
                </a:lnTo>
                <a:lnTo>
                  <a:pt x="0" y="0"/>
                </a:lnTo>
                <a:lnTo>
                  <a:pt x="0" y="39624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4814316" y="6003036"/>
            <a:ext cx="2450591" cy="39623"/>
          </a:xfrm>
          <a:custGeom>
            <a:avLst/>
            <a:gdLst/>
            <a:ahLst/>
            <a:cxnLst/>
            <a:rect l="l" t="t" r="r" b="b"/>
            <a:pathLst>
              <a:path w="2450591" h="39623">
                <a:moveTo>
                  <a:pt x="0" y="39623"/>
                </a:moveTo>
                <a:lnTo>
                  <a:pt x="2450591" y="39623"/>
                </a:lnTo>
                <a:lnTo>
                  <a:pt x="2450591" y="0"/>
                </a:lnTo>
                <a:lnTo>
                  <a:pt x="0" y="0"/>
                </a:lnTo>
                <a:lnTo>
                  <a:pt x="0" y="3962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4814316" y="5871972"/>
            <a:ext cx="2450591" cy="131063"/>
          </a:xfrm>
          <a:custGeom>
            <a:avLst/>
            <a:gdLst/>
            <a:ahLst/>
            <a:cxnLst/>
            <a:rect l="l" t="t" r="r" b="b"/>
            <a:pathLst>
              <a:path w="2450591" h="131063">
                <a:moveTo>
                  <a:pt x="0" y="131063"/>
                </a:moveTo>
                <a:lnTo>
                  <a:pt x="2450591" y="131063"/>
                </a:lnTo>
                <a:lnTo>
                  <a:pt x="2450591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507492" y="5829300"/>
            <a:ext cx="1844039" cy="0"/>
          </a:xfrm>
          <a:custGeom>
            <a:avLst/>
            <a:gdLst/>
            <a:ahLst/>
            <a:cxnLst/>
            <a:rect l="l" t="t" r="r" b="b"/>
            <a:pathLst>
              <a:path w="1844039">
                <a:moveTo>
                  <a:pt x="0" y="0"/>
                </a:moveTo>
                <a:lnTo>
                  <a:pt x="1844039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2357628" y="5825617"/>
            <a:ext cx="2450591" cy="7366"/>
          </a:xfrm>
          <a:custGeom>
            <a:avLst/>
            <a:gdLst/>
            <a:ahLst/>
            <a:cxnLst/>
            <a:rect l="l" t="t" r="r" b="b"/>
            <a:pathLst>
              <a:path w="2450591" h="7366">
                <a:moveTo>
                  <a:pt x="0" y="7366"/>
                </a:moveTo>
                <a:lnTo>
                  <a:pt x="2450591" y="7366"/>
                </a:lnTo>
                <a:lnTo>
                  <a:pt x="2450591" y="0"/>
                </a:lnTo>
                <a:lnTo>
                  <a:pt x="0" y="0"/>
                </a:lnTo>
                <a:lnTo>
                  <a:pt x="0" y="7366"/>
                </a:lnTo>
                <a:close/>
              </a:path>
            </a:pathLst>
          </a:custGeom>
          <a:solidFill>
            <a:srgbClr val="8484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4814316" y="5825617"/>
            <a:ext cx="2450591" cy="7366"/>
          </a:xfrm>
          <a:custGeom>
            <a:avLst/>
            <a:gdLst/>
            <a:ahLst/>
            <a:cxnLst/>
            <a:rect l="l" t="t" r="r" b="b"/>
            <a:pathLst>
              <a:path w="2450591" h="7366">
                <a:moveTo>
                  <a:pt x="0" y="7366"/>
                </a:moveTo>
                <a:lnTo>
                  <a:pt x="2450591" y="7366"/>
                </a:lnTo>
                <a:lnTo>
                  <a:pt x="2450591" y="0"/>
                </a:lnTo>
                <a:lnTo>
                  <a:pt x="0" y="0"/>
                </a:lnTo>
                <a:lnTo>
                  <a:pt x="0" y="7366"/>
                </a:lnTo>
                <a:close/>
              </a:path>
            </a:pathLst>
          </a:custGeom>
          <a:solidFill>
            <a:srgbClr val="8484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2357628" y="6048756"/>
            <a:ext cx="2450591" cy="39623"/>
          </a:xfrm>
          <a:custGeom>
            <a:avLst/>
            <a:gdLst/>
            <a:ahLst/>
            <a:cxnLst/>
            <a:rect l="l" t="t" r="r" b="b"/>
            <a:pathLst>
              <a:path w="2450591" h="39623">
                <a:moveTo>
                  <a:pt x="0" y="39623"/>
                </a:moveTo>
                <a:lnTo>
                  <a:pt x="2450591" y="39623"/>
                </a:lnTo>
                <a:lnTo>
                  <a:pt x="2450591" y="0"/>
                </a:lnTo>
                <a:lnTo>
                  <a:pt x="0" y="0"/>
                </a:lnTo>
                <a:lnTo>
                  <a:pt x="0" y="3962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2357628" y="6220968"/>
            <a:ext cx="2450591" cy="38100"/>
          </a:xfrm>
          <a:custGeom>
            <a:avLst/>
            <a:gdLst/>
            <a:ahLst/>
            <a:cxnLst/>
            <a:rect l="l" t="t" r="r" b="b"/>
            <a:pathLst>
              <a:path w="2450591" h="38100">
                <a:moveTo>
                  <a:pt x="0" y="38100"/>
                </a:moveTo>
                <a:lnTo>
                  <a:pt x="2450591" y="38100"/>
                </a:lnTo>
                <a:lnTo>
                  <a:pt x="2450591" y="0"/>
                </a:lnTo>
                <a:lnTo>
                  <a:pt x="0" y="0"/>
                </a:lnTo>
                <a:lnTo>
                  <a:pt x="0" y="38100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2357628" y="6088380"/>
            <a:ext cx="2450591" cy="132587"/>
          </a:xfrm>
          <a:custGeom>
            <a:avLst/>
            <a:gdLst/>
            <a:ahLst/>
            <a:cxnLst/>
            <a:rect l="l" t="t" r="r" b="b"/>
            <a:pathLst>
              <a:path w="2450591" h="132587">
                <a:moveTo>
                  <a:pt x="0" y="132587"/>
                </a:moveTo>
                <a:lnTo>
                  <a:pt x="2450591" y="132587"/>
                </a:lnTo>
                <a:lnTo>
                  <a:pt x="2450591" y="0"/>
                </a:lnTo>
                <a:lnTo>
                  <a:pt x="0" y="0"/>
                </a:lnTo>
                <a:lnTo>
                  <a:pt x="0" y="132587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4814316" y="6048756"/>
            <a:ext cx="2450591" cy="39623"/>
          </a:xfrm>
          <a:custGeom>
            <a:avLst/>
            <a:gdLst/>
            <a:ahLst/>
            <a:cxnLst/>
            <a:rect l="l" t="t" r="r" b="b"/>
            <a:pathLst>
              <a:path w="2450591" h="39623">
                <a:moveTo>
                  <a:pt x="0" y="39623"/>
                </a:moveTo>
                <a:lnTo>
                  <a:pt x="2450591" y="39623"/>
                </a:lnTo>
                <a:lnTo>
                  <a:pt x="2450591" y="0"/>
                </a:lnTo>
                <a:lnTo>
                  <a:pt x="0" y="0"/>
                </a:lnTo>
                <a:lnTo>
                  <a:pt x="0" y="3962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4814316" y="6220968"/>
            <a:ext cx="2450591" cy="38100"/>
          </a:xfrm>
          <a:custGeom>
            <a:avLst/>
            <a:gdLst/>
            <a:ahLst/>
            <a:cxnLst/>
            <a:rect l="l" t="t" r="r" b="b"/>
            <a:pathLst>
              <a:path w="2450591" h="38100">
                <a:moveTo>
                  <a:pt x="0" y="38100"/>
                </a:moveTo>
                <a:lnTo>
                  <a:pt x="2450591" y="38100"/>
                </a:lnTo>
                <a:lnTo>
                  <a:pt x="2450591" y="0"/>
                </a:lnTo>
                <a:lnTo>
                  <a:pt x="0" y="0"/>
                </a:lnTo>
                <a:lnTo>
                  <a:pt x="0" y="38100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4814316" y="6088380"/>
            <a:ext cx="2450591" cy="132587"/>
          </a:xfrm>
          <a:custGeom>
            <a:avLst/>
            <a:gdLst/>
            <a:ahLst/>
            <a:cxnLst/>
            <a:rect l="l" t="t" r="r" b="b"/>
            <a:pathLst>
              <a:path w="2450591" h="132587">
                <a:moveTo>
                  <a:pt x="0" y="132587"/>
                </a:moveTo>
                <a:lnTo>
                  <a:pt x="2450591" y="132587"/>
                </a:lnTo>
                <a:lnTo>
                  <a:pt x="2450591" y="0"/>
                </a:lnTo>
                <a:lnTo>
                  <a:pt x="0" y="0"/>
                </a:lnTo>
                <a:lnTo>
                  <a:pt x="0" y="132587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507492" y="6045708"/>
            <a:ext cx="1844039" cy="0"/>
          </a:xfrm>
          <a:custGeom>
            <a:avLst/>
            <a:gdLst/>
            <a:ahLst/>
            <a:cxnLst/>
            <a:rect l="l" t="t" r="r" b="b"/>
            <a:pathLst>
              <a:path w="1844039">
                <a:moveTo>
                  <a:pt x="0" y="0"/>
                </a:moveTo>
                <a:lnTo>
                  <a:pt x="1844039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2357628" y="6042025"/>
            <a:ext cx="2450591" cy="7366"/>
          </a:xfrm>
          <a:custGeom>
            <a:avLst/>
            <a:gdLst/>
            <a:ahLst/>
            <a:cxnLst/>
            <a:rect l="l" t="t" r="r" b="b"/>
            <a:pathLst>
              <a:path w="2450591" h="7366">
                <a:moveTo>
                  <a:pt x="0" y="7366"/>
                </a:moveTo>
                <a:lnTo>
                  <a:pt x="2450591" y="7366"/>
                </a:lnTo>
                <a:lnTo>
                  <a:pt x="2450591" y="0"/>
                </a:lnTo>
                <a:lnTo>
                  <a:pt x="0" y="0"/>
                </a:lnTo>
                <a:lnTo>
                  <a:pt x="0" y="7366"/>
                </a:lnTo>
                <a:close/>
              </a:path>
            </a:pathLst>
          </a:custGeom>
          <a:solidFill>
            <a:srgbClr val="8484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4814316" y="6042025"/>
            <a:ext cx="2450591" cy="7366"/>
          </a:xfrm>
          <a:custGeom>
            <a:avLst/>
            <a:gdLst/>
            <a:ahLst/>
            <a:cxnLst/>
            <a:rect l="l" t="t" r="r" b="b"/>
            <a:pathLst>
              <a:path w="2450591" h="7366">
                <a:moveTo>
                  <a:pt x="0" y="7366"/>
                </a:moveTo>
                <a:lnTo>
                  <a:pt x="2450591" y="7366"/>
                </a:lnTo>
                <a:lnTo>
                  <a:pt x="2450591" y="0"/>
                </a:lnTo>
                <a:lnTo>
                  <a:pt x="0" y="0"/>
                </a:lnTo>
                <a:lnTo>
                  <a:pt x="0" y="7366"/>
                </a:lnTo>
                <a:close/>
              </a:path>
            </a:pathLst>
          </a:custGeom>
          <a:solidFill>
            <a:srgbClr val="8484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504444" y="2151888"/>
            <a:ext cx="0" cy="4114800"/>
          </a:xfrm>
          <a:custGeom>
            <a:avLst/>
            <a:gdLst/>
            <a:ahLst/>
            <a:cxnLst/>
            <a:rect l="l" t="t" r="r" b="b"/>
            <a:pathLst>
              <a:path h="4114800">
                <a:moveTo>
                  <a:pt x="0" y="0"/>
                </a:moveTo>
                <a:lnTo>
                  <a:pt x="0" y="411480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507492" y="6263640"/>
            <a:ext cx="1844039" cy="0"/>
          </a:xfrm>
          <a:custGeom>
            <a:avLst/>
            <a:gdLst/>
            <a:ahLst/>
            <a:cxnLst/>
            <a:rect l="l" t="t" r="r" b="b"/>
            <a:pathLst>
              <a:path w="1844039">
                <a:moveTo>
                  <a:pt x="0" y="0"/>
                </a:moveTo>
                <a:lnTo>
                  <a:pt x="1844039" y="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2354580" y="5094732"/>
            <a:ext cx="0" cy="1171956"/>
          </a:xfrm>
          <a:custGeom>
            <a:avLst/>
            <a:gdLst/>
            <a:ahLst/>
            <a:cxnLst/>
            <a:rect l="l" t="t" r="r" b="b"/>
            <a:pathLst>
              <a:path h="1171956">
                <a:moveTo>
                  <a:pt x="0" y="0"/>
                </a:moveTo>
                <a:lnTo>
                  <a:pt x="0" y="1171956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2357628" y="6259957"/>
            <a:ext cx="2450591" cy="7365"/>
          </a:xfrm>
          <a:custGeom>
            <a:avLst/>
            <a:gdLst/>
            <a:ahLst/>
            <a:cxnLst/>
            <a:rect l="l" t="t" r="r" b="b"/>
            <a:pathLst>
              <a:path w="2450591" h="7365">
                <a:moveTo>
                  <a:pt x="0" y="7365"/>
                </a:moveTo>
                <a:lnTo>
                  <a:pt x="2450591" y="7365"/>
                </a:lnTo>
                <a:lnTo>
                  <a:pt x="2450591" y="0"/>
                </a:lnTo>
                <a:lnTo>
                  <a:pt x="0" y="0"/>
                </a:lnTo>
                <a:lnTo>
                  <a:pt x="0" y="7365"/>
                </a:lnTo>
                <a:close/>
              </a:path>
            </a:pathLst>
          </a:custGeom>
          <a:solidFill>
            <a:srgbClr val="8484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4811268" y="5094732"/>
            <a:ext cx="0" cy="1171956"/>
          </a:xfrm>
          <a:custGeom>
            <a:avLst/>
            <a:gdLst/>
            <a:ahLst/>
            <a:cxnLst/>
            <a:rect l="l" t="t" r="r" b="b"/>
            <a:pathLst>
              <a:path h="1171956">
                <a:moveTo>
                  <a:pt x="0" y="0"/>
                </a:moveTo>
                <a:lnTo>
                  <a:pt x="0" y="1171956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4814316" y="6259957"/>
            <a:ext cx="2450591" cy="7365"/>
          </a:xfrm>
          <a:custGeom>
            <a:avLst/>
            <a:gdLst/>
            <a:ahLst/>
            <a:cxnLst/>
            <a:rect l="l" t="t" r="r" b="b"/>
            <a:pathLst>
              <a:path w="2450591" h="7365">
                <a:moveTo>
                  <a:pt x="0" y="7365"/>
                </a:moveTo>
                <a:lnTo>
                  <a:pt x="2450591" y="7365"/>
                </a:lnTo>
                <a:lnTo>
                  <a:pt x="2450591" y="0"/>
                </a:lnTo>
                <a:lnTo>
                  <a:pt x="0" y="0"/>
                </a:lnTo>
                <a:lnTo>
                  <a:pt x="0" y="7365"/>
                </a:lnTo>
                <a:close/>
              </a:path>
            </a:pathLst>
          </a:custGeom>
          <a:solidFill>
            <a:srgbClr val="8484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7267956" y="2151888"/>
            <a:ext cx="0" cy="4114800"/>
          </a:xfrm>
          <a:custGeom>
            <a:avLst/>
            <a:gdLst/>
            <a:ahLst/>
            <a:cxnLst/>
            <a:rect l="l" t="t" r="r" b="b"/>
            <a:pathLst>
              <a:path h="4114800">
                <a:moveTo>
                  <a:pt x="0" y="0"/>
                </a:moveTo>
                <a:lnTo>
                  <a:pt x="0" y="411480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515111" y="6454140"/>
            <a:ext cx="6743700" cy="16764"/>
          </a:xfrm>
          <a:custGeom>
            <a:avLst/>
            <a:gdLst/>
            <a:ahLst/>
            <a:cxnLst/>
            <a:rect l="l" t="t" r="r" b="b"/>
            <a:pathLst>
              <a:path w="6743700" h="16764">
                <a:moveTo>
                  <a:pt x="0" y="16764"/>
                </a:moveTo>
                <a:lnTo>
                  <a:pt x="6743700" y="16764"/>
                </a:lnTo>
                <a:lnTo>
                  <a:pt x="6743700" y="0"/>
                </a:lnTo>
                <a:lnTo>
                  <a:pt x="0" y="0"/>
                </a:lnTo>
                <a:lnTo>
                  <a:pt x="0" y="16764"/>
                </a:lnTo>
                <a:close/>
              </a:path>
            </a:pathLst>
          </a:custGeom>
          <a:solidFill>
            <a:srgbClr val="26405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515111" y="6646163"/>
            <a:ext cx="6743700" cy="18287"/>
          </a:xfrm>
          <a:custGeom>
            <a:avLst/>
            <a:gdLst/>
            <a:ahLst/>
            <a:cxnLst/>
            <a:rect l="l" t="t" r="r" b="b"/>
            <a:pathLst>
              <a:path w="6743700" h="18287">
                <a:moveTo>
                  <a:pt x="0" y="18287"/>
                </a:moveTo>
                <a:lnTo>
                  <a:pt x="6743700" y="18287"/>
                </a:lnTo>
                <a:lnTo>
                  <a:pt x="6743700" y="0"/>
                </a:lnTo>
                <a:lnTo>
                  <a:pt x="0" y="0"/>
                </a:lnTo>
                <a:lnTo>
                  <a:pt x="0" y="18287"/>
                </a:lnTo>
                <a:close/>
              </a:path>
            </a:pathLst>
          </a:custGeom>
          <a:solidFill>
            <a:srgbClr val="26405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515111" y="6470904"/>
            <a:ext cx="6743700" cy="175259"/>
          </a:xfrm>
          <a:custGeom>
            <a:avLst/>
            <a:gdLst/>
            <a:ahLst/>
            <a:cxnLst/>
            <a:rect l="l" t="t" r="r" b="b"/>
            <a:pathLst>
              <a:path w="6743700" h="175259">
                <a:moveTo>
                  <a:pt x="0" y="175259"/>
                </a:moveTo>
                <a:lnTo>
                  <a:pt x="6743700" y="175259"/>
                </a:lnTo>
                <a:lnTo>
                  <a:pt x="6743700" y="0"/>
                </a:lnTo>
                <a:lnTo>
                  <a:pt x="0" y="0"/>
                </a:lnTo>
                <a:lnTo>
                  <a:pt x="0" y="175259"/>
                </a:lnTo>
                <a:close/>
              </a:path>
            </a:pathLst>
          </a:custGeom>
          <a:solidFill>
            <a:srgbClr val="26405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513588" y="6448044"/>
            <a:ext cx="6745223" cy="0"/>
          </a:xfrm>
          <a:custGeom>
            <a:avLst/>
            <a:gdLst/>
            <a:ahLst/>
            <a:cxnLst/>
            <a:rect l="l" t="t" r="r" b="b"/>
            <a:pathLst>
              <a:path w="6745223">
                <a:moveTo>
                  <a:pt x="0" y="0"/>
                </a:moveTo>
                <a:lnTo>
                  <a:pt x="6745223" y="0"/>
                </a:lnTo>
              </a:path>
            </a:pathLst>
          </a:custGeom>
          <a:ln w="13461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15111" y="6676644"/>
            <a:ext cx="6743700" cy="32003"/>
          </a:xfrm>
          <a:custGeom>
            <a:avLst/>
            <a:gdLst/>
            <a:ahLst/>
            <a:cxnLst/>
            <a:rect l="l" t="t" r="r" b="b"/>
            <a:pathLst>
              <a:path w="6743700" h="32003">
                <a:moveTo>
                  <a:pt x="0" y="32003"/>
                </a:moveTo>
                <a:lnTo>
                  <a:pt x="6743700" y="32003"/>
                </a:lnTo>
                <a:lnTo>
                  <a:pt x="6743700" y="0"/>
                </a:lnTo>
                <a:lnTo>
                  <a:pt x="0" y="0"/>
                </a:lnTo>
                <a:lnTo>
                  <a:pt x="0" y="32003"/>
                </a:lnTo>
                <a:close/>
              </a:path>
            </a:pathLst>
          </a:custGeom>
          <a:solidFill>
            <a:srgbClr val="C1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515111" y="6854952"/>
            <a:ext cx="6743700" cy="32003"/>
          </a:xfrm>
          <a:custGeom>
            <a:avLst/>
            <a:gdLst/>
            <a:ahLst/>
            <a:cxnLst/>
            <a:rect l="l" t="t" r="r" b="b"/>
            <a:pathLst>
              <a:path w="6743700" h="32003">
                <a:moveTo>
                  <a:pt x="0" y="32003"/>
                </a:moveTo>
                <a:lnTo>
                  <a:pt x="6743700" y="32003"/>
                </a:lnTo>
                <a:lnTo>
                  <a:pt x="6743700" y="0"/>
                </a:lnTo>
                <a:lnTo>
                  <a:pt x="0" y="0"/>
                </a:lnTo>
                <a:lnTo>
                  <a:pt x="0" y="32003"/>
                </a:lnTo>
                <a:close/>
              </a:path>
            </a:pathLst>
          </a:custGeom>
          <a:solidFill>
            <a:srgbClr val="C1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15111" y="6708648"/>
            <a:ext cx="6743700" cy="146304"/>
          </a:xfrm>
          <a:custGeom>
            <a:avLst/>
            <a:gdLst/>
            <a:ahLst/>
            <a:cxnLst/>
            <a:rect l="l" t="t" r="r" b="b"/>
            <a:pathLst>
              <a:path w="6743700" h="146303">
                <a:moveTo>
                  <a:pt x="0" y="146304"/>
                </a:moveTo>
                <a:lnTo>
                  <a:pt x="6743700" y="146304"/>
                </a:lnTo>
                <a:lnTo>
                  <a:pt x="6743700" y="0"/>
                </a:lnTo>
                <a:lnTo>
                  <a:pt x="0" y="0"/>
                </a:lnTo>
                <a:lnTo>
                  <a:pt x="0" y="146304"/>
                </a:lnTo>
                <a:close/>
              </a:path>
            </a:pathLst>
          </a:custGeom>
          <a:solidFill>
            <a:srgbClr val="C1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13588" y="6670548"/>
            <a:ext cx="6745223" cy="0"/>
          </a:xfrm>
          <a:custGeom>
            <a:avLst/>
            <a:gdLst/>
            <a:ahLst/>
            <a:cxnLst/>
            <a:rect l="l" t="t" r="r" b="b"/>
            <a:pathLst>
              <a:path w="6745223">
                <a:moveTo>
                  <a:pt x="0" y="0"/>
                </a:moveTo>
                <a:lnTo>
                  <a:pt x="6745223" y="0"/>
                </a:lnTo>
              </a:path>
            </a:pathLst>
          </a:custGeom>
          <a:ln w="13462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513588" y="6893052"/>
            <a:ext cx="1845564" cy="0"/>
          </a:xfrm>
          <a:custGeom>
            <a:avLst/>
            <a:gdLst/>
            <a:ahLst/>
            <a:cxnLst/>
            <a:rect l="l" t="t" r="r" b="b"/>
            <a:pathLst>
              <a:path w="1845564">
                <a:moveTo>
                  <a:pt x="0" y="0"/>
                </a:moveTo>
                <a:lnTo>
                  <a:pt x="1845564" y="0"/>
                </a:lnTo>
              </a:path>
            </a:pathLst>
          </a:custGeom>
          <a:ln w="13462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2371344" y="6893052"/>
            <a:ext cx="4887467" cy="0"/>
          </a:xfrm>
          <a:custGeom>
            <a:avLst/>
            <a:gdLst/>
            <a:ahLst/>
            <a:cxnLst/>
            <a:rect l="l" t="t" r="r" b="b"/>
            <a:pathLst>
              <a:path w="4887467">
                <a:moveTo>
                  <a:pt x="0" y="0"/>
                </a:moveTo>
                <a:lnTo>
                  <a:pt x="4887467" y="0"/>
                </a:lnTo>
              </a:path>
            </a:pathLst>
          </a:custGeom>
          <a:ln w="13462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513588" y="7115556"/>
            <a:ext cx="1845564" cy="0"/>
          </a:xfrm>
          <a:custGeom>
            <a:avLst/>
            <a:gdLst/>
            <a:ahLst/>
            <a:cxnLst/>
            <a:rect l="l" t="t" r="r" b="b"/>
            <a:pathLst>
              <a:path w="1845564">
                <a:moveTo>
                  <a:pt x="0" y="0"/>
                </a:moveTo>
                <a:lnTo>
                  <a:pt x="1845564" y="0"/>
                </a:lnTo>
              </a:path>
            </a:pathLst>
          </a:custGeom>
          <a:ln w="13462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2371344" y="7115556"/>
            <a:ext cx="4887467" cy="0"/>
          </a:xfrm>
          <a:custGeom>
            <a:avLst/>
            <a:gdLst/>
            <a:ahLst/>
            <a:cxnLst/>
            <a:rect l="l" t="t" r="r" b="b"/>
            <a:pathLst>
              <a:path w="4887467">
                <a:moveTo>
                  <a:pt x="0" y="0"/>
                </a:moveTo>
                <a:lnTo>
                  <a:pt x="4887467" y="0"/>
                </a:lnTo>
              </a:path>
            </a:pathLst>
          </a:custGeom>
          <a:ln w="13462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513588" y="7339584"/>
            <a:ext cx="1845564" cy="0"/>
          </a:xfrm>
          <a:custGeom>
            <a:avLst/>
            <a:gdLst/>
            <a:ahLst/>
            <a:cxnLst/>
            <a:rect l="l" t="t" r="r" b="b"/>
            <a:pathLst>
              <a:path w="1845564">
                <a:moveTo>
                  <a:pt x="0" y="0"/>
                </a:moveTo>
                <a:lnTo>
                  <a:pt x="1845564" y="0"/>
                </a:lnTo>
              </a:path>
            </a:pathLst>
          </a:custGeom>
          <a:ln w="13462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2371344" y="7339584"/>
            <a:ext cx="4887467" cy="0"/>
          </a:xfrm>
          <a:custGeom>
            <a:avLst/>
            <a:gdLst/>
            <a:ahLst/>
            <a:cxnLst/>
            <a:rect l="l" t="t" r="r" b="b"/>
            <a:pathLst>
              <a:path w="4887467">
                <a:moveTo>
                  <a:pt x="0" y="0"/>
                </a:moveTo>
                <a:lnTo>
                  <a:pt x="4887467" y="0"/>
                </a:lnTo>
              </a:path>
            </a:pathLst>
          </a:custGeom>
          <a:ln w="13462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07491" y="6441948"/>
            <a:ext cx="0" cy="1126235"/>
          </a:xfrm>
          <a:custGeom>
            <a:avLst/>
            <a:gdLst/>
            <a:ahLst/>
            <a:cxnLst/>
            <a:rect l="l" t="t" r="r" b="b"/>
            <a:pathLst>
              <a:path h="1126235">
                <a:moveTo>
                  <a:pt x="0" y="0"/>
                </a:moveTo>
                <a:lnTo>
                  <a:pt x="0" y="1126235"/>
                </a:lnTo>
              </a:path>
            </a:pathLst>
          </a:custGeom>
          <a:ln w="13462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13588" y="7562088"/>
            <a:ext cx="1845564" cy="0"/>
          </a:xfrm>
          <a:custGeom>
            <a:avLst/>
            <a:gdLst/>
            <a:ahLst/>
            <a:cxnLst/>
            <a:rect l="l" t="t" r="r" b="b"/>
            <a:pathLst>
              <a:path w="1845564">
                <a:moveTo>
                  <a:pt x="0" y="0"/>
                </a:moveTo>
                <a:lnTo>
                  <a:pt x="1845564" y="0"/>
                </a:lnTo>
              </a:path>
            </a:pathLst>
          </a:custGeom>
          <a:ln w="13462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2365248" y="6886956"/>
            <a:ext cx="0" cy="681228"/>
          </a:xfrm>
          <a:custGeom>
            <a:avLst/>
            <a:gdLst/>
            <a:ahLst/>
            <a:cxnLst/>
            <a:rect l="l" t="t" r="r" b="b"/>
            <a:pathLst>
              <a:path h="681227">
                <a:moveTo>
                  <a:pt x="0" y="0"/>
                </a:moveTo>
                <a:lnTo>
                  <a:pt x="0" y="681228"/>
                </a:lnTo>
              </a:path>
            </a:pathLst>
          </a:custGeom>
          <a:ln w="13462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2371344" y="7562088"/>
            <a:ext cx="4887467" cy="0"/>
          </a:xfrm>
          <a:custGeom>
            <a:avLst/>
            <a:gdLst/>
            <a:ahLst/>
            <a:cxnLst/>
            <a:rect l="l" t="t" r="r" b="b"/>
            <a:pathLst>
              <a:path w="4887467">
                <a:moveTo>
                  <a:pt x="0" y="0"/>
                </a:moveTo>
                <a:lnTo>
                  <a:pt x="4887467" y="0"/>
                </a:lnTo>
              </a:path>
            </a:pathLst>
          </a:custGeom>
          <a:ln w="13462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7264908" y="6441948"/>
            <a:ext cx="0" cy="1126236"/>
          </a:xfrm>
          <a:custGeom>
            <a:avLst/>
            <a:gdLst/>
            <a:ahLst/>
            <a:cxnLst/>
            <a:rect l="l" t="t" r="r" b="b"/>
            <a:pathLst>
              <a:path h="1126236">
                <a:moveTo>
                  <a:pt x="0" y="0"/>
                </a:moveTo>
                <a:lnTo>
                  <a:pt x="0" y="1126236"/>
                </a:lnTo>
              </a:path>
            </a:pathLst>
          </a:custGeom>
          <a:ln w="13462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 txBox="1"/>
          <p:nvPr/>
        </p:nvSpPr>
        <p:spPr>
          <a:xfrm>
            <a:off x="1250695" y="626240"/>
            <a:ext cx="1756134" cy="203707"/>
          </a:xfrm>
          <a:prstGeom prst="rect">
            <a:avLst/>
          </a:prstGeom>
        </p:spPr>
        <p:txBody>
          <a:bodyPr wrap="square" lIns="0" tIns="9556" rIns="0" bIns="0" rtlCol="0">
            <a:noAutofit/>
          </a:bodyPr>
          <a:lstStyle/>
          <a:p>
            <a:pPr marL="12700">
              <a:lnSpc>
                <a:spcPts val="1505"/>
              </a:lnSpc>
            </a:pPr>
            <a:r>
              <a:rPr sz="1400" spc="0" dirty="0">
                <a:solidFill>
                  <a:srgbClr val="FFFFFF"/>
                </a:solidFill>
                <a:latin typeface="Calibri"/>
                <a:cs typeface="Calibri"/>
              </a:rPr>
              <a:t>Open</a:t>
            </a:r>
            <a:r>
              <a:rPr sz="1400" spc="-3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0" dirty="0">
                <a:solidFill>
                  <a:srgbClr val="FFFFFF"/>
                </a:solidFill>
                <a:latin typeface="Calibri"/>
                <a:cs typeface="Calibri"/>
              </a:rPr>
              <a:t>Enrollment</a:t>
            </a:r>
            <a:r>
              <a:rPr sz="1400" spc="-3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0" dirty="0">
                <a:solidFill>
                  <a:srgbClr val="FFFFFF"/>
                </a:solidFill>
                <a:latin typeface="Calibri"/>
                <a:cs typeface="Calibri"/>
              </a:rPr>
              <a:t>Guide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731011" y="645671"/>
            <a:ext cx="203078" cy="177799"/>
          </a:xfrm>
          <a:prstGeom prst="rect">
            <a:avLst/>
          </a:prstGeom>
        </p:spPr>
        <p:txBody>
          <a:bodyPr wrap="square" lIns="0" tIns="8255" rIns="0" bIns="0" rtlCol="0">
            <a:noAutofit/>
          </a:bodyPr>
          <a:lstStyle/>
          <a:p>
            <a:pPr marL="12700">
              <a:lnSpc>
                <a:spcPts val="1300"/>
              </a:lnSpc>
            </a:pPr>
            <a:r>
              <a:rPr sz="1200" spc="2" dirty="0">
                <a:solidFill>
                  <a:srgbClr val="FFFFFF"/>
                </a:solidFill>
                <a:latin typeface="Calibri"/>
                <a:cs typeface="Calibri"/>
              </a:rPr>
              <a:t>10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444487" y="1163339"/>
            <a:ext cx="6717496" cy="648816"/>
          </a:xfrm>
          <a:prstGeom prst="rect">
            <a:avLst/>
          </a:prstGeom>
        </p:spPr>
        <p:txBody>
          <a:bodyPr wrap="square" lIns="0" tIns="13652" rIns="0" bIns="0" rtlCol="0">
            <a:noAutofit/>
          </a:bodyPr>
          <a:lstStyle/>
          <a:p>
            <a:pPr marL="12712" marR="9205">
              <a:lnSpc>
                <a:spcPts val="2150"/>
              </a:lnSpc>
            </a:pPr>
            <a:r>
              <a:rPr sz="2000" spc="1" dirty="0">
                <a:solidFill>
                  <a:srgbClr val="264052"/>
                </a:solidFill>
                <a:latin typeface="Arial"/>
                <a:cs typeface="Arial"/>
              </a:rPr>
              <a:t>Dental</a:t>
            </a:r>
            <a:r>
              <a:rPr sz="2000" spc="50" dirty="0">
                <a:solidFill>
                  <a:srgbClr val="264052"/>
                </a:solidFill>
                <a:latin typeface="Times New Roman"/>
                <a:cs typeface="Times New Roman"/>
              </a:rPr>
              <a:t> </a:t>
            </a:r>
            <a:r>
              <a:rPr sz="2000" spc="1" dirty="0">
                <a:solidFill>
                  <a:srgbClr val="264052"/>
                </a:solidFill>
                <a:latin typeface="Arial"/>
                <a:cs typeface="Arial"/>
              </a:rPr>
              <a:t>Insurance</a:t>
            </a:r>
            <a:endParaRPr sz="2000">
              <a:latin typeface="Arial"/>
              <a:cs typeface="Arial"/>
            </a:endParaRPr>
          </a:p>
          <a:p>
            <a:pPr marL="12700" indent="12">
              <a:lnSpc>
                <a:spcPct val="96016"/>
              </a:lnSpc>
              <a:spcBef>
                <a:spcPts val="474"/>
              </a:spcBef>
            </a:pPr>
            <a:r>
              <a:rPr sz="1000" spc="1" dirty="0">
                <a:latin typeface="Arial"/>
                <a:cs typeface="Arial"/>
              </a:rPr>
              <a:t>Kenyon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College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will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continue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to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offer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a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dental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program.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The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chart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below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is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a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brief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outline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of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the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plan.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Please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refer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to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the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summary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plan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description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for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complete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plan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details.</a:t>
            </a:r>
            <a:endParaRPr sz="10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507491" y="6456108"/>
            <a:ext cx="6757415" cy="205612"/>
          </a:xfrm>
          <a:prstGeom prst="rect">
            <a:avLst/>
          </a:prstGeom>
        </p:spPr>
        <p:txBody>
          <a:bodyPr wrap="square" lIns="0" tIns="14604" rIns="0" bIns="0" rtlCol="0">
            <a:noAutofit/>
          </a:bodyPr>
          <a:lstStyle/>
          <a:p>
            <a:pPr marL="57911">
              <a:lnSpc>
                <a:spcPct val="95825"/>
              </a:lnSpc>
            </a:pPr>
            <a:r>
              <a:rPr sz="1200" b="1" spc="0" dirty="0">
                <a:solidFill>
                  <a:srgbClr val="FDFDFD"/>
                </a:solidFill>
                <a:latin typeface="Arial"/>
                <a:cs typeface="Arial"/>
              </a:rPr>
              <a:t>Employee</a:t>
            </a:r>
            <a:r>
              <a:rPr sz="1200" b="1" spc="-22" dirty="0">
                <a:solidFill>
                  <a:srgbClr val="FDFDFD"/>
                </a:solidFill>
                <a:latin typeface="Times New Roman"/>
                <a:cs typeface="Times New Roman"/>
              </a:rPr>
              <a:t> </a:t>
            </a:r>
            <a:r>
              <a:rPr sz="1200" b="1" spc="0" dirty="0">
                <a:solidFill>
                  <a:srgbClr val="FDFDFD"/>
                </a:solidFill>
                <a:latin typeface="Arial"/>
                <a:cs typeface="Arial"/>
              </a:rPr>
              <a:t>Contributions</a:t>
            </a:r>
            <a:r>
              <a:rPr sz="1200" b="1" spc="-22" dirty="0">
                <a:solidFill>
                  <a:srgbClr val="FDFDFD"/>
                </a:solidFill>
                <a:latin typeface="Times New Roman"/>
                <a:cs typeface="Times New Roman"/>
              </a:rPr>
              <a:t> </a:t>
            </a:r>
            <a:r>
              <a:rPr sz="1200" b="1" spc="0" dirty="0">
                <a:solidFill>
                  <a:srgbClr val="FDFDFD"/>
                </a:solidFill>
                <a:latin typeface="Arial"/>
                <a:cs typeface="Arial"/>
              </a:rPr>
              <a:t>(Monthly)</a:t>
            </a:r>
            <a:endParaRPr sz="12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507491" y="6661721"/>
            <a:ext cx="6757415" cy="231330"/>
          </a:xfrm>
          <a:prstGeom prst="rect">
            <a:avLst/>
          </a:prstGeom>
        </p:spPr>
        <p:txBody>
          <a:bodyPr wrap="square" lIns="0" tIns="46355" rIns="0" bIns="0" rtlCol="0">
            <a:noAutofit/>
          </a:bodyPr>
          <a:lstStyle/>
          <a:p>
            <a:pPr marL="172211">
              <a:lnSpc>
                <a:spcPct val="95825"/>
              </a:lnSpc>
            </a:pPr>
            <a:r>
              <a:rPr sz="1000" dirty="0">
                <a:solidFill>
                  <a:srgbClr val="353334"/>
                </a:solidFill>
                <a:latin typeface="Arial"/>
                <a:cs typeface="Arial"/>
              </a:rPr>
              <a:t>Dental</a:t>
            </a:r>
            <a:r>
              <a:rPr sz="1000" spc="6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0" dirty="0">
                <a:solidFill>
                  <a:srgbClr val="353334"/>
                </a:solidFill>
                <a:latin typeface="Arial"/>
                <a:cs typeface="Arial"/>
              </a:rPr>
              <a:t>PPO</a:t>
            </a:r>
            <a:endParaRPr sz="100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507491" y="6893052"/>
            <a:ext cx="1857756" cy="222504"/>
          </a:xfrm>
          <a:prstGeom prst="rect">
            <a:avLst/>
          </a:prstGeom>
        </p:spPr>
        <p:txBody>
          <a:bodyPr wrap="square" lIns="0" tIns="37465" rIns="0" bIns="0" rtlCol="0">
            <a:noAutofit/>
          </a:bodyPr>
          <a:lstStyle/>
          <a:p>
            <a:pPr marL="172211">
              <a:lnSpc>
                <a:spcPct val="95825"/>
              </a:lnSpc>
            </a:pP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Employee</a:t>
            </a:r>
            <a:endParaRPr sz="100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2365248" y="6893052"/>
            <a:ext cx="4899659" cy="222504"/>
          </a:xfrm>
          <a:prstGeom prst="rect">
            <a:avLst/>
          </a:prstGeom>
        </p:spPr>
        <p:txBody>
          <a:bodyPr wrap="square" lIns="0" tIns="45085" rIns="0" bIns="0" rtlCol="0">
            <a:noAutofit/>
          </a:bodyPr>
          <a:lstStyle/>
          <a:p>
            <a:pPr marL="2248571" marR="2256775" algn="ctr">
              <a:lnSpc>
                <a:spcPct val="95825"/>
              </a:lnSpc>
            </a:pPr>
            <a:r>
              <a:rPr sz="900" spc="-4" dirty="0">
                <a:solidFill>
                  <a:srgbClr val="353334"/>
                </a:solidFill>
                <a:latin typeface="Arial"/>
                <a:cs typeface="Arial"/>
              </a:rPr>
              <a:t>$16.00</a:t>
            </a:r>
            <a:endParaRPr sz="9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07491" y="7115556"/>
            <a:ext cx="1857756" cy="224027"/>
          </a:xfrm>
          <a:prstGeom prst="rect">
            <a:avLst/>
          </a:prstGeom>
        </p:spPr>
        <p:txBody>
          <a:bodyPr wrap="square" lIns="0" tIns="37465" rIns="0" bIns="0" rtlCol="0">
            <a:noAutofit/>
          </a:bodyPr>
          <a:lstStyle/>
          <a:p>
            <a:pPr marL="172211">
              <a:lnSpc>
                <a:spcPct val="95825"/>
              </a:lnSpc>
            </a:pPr>
            <a:r>
              <a:rPr sz="1000" spc="2" dirty="0">
                <a:solidFill>
                  <a:srgbClr val="353334"/>
                </a:solidFill>
                <a:latin typeface="Arial"/>
                <a:cs typeface="Arial"/>
              </a:rPr>
              <a:t>Employee</a:t>
            </a:r>
            <a:r>
              <a:rPr sz="1000" spc="9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2" dirty="0">
                <a:solidFill>
                  <a:srgbClr val="353334"/>
                </a:solidFill>
                <a:latin typeface="Arial"/>
                <a:cs typeface="Arial"/>
              </a:rPr>
              <a:t>&amp;</a:t>
            </a:r>
            <a:r>
              <a:rPr sz="1000" spc="9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2" dirty="0">
                <a:solidFill>
                  <a:srgbClr val="353334"/>
                </a:solidFill>
                <a:latin typeface="Arial"/>
                <a:cs typeface="Arial"/>
              </a:rPr>
              <a:t>1</a:t>
            </a:r>
            <a:r>
              <a:rPr sz="1000" spc="9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2" dirty="0">
                <a:solidFill>
                  <a:srgbClr val="353334"/>
                </a:solidFill>
                <a:latin typeface="Arial"/>
                <a:cs typeface="Arial"/>
              </a:rPr>
              <a:t>Dep</a:t>
            </a:r>
            <a:endParaRPr sz="10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2365248" y="7115556"/>
            <a:ext cx="4899659" cy="224027"/>
          </a:xfrm>
          <a:prstGeom prst="rect">
            <a:avLst/>
          </a:prstGeom>
        </p:spPr>
        <p:txBody>
          <a:bodyPr wrap="square" lIns="0" tIns="45085" rIns="0" bIns="0" rtlCol="0">
            <a:noAutofit/>
          </a:bodyPr>
          <a:lstStyle/>
          <a:p>
            <a:pPr marL="2248571" marR="2256775" algn="ctr">
              <a:lnSpc>
                <a:spcPct val="95825"/>
              </a:lnSpc>
            </a:pPr>
            <a:r>
              <a:rPr sz="900" spc="-4" dirty="0">
                <a:solidFill>
                  <a:srgbClr val="353334"/>
                </a:solidFill>
                <a:latin typeface="Arial"/>
                <a:cs typeface="Arial"/>
              </a:rPr>
              <a:t>$38.00</a:t>
            </a:r>
            <a:endParaRPr sz="9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07491" y="7339584"/>
            <a:ext cx="1857756" cy="222503"/>
          </a:xfrm>
          <a:prstGeom prst="rect">
            <a:avLst/>
          </a:prstGeom>
        </p:spPr>
        <p:txBody>
          <a:bodyPr wrap="square" lIns="0" tIns="37465" rIns="0" bIns="0" rtlCol="0">
            <a:noAutofit/>
          </a:bodyPr>
          <a:lstStyle/>
          <a:p>
            <a:pPr marL="172211">
              <a:lnSpc>
                <a:spcPct val="95825"/>
              </a:lnSpc>
            </a:pP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Employee</a:t>
            </a:r>
            <a:r>
              <a:rPr sz="1000" spc="1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&amp;</a:t>
            </a:r>
            <a:r>
              <a:rPr sz="1000" spc="1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2+</a:t>
            </a:r>
            <a:r>
              <a:rPr sz="1000" spc="1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Deps</a:t>
            </a:r>
            <a:endParaRPr sz="10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2365248" y="7339584"/>
            <a:ext cx="4899659" cy="222503"/>
          </a:xfrm>
          <a:prstGeom prst="rect">
            <a:avLst/>
          </a:prstGeom>
        </p:spPr>
        <p:txBody>
          <a:bodyPr wrap="square" lIns="0" tIns="45085" rIns="0" bIns="0" rtlCol="0">
            <a:noAutofit/>
          </a:bodyPr>
          <a:lstStyle/>
          <a:p>
            <a:pPr marL="2248571" marR="2256775" algn="ctr">
              <a:lnSpc>
                <a:spcPct val="95825"/>
              </a:lnSpc>
            </a:pPr>
            <a:r>
              <a:rPr sz="900" spc="-4" dirty="0">
                <a:solidFill>
                  <a:srgbClr val="353334"/>
                </a:solidFill>
                <a:latin typeface="Arial"/>
                <a:cs typeface="Arial"/>
              </a:rPr>
              <a:t>$53.00</a:t>
            </a:r>
            <a:endParaRPr sz="9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04444" y="2155380"/>
            <a:ext cx="1850136" cy="78943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</a:pPr>
            <a:endParaRPr sz="1000"/>
          </a:p>
          <a:p>
            <a:pPr marL="3047">
              <a:lnSpc>
                <a:spcPct val="95825"/>
              </a:lnSpc>
              <a:spcBef>
                <a:spcPts val="3438"/>
              </a:spcBef>
            </a:pPr>
            <a:r>
              <a:rPr sz="1200" b="1" spc="1" dirty="0">
                <a:latin typeface="Arial"/>
                <a:cs typeface="Arial"/>
              </a:rPr>
              <a:t>Benefit</a:t>
            </a:r>
            <a:r>
              <a:rPr sz="1200" b="1" spc="-2" dirty="0">
                <a:latin typeface="Times New Roman"/>
                <a:cs typeface="Times New Roman"/>
              </a:rPr>
              <a:t> </a:t>
            </a:r>
            <a:r>
              <a:rPr sz="1200" b="1" spc="1" dirty="0">
                <a:latin typeface="Arial"/>
                <a:cs typeface="Arial"/>
              </a:rPr>
              <a:t>Coverage</a:t>
            </a:r>
            <a:endParaRPr sz="12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2354580" y="2155380"/>
            <a:ext cx="4913375" cy="560387"/>
          </a:xfrm>
          <a:prstGeom prst="rect">
            <a:avLst/>
          </a:prstGeom>
        </p:spPr>
        <p:txBody>
          <a:bodyPr wrap="square" lIns="0" tIns="3810" rIns="0" bIns="0" rtlCol="0">
            <a:noAutofit/>
          </a:bodyPr>
          <a:lstStyle/>
          <a:p>
            <a:pPr marL="1372758" marR="1308651" algn="ctr">
              <a:lnSpc>
                <a:spcPct val="95825"/>
              </a:lnSpc>
            </a:pPr>
            <a:r>
              <a:rPr sz="1100" b="1" spc="0" dirty="0">
                <a:solidFill>
                  <a:srgbClr val="FFFFFF"/>
                </a:solidFill>
                <a:latin typeface="Arial"/>
                <a:cs typeface="Arial"/>
              </a:rPr>
              <a:t>Delta</a:t>
            </a:r>
            <a:r>
              <a:rPr sz="1100" b="1" spc="29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b="1" spc="0" dirty="0">
                <a:solidFill>
                  <a:srgbClr val="FFFFFF"/>
                </a:solidFill>
                <a:latin typeface="Arial"/>
                <a:cs typeface="Arial"/>
              </a:rPr>
              <a:t>Dental</a:t>
            </a:r>
            <a:r>
              <a:rPr sz="1100" b="1" spc="29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b="1" spc="0" dirty="0">
                <a:solidFill>
                  <a:srgbClr val="FFFFFF"/>
                </a:solidFill>
                <a:latin typeface="Arial"/>
                <a:cs typeface="Arial"/>
              </a:rPr>
              <a:t>Insurance</a:t>
            </a:r>
            <a:r>
              <a:rPr sz="1100" b="1" spc="29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b="1" spc="0" dirty="0">
                <a:solidFill>
                  <a:srgbClr val="FFFFFF"/>
                </a:solidFill>
                <a:latin typeface="Arial"/>
                <a:cs typeface="Arial"/>
              </a:rPr>
              <a:t>Company</a:t>
            </a:r>
            <a:endParaRPr sz="1100">
              <a:latin typeface="Arial"/>
              <a:cs typeface="Arial"/>
            </a:endParaRPr>
          </a:p>
          <a:p>
            <a:pPr marL="1848254" marR="1782250" algn="ctr">
              <a:lnSpc>
                <a:spcPct val="95825"/>
              </a:lnSpc>
              <a:spcBef>
                <a:spcPts val="185"/>
              </a:spcBef>
            </a:pPr>
            <a:r>
              <a:rPr sz="1100" b="1" spc="-2" dirty="0">
                <a:solidFill>
                  <a:srgbClr val="FFFFFF"/>
                </a:solidFill>
                <a:latin typeface="Arial"/>
                <a:cs typeface="Arial"/>
              </a:rPr>
              <a:t>Dental</a:t>
            </a:r>
            <a:r>
              <a:rPr sz="1100" b="1" spc="4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b="1" spc="-2" dirty="0">
                <a:solidFill>
                  <a:srgbClr val="FFFFFF"/>
                </a:solidFill>
                <a:latin typeface="Arial"/>
                <a:cs typeface="Arial"/>
              </a:rPr>
              <a:t>PPO</a:t>
            </a:r>
            <a:r>
              <a:rPr sz="1100" b="1" spc="4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b="1" spc="-2" dirty="0">
                <a:solidFill>
                  <a:srgbClr val="FFFFFF"/>
                </a:solidFill>
                <a:latin typeface="Arial"/>
                <a:cs typeface="Arial"/>
              </a:rPr>
              <a:t>Plan</a:t>
            </a:r>
            <a:r>
              <a:rPr sz="1100" b="1" spc="4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b="1" spc="-2" dirty="0">
                <a:solidFill>
                  <a:srgbClr val="FFFFFF"/>
                </a:solidFill>
                <a:latin typeface="Arial"/>
                <a:cs typeface="Arial"/>
              </a:rPr>
              <a:t>B</a:t>
            </a:r>
            <a:endParaRPr sz="1100">
              <a:latin typeface="Arial"/>
              <a:cs typeface="Arial"/>
            </a:endParaRPr>
          </a:p>
          <a:p>
            <a:pPr marL="2134766" marR="2070659" algn="ctr">
              <a:lnSpc>
                <a:spcPct val="95825"/>
              </a:lnSpc>
              <a:spcBef>
                <a:spcPts val="185"/>
              </a:spcBef>
            </a:pPr>
            <a:r>
              <a:rPr sz="1100" b="1" dirty="0">
                <a:solidFill>
                  <a:srgbClr val="FFFFFF"/>
                </a:solidFill>
                <a:latin typeface="Arial"/>
                <a:cs typeface="Arial"/>
              </a:rPr>
              <a:t>2491</a:t>
            </a:r>
            <a:r>
              <a:rPr sz="1100" b="1" spc="3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b="1" spc="0" dirty="0">
                <a:solidFill>
                  <a:srgbClr val="FFFFFF"/>
                </a:solidFill>
                <a:latin typeface="Arial"/>
                <a:cs typeface="Arial"/>
              </a:rPr>
              <a:t>0000</a:t>
            </a:r>
            <a:endParaRPr sz="11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354580" y="2715768"/>
            <a:ext cx="2456687" cy="229044"/>
          </a:xfrm>
          <a:prstGeom prst="rect">
            <a:avLst/>
          </a:prstGeom>
        </p:spPr>
        <p:txBody>
          <a:bodyPr wrap="square" lIns="0" tIns="34925" rIns="0" bIns="0" rtlCol="0">
            <a:noAutofit/>
          </a:bodyPr>
          <a:lstStyle/>
          <a:p>
            <a:pPr marL="794002">
              <a:lnSpc>
                <a:spcPct val="95825"/>
              </a:lnSpc>
            </a:pPr>
            <a:r>
              <a:rPr sz="1000" spc="-80" dirty="0">
                <a:solidFill>
                  <a:srgbClr val="353334"/>
                </a:solidFill>
                <a:latin typeface="Arial"/>
                <a:cs typeface="Arial"/>
              </a:rPr>
              <a:t>In-NetworkBenefits</a:t>
            </a:r>
            <a:endParaRPr sz="10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4811268" y="2715768"/>
            <a:ext cx="2456688" cy="229044"/>
          </a:xfrm>
          <a:prstGeom prst="rect">
            <a:avLst/>
          </a:prstGeom>
        </p:spPr>
        <p:txBody>
          <a:bodyPr wrap="square" lIns="0" tIns="34925" rIns="0" bIns="0" rtlCol="0">
            <a:noAutofit/>
          </a:bodyPr>
          <a:lstStyle/>
          <a:p>
            <a:pPr marL="694941">
              <a:lnSpc>
                <a:spcPct val="95825"/>
              </a:lnSpc>
            </a:pPr>
            <a:r>
              <a:rPr sz="1000" spc="-83" dirty="0">
                <a:solidFill>
                  <a:srgbClr val="353334"/>
                </a:solidFill>
                <a:latin typeface="Arial"/>
                <a:cs typeface="Arial"/>
              </a:rPr>
              <a:t>Out-of-NetworkBenefits</a:t>
            </a:r>
            <a:endParaRPr sz="10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04444" y="2944812"/>
            <a:ext cx="6763511" cy="192341"/>
          </a:xfrm>
          <a:prstGeom prst="rect">
            <a:avLst/>
          </a:prstGeom>
        </p:spPr>
        <p:txBody>
          <a:bodyPr wrap="square" lIns="0" tIns="15875" rIns="0" bIns="0" rtlCol="0">
            <a:noAutofit/>
          </a:bodyPr>
          <a:lstStyle/>
          <a:p>
            <a:pPr marL="53339">
              <a:lnSpc>
                <a:spcPct val="95825"/>
              </a:lnSpc>
            </a:pPr>
            <a:r>
              <a:rPr sz="1100" b="1" spc="0" dirty="0">
                <a:solidFill>
                  <a:srgbClr val="353334"/>
                </a:solidFill>
                <a:latin typeface="Arial"/>
                <a:cs typeface="Arial"/>
              </a:rPr>
              <a:t>Annual</a:t>
            </a:r>
            <a:r>
              <a:rPr sz="1100" b="1" spc="29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100" b="1" spc="0" dirty="0">
                <a:solidFill>
                  <a:srgbClr val="353334"/>
                </a:solidFill>
                <a:latin typeface="Arial"/>
                <a:cs typeface="Arial"/>
              </a:rPr>
              <a:t>Deductible</a:t>
            </a:r>
            <a:endParaRPr sz="11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04444" y="3137154"/>
            <a:ext cx="1850136" cy="229361"/>
          </a:xfrm>
          <a:prstGeom prst="rect">
            <a:avLst/>
          </a:prstGeom>
        </p:spPr>
        <p:txBody>
          <a:bodyPr wrap="square" lIns="0" tIns="46355" rIns="0" bIns="0" rtlCol="0">
            <a:noAutofit/>
          </a:bodyPr>
          <a:lstStyle/>
          <a:p>
            <a:pPr marL="167639">
              <a:lnSpc>
                <a:spcPct val="95825"/>
              </a:lnSpc>
            </a:pP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Individual</a:t>
            </a:r>
            <a:endParaRPr sz="10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354580" y="3137154"/>
            <a:ext cx="2456687" cy="229361"/>
          </a:xfrm>
          <a:prstGeom prst="rect">
            <a:avLst/>
          </a:prstGeom>
        </p:spPr>
        <p:txBody>
          <a:bodyPr wrap="square" lIns="0" tIns="53340" rIns="0" bIns="0" rtlCol="0">
            <a:noAutofit/>
          </a:bodyPr>
          <a:lstStyle/>
          <a:p>
            <a:pPr marL="1111058" marR="1111623" algn="ctr">
              <a:lnSpc>
                <a:spcPct val="95825"/>
              </a:lnSpc>
            </a:pPr>
            <a:r>
              <a:rPr sz="900" spc="-2" dirty="0">
                <a:solidFill>
                  <a:srgbClr val="353334"/>
                </a:solidFill>
                <a:latin typeface="Arial"/>
                <a:cs typeface="Arial"/>
              </a:rPr>
              <a:t>$50</a:t>
            </a:r>
            <a:endParaRPr sz="9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811268" y="3137154"/>
            <a:ext cx="2456688" cy="229361"/>
          </a:xfrm>
          <a:prstGeom prst="rect">
            <a:avLst/>
          </a:prstGeom>
        </p:spPr>
        <p:txBody>
          <a:bodyPr wrap="square" lIns="0" tIns="53340" rIns="0" bIns="0" rtlCol="0">
            <a:noAutofit/>
          </a:bodyPr>
          <a:lstStyle/>
          <a:p>
            <a:pPr marL="1110142" marR="1110710" algn="ctr">
              <a:lnSpc>
                <a:spcPct val="95825"/>
              </a:lnSpc>
            </a:pPr>
            <a:r>
              <a:rPr sz="900" spc="-2" dirty="0">
                <a:solidFill>
                  <a:srgbClr val="353334"/>
                </a:solidFill>
                <a:latin typeface="Arial"/>
                <a:cs typeface="Arial"/>
              </a:rPr>
              <a:t>$50</a:t>
            </a:r>
            <a:endParaRPr sz="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04444" y="3366515"/>
            <a:ext cx="1850136" cy="216408"/>
          </a:xfrm>
          <a:prstGeom prst="rect">
            <a:avLst/>
          </a:prstGeom>
        </p:spPr>
        <p:txBody>
          <a:bodyPr wrap="square" lIns="0" tIns="34925" rIns="0" bIns="0" rtlCol="0">
            <a:noAutofit/>
          </a:bodyPr>
          <a:lstStyle/>
          <a:p>
            <a:pPr marL="167639">
              <a:lnSpc>
                <a:spcPct val="95825"/>
              </a:lnSpc>
            </a:pPr>
            <a:r>
              <a:rPr sz="1000" spc="0" dirty="0">
                <a:solidFill>
                  <a:srgbClr val="353334"/>
                </a:solidFill>
                <a:latin typeface="Arial"/>
                <a:cs typeface="Arial"/>
              </a:rPr>
              <a:t>Family</a:t>
            </a:r>
            <a:endParaRPr sz="10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354580" y="3366515"/>
            <a:ext cx="2456687" cy="216408"/>
          </a:xfrm>
          <a:prstGeom prst="rect">
            <a:avLst/>
          </a:prstGeom>
        </p:spPr>
        <p:txBody>
          <a:bodyPr wrap="square" lIns="0" tIns="41910" rIns="0" bIns="0" rtlCol="0">
            <a:noAutofit/>
          </a:bodyPr>
          <a:lstStyle/>
          <a:p>
            <a:pPr marL="1079054" marR="1079619" algn="ctr">
              <a:lnSpc>
                <a:spcPct val="95825"/>
              </a:lnSpc>
            </a:pPr>
            <a:r>
              <a:rPr sz="900" spc="-2" dirty="0">
                <a:solidFill>
                  <a:srgbClr val="353334"/>
                </a:solidFill>
                <a:latin typeface="Arial"/>
                <a:cs typeface="Arial"/>
              </a:rPr>
              <a:t>$150</a:t>
            </a:r>
            <a:endParaRPr sz="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811268" y="3366515"/>
            <a:ext cx="2456688" cy="216408"/>
          </a:xfrm>
          <a:prstGeom prst="rect">
            <a:avLst/>
          </a:prstGeom>
        </p:spPr>
        <p:txBody>
          <a:bodyPr wrap="square" lIns="0" tIns="41910" rIns="0" bIns="0" rtlCol="0">
            <a:noAutofit/>
          </a:bodyPr>
          <a:lstStyle/>
          <a:p>
            <a:pPr marL="1078138" marR="1078706" algn="ctr">
              <a:lnSpc>
                <a:spcPct val="95825"/>
              </a:lnSpc>
            </a:pPr>
            <a:r>
              <a:rPr sz="900" spc="-2" dirty="0">
                <a:solidFill>
                  <a:srgbClr val="353334"/>
                </a:solidFill>
                <a:latin typeface="Arial"/>
                <a:cs typeface="Arial"/>
              </a:rPr>
              <a:t>$150</a:t>
            </a:r>
            <a:endParaRPr sz="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04444" y="3582924"/>
            <a:ext cx="1850136" cy="228599"/>
          </a:xfrm>
          <a:prstGeom prst="rect">
            <a:avLst/>
          </a:prstGeom>
        </p:spPr>
        <p:txBody>
          <a:bodyPr wrap="square" lIns="0" tIns="34925" rIns="0" bIns="0" rtlCol="0">
            <a:noAutofit/>
          </a:bodyPr>
          <a:lstStyle/>
          <a:p>
            <a:pPr marL="167639">
              <a:lnSpc>
                <a:spcPct val="95825"/>
              </a:lnSpc>
            </a:pPr>
            <a:r>
              <a:rPr sz="1000" spc="2" dirty="0">
                <a:solidFill>
                  <a:srgbClr val="353334"/>
                </a:solidFill>
                <a:latin typeface="Arial"/>
                <a:cs typeface="Arial"/>
              </a:rPr>
              <a:t>Waived</a:t>
            </a:r>
            <a:r>
              <a:rPr sz="1000" spc="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2" dirty="0">
                <a:solidFill>
                  <a:srgbClr val="353334"/>
                </a:solidFill>
                <a:latin typeface="Arial"/>
                <a:cs typeface="Arial"/>
              </a:rPr>
              <a:t>for</a:t>
            </a:r>
            <a:r>
              <a:rPr sz="1000" spc="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2" dirty="0">
                <a:solidFill>
                  <a:srgbClr val="353334"/>
                </a:solidFill>
                <a:latin typeface="Arial"/>
                <a:cs typeface="Arial"/>
              </a:rPr>
              <a:t>Preventive</a:t>
            </a:r>
            <a:r>
              <a:rPr sz="1000" spc="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2" dirty="0">
                <a:solidFill>
                  <a:srgbClr val="353334"/>
                </a:solidFill>
                <a:latin typeface="Arial"/>
                <a:cs typeface="Arial"/>
              </a:rPr>
              <a:t>Care?</a:t>
            </a:r>
            <a:endParaRPr sz="10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354580" y="3582924"/>
            <a:ext cx="2456687" cy="228599"/>
          </a:xfrm>
          <a:prstGeom prst="rect">
            <a:avLst/>
          </a:prstGeom>
        </p:spPr>
        <p:txBody>
          <a:bodyPr wrap="square" lIns="0" tIns="41910" rIns="0" bIns="0" rtlCol="0">
            <a:noAutofit/>
          </a:bodyPr>
          <a:lstStyle/>
          <a:p>
            <a:pPr marL="1108010" marR="1108885" algn="ctr">
              <a:lnSpc>
                <a:spcPct val="95825"/>
              </a:lnSpc>
            </a:pPr>
            <a:r>
              <a:rPr sz="900" spc="-4" dirty="0">
                <a:solidFill>
                  <a:srgbClr val="353334"/>
                </a:solidFill>
                <a:latin typeface="Arial"/>
                <a:cs typeface="Arial"/>
              </a:rPr>
              <a:t>Yes</a:t>
            </a:r>
            <a:endParaRPr sz="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811268" y="3582924"/>
            <a:ext cx="2456688" cy="228599"/>
          </a:xfrm>
          <a:prstGeom prst="rect">
            <a:avLst/>
          </a:prstGeom>
        </p:spPr>
        <p:txBody>
          <a:bodyPr wrap="square" lIns="0" tIns="41910" rIns="0" bIns="0" rtlCol="0">
            <a:noAutofit/>
          </a:bodyPr>
          <a:lstStyle/>
          <a:p>
            <a:pPr marL="1107094" marR="1107971" algn="ctr">
              <a:lnSpc>
                <a:spcPct val="95825"/>
              </a:lnSpc>
            </a:pPr>
            <a:r>
              <a:rPr sz="900" spc="-4" dirty="0">
                <a:solidFill>
                  <a:srgbClr val="353334"/>
                </a:solidFill>
                <a:latin typeface="Arial"/>
                <a:cs typeface="Arial"/>
              </a:rPr>
              <a:t>Yes</a:t>
            </a:r>
            <a:endParaRPr sz="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04444" y="3811523"/>
            <a:ext cx="6763511" cy="192024"/>
          </a:xfrm>
          <a:prstGeom prst="rect">
            <a:avLst/>
          </a:prstGeom>
        </p:spPr>
        <p:txBody>
          <a:bodyPr wrap="square" lIns="0" tIns="15240" rIns="0" bIns="0" rtlCol="0">
            <a:noAutofit/>
          </a:bodyPr>
          <a:lstStyle/>
          <a:p>
            <a:pPr marL="53339">
              <a:lnSpc>
                <a:spcPct val="95825"/>
              </a:lnSpc>
            </a:pPr>
            <a:r>
              <a:rPr sz="1100" b="1" spc="1" dirty="0">
                <a:solidFill>
                  <a:srgbClr val="353334"/>
                </a:solidFill>
                <a:latin typeface="Arial"/>
                <a:cs typeface="Arial"/>
              </a:rPr>
              <a:t>Annual</a:t>
            </a:r>
            <a:r>
              <a:rPr sz="1100" b="1" spc="19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100" b="1" spc="1" dirty="0">
                <a:solidFill>
                  <a:srgbClr val="353334"/>
                </a:solidFill>
                <a:latin typeface="Arial"/>
                <a:cs typeface="Arial"/>
              </a:rPr>
              <a:t>Maximum</a:t>
            </a:r>
            <a:endParaRPr sz="11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04444" y="4003547"/>
            <a:ext cx="1850136" cy="228600"/>
          </a:xfrm>
          <a:prstGeom prst="rect">
            <a:avLst/>
          </a:prstGeom>
        </p:spPr>
        <p:txBody>
          <a:bodyPr wrap="square" lIns="0" tIns="46990" rIns="0" bIns="0" rtlCol="0">
            <a:noAutofit/>
          </a:bodyPr>
          <a:lstStyle/>
          <a:p>
            <a:pPr marL="167639">
              <a:lnSpc>
                <a:spcPct val="95825"/>
              </a:lnSpc>
            </a:pP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Per</a:t>
            </a:r>
            <a:r>
              <a:rPr sz="1000" spc="9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Person</a:t>
            </a:r>
            <a:r>
              <a:rPr sz="1000" spc="9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/</a:t>
            </a:r>
            <a:r>
              <a:rPr sz="1000" spc="9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Family</a:t>
            </a:r>
            <a:endParaRPr sz="10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354580" y="4003547"/>
            <a:ext cx="2456687" cy="228600"/>
          </a:xfrm>
          <a:prstGeom prst="rect">
            <a:avLst/>
          </a:prstGeom>
        </p:spPr>
        <p:txBody>
          <a:bodyPr wrap="square" lIns="0" tIns="53975" rIns="0" bIns="0" rtlCol="0">
            <a:noAutofit/>
          </a:bodyPr>
          <a:lstStyle/>
          <a:p>
            <a:pPr marL="1031810" marR="1032375" algn="ctr">
              <a:lnSpc>
                <a:spcPct val="95825"/>
              </a:lnSpc>
            </a:pPr>
            <a:r>
              <a:rPr sz="900" spc="-4" dirty="0">
                <a:solidFill>
                  <a:srgbClr val="353334"/>
                </a:solidFill>
                <a:latin typeface="Arial"/>
                <a:cs typeface="Arial"/>
              </a:rPr>
              <a:t>$1,500</a:t>
            </a:r>
            <a:endParaRPr sz="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811268" y="4003547"/>
            <a:ext cx="2456688" cy="228600"/>
          </a:xfrm>
          <a:prstGeom prst="rect">
            <a:avLst/>
          </a:prstGeom>
        </p:spPr>
        <p:txBody>
          <a:bodyPr wrap="square" lIns="0" tIns="53975" rIns="0" bIns="0" rtlCol="0">
            <a:noAutofit/>
          </a:bodyPr>
          <a:lstStyle/>
          <a:p>
            <a:pPr marL="1030894" marR="1031462" algn="ctr">
              <a:lnSpc>
                <a:spcPct val="95825"/>
              </a:lnSpc>
            </a:pPr>
            <a:r>
              <a:rPr sz="900" spc="-4" dirty="0">
                <a:solidFill>
                  <a:srgbClr val="353334"/>
                </a:solidFill>
                <a:latin typeface="Arial"/>
                <a:cs typeface="Arial"/>
              </a:rPr>
              <a:t>$1,500</a:t>
            </a:r>
            <a:endParaRPr sz="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04444" y="4232148"/>
            <a:ext cx="1850136" cy="216408"/>
          </a:xfrm>
          <a:prstGeom prst="rect">
            <a:avLst/>
          </a:prstGeom>
        </p:spPr>
        <p:txBody>
          <a:bodyPr wrap="square" lIns="0" tIns="34925" rIns="0" bIns="0" rtlCol="0">
            <a:noAutofit/>
          </a:bodyPr>
          <a:lstStyle/>
          <a:p>
            <a:pPr marL="167639">
              <a:lnSpc>
                <a:spcPct val="95825"/>
              </a:lnSpc>
            </a:pP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Preventive</a:t>
            </a:r>
            <a:endParaRPr sz="10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354580" y="4232148"/>
            <a:ext cx="2456687" cy="216408"/>
          </a:xfrm>
          <a:prstGeom prst="rect">
            <a:avLst/>
          </a:prstGeom>
        </p:spPr>
        <p:txBody>
          <a:bodyPr wrap="square" lIns="0" tIns="41910" rIns="0" bIns="0" rtlCol="0">
            <a:noAutofit/>
          </a:bodyPr>
          <a:lstStyle/>
          <a:p>
            <a:pPr marL="1060766" marR="1059918" algn="ctr">
              <a:lnSpc>
                <a:spcPct val="95825"/>
              </a:lnSpc>
            </a:pPr>
            <a:r>
              <a:rPr sz="900" spc="-3" dirty="0">
                <a:solidFill>
                  <a:srgbClr val="353334"/>
                </a:solidFill>
                <a:latin typeface="Arial"/>
                <a:cs typeface="Arial"/>
              </a:rPr>
              <a:t>100%</a:t>
            </a:r>
            <a:endParaRPr sz="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811268" y="4232148"/>
            <a:ext cx="2456688" cy="216408"/>
          </a:xfrm>
          <a:prstGeom prst="rect">
            <a:avLst/>
          </a:prstGeom>
        </p:spPr>
        <p:txBody>
          <a:bodyPr wrap="square" lIns="0" tIns="41910" rIns="0" bIns="0" rtlCol="0">
            <a:noAutofit/>
          </a:bodyPr>
          <a:lstStyle/>
          <a:p>
            <a:pPr marL="1058326" marR="1060528" algn="ctr">
              <a:lnSpc>
                <a:spcPct val="95825"/>
              </a:lnSpc>
            </a:pPr>
            <a:r>
              <a:rPr sz="900" spc="-3" dirty="0">
                <a:solidFill>
                  <a:srgbClr val="353334"/>
                </a:solidFill>
                <a:latin typeface="Arial"/>
                <a:cs typeface="Arial"/>
              </a:rPr>
              <a:t>100%</a:t>
            </a:r>
            <a:endParaRPr sz="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04444" y="4448556"/>
            <a:ext cx="1850136" cy="216408"/>
          </a:xfrm>
          <a:prstGeom prst="rect">
            <a:avLst/>
          </a:prstGeom>
        </p:spPr>
        <p:txBody>
          <a:bodyPr wrap="square" lIns="0" tIns="34925" rIns="0" bIns="0" rtlCol="0">
            <a:noAutofit/>
          </a:bodyPr>
          <a:lstStyle/>
          <a:p>
            <a:pPr marL="167639">
              <a:lnSpc>
                <a:spcPct val="95825"/>
              </a:lnSpc>
            </a:pPr>
            <a:r>
              <a:rPr sz="1000" spc="0" dirty="0">
                <a:solidFill>
                  <a:srgbClr val="353334"/>
                </a:solidFill>
                <a:latin typeface="Arial"/>
                <a:cs typeface="Arial"/>
              </a:rPr>
              <a:t>Basic</a:t>
            </a:r>
            <a:endParaRPr sz="10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354580" y="4448556"/>
            <a:ext cx="2456687" cy="216408"/>
          </a:xfrm>
          <a:prstGeom prst="rect">
            <a:avLst/>
          </a:prstGeom>
        </p:spPr>
        <p:txBody>
          <a:bodyPr wrap="square" lIns="0" tIns="41910" rIns="0" bIns="0" rtlCol="0">
            <a:noAutofit/>
          </a:bodyPr>
          <a:lstStyle/>
          <a:p>
            <a:pPr marL="1092770" marR="1091922" algn="ctr">
              <a:lnSpc>
                <a:spcPct val="95825"/>
              </a:lnSpc>
            </a:pPr>
            <a:r>
              <a:rPr sz="900" spc="-3" dirty="0">
                <a:solidFill>
                  <a:srgbClr val="353334"/>
                </a:solidFill>
                <a:latin typeface="Arial"/>
                <a:cs typeface="Arial"/>
              </a:rPr>
              <a:t>90%</a:t>
            </a:r>
            <a:endParaRPr sz="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811268" y="4448556"/>
            <a:ext cx="2456688" cy="216408"/>
          </a:xfrm>
          <a:prstGeom prst="rect">
            <a:avLst/>
          </a:prstGeom>
        </p:spPr>
        <p:txBody>
          <a:bodyPr wrap="square" lIns="0" tIns="41910" rIns="0" bIns="0" rtlCol="0">
            <a:noAutofit/>
          </a:bodyPr>
          <a:lstStyle/>
          <a:p>
            <a:pPr marL="1090330" marR="1092532" algn="ctr">
              <a:lnSpc>
                <a:spcPct val="95825"/>
              </a:lnSpc>
            </a:pPr>
            <a:r>
              <a:rPr sz="900" spc="-3" dirty="0">
                <a:solidFill>
                  <a:srgbClr val="353334"/>
                </a:solidFill>
                <a:latin typeface="Arial"/>
                <a:cs typeface="Arial"/>
              </a:rPr>
              <a:t>90%</a:t>
            </a:r>
            <a:endParaRPr sz="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04444" y="4664964"/>
            <a:ext cx="1850136" cy="216407"/>
          </a:xfrm>
          <a:prstGeom prst="rect">
            <a:avLst/>
          </a:prstGeom>
        </p:spPr>
        <p:txBody>
          <a:bodyPr wrap="square" lIns="0" tIns="34925" rIns="0" bIns="0" rtlCol="0">
            <a:noAutofit/>
          </a:bodyPr>
          <a:lstStyle/>
          <a:p>
            <a:pPr marL="167639">
              <a:lnSpc>
                <a:spcPct val="95825"/>
              </a:lnSpc>
            </a:pP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Major</a:t>
            </a:r>
            <a:endParaRPr sz="10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354580" y="4664964"/>
            <a:ext cx="2456687" cy="216407"/>
          </a:xfrm>
          <a:prstGeom prst="rect">
            <a:avLst/>
          </a:prstGeom>
        </p:spPr>
        <p:txBody>
          <a:bodyPr wrap="square" lIns="0" tIns="41910" rIns="0" bIns="0" rtlCol="0">
            <a:noAutofit/>
          </a:bodyPr>
          <a:lstStyle/>
          <a:p>
            <a:pPr marL="1092770" marR="1091922" algn="ctr">
              <a:lnSpc>
                <a:spcPct val="95825"/>
              </a:lnSpc>
            </a:pPr>
            <a:r>
              <a:rPr sz="900" spc="-3" dirty="0">
                <a:solidFill>
                  <a:srgbClr val="353334"/>
                </a:solidFill>
                <a:latin typeface="Arial"/>
                <a:cs typeface="Arial"/>
              </a:rPr>
              <a:t>60%</a:t>
            </a:r>
            <a:endParaRPr sz="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811268" y="4664964"/>
            <a:ext cx="2456688" cy="216407"/>
          </a:xfrm>
          <a:prstGeom prst="rect">
            <a:avLst/>
          </a:prstGeom>
        </p:spPr>
        <p:txBody>
          <a:bodyPr wrap="square" lIns="0" tIns="41910" rIns="0" bIns="0" rtlCol="0">
            <a:noAutofit/>
          </a:bodyPr>
          <a:lstStyle/>
          <a:p>
            <a:pPr marL="1090330" marR="1092532" algn="ctr">
              <a:lnSpc>
                <a:spcPct val="95825"/>
              </a:lnSpc>
            </a:pPr>
            <a:r>
              <a:rPr sz="900" spc="-3" dirty="0">
                <a:solidFill>
                  <a:srgbClr val="353334"/>
                </a:solidFill>
                <a:latin typeface="Arial"/>
                <a:cs typeface="Arial"/>
              </a:rPr>
              <a:t>60%</a:t>
            </a:r>
            <a:endParaRPr sz="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04444" y="4881372"/>
            <a:ext cx="6763511" cy="204215"/>
          </a:xfrm>
          <a:prstGeom prst="rect">
            <a:avLst/>
          </a:prstGeom>
        </p:spPr>
        <p:txBody>
          <a:bodyPr wrap="square" lIns="0" tIns="28575" rIns="0" bIns="0" rtlCol="0">
            <a:noAutofit/>
          </a:bodyPr>
          <a:lstStyle/>
          <a:p>
            <a:pPr marL="53339">
              <a:lnSpc>
                <a:spcPct val="95825"/>
              </a:lnSpc>
            </a:pPr>
            <a:r>
              <a:rPr sz="1100" b="1" dirty="0">
                <a:solidFill>
                  <a:srgbClr val="353334"/>
                </a:solidFill>
                <a:latin typeface="Arial"/>
                <a:cs typeface="Arial"/>
              </a:rPr>
              <a:t>Orthodontia</a:t>
            </a:r>
            <a:endParaRPr sz="11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04444" y="5085588"/>
            <a:ext cx="1850136" cy="228600"/>
          </a:xfrm>
          <a:prstGeom prst="rect">
            <a:avLst/>
          </a:prstGeom>
        </p:spPr>
        <p:txBody>
          <a:bodyPr wrap="square" lIns="0" tIns="46990" rIns="0" bIns="0" rtlCol="0">
            <a:noAutofit/>
          </a:bodyPr>
          <a:lstStyle/>
          <a:p>
            <a:pPr marL="167639">
              <a:lnSpc>
                <a:spcPct val="95825"/>
              </a:lnSpc>
            </a:pP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Benefit</a:t>
            </a:r>
            <a:r>
              <a:rPr sz="1000" spc="8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Percentage</a:t>
            </a:r>
            <a:endParaRPr sz="1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354580" y="5085588"/>
            <a:ext cx="2456687" cy="228600"/>
          </a:xfrm>
          <a:prstGeom prst="rect">
            <a:avLst/>
          </a:prstGeom>
        </p:spPr>
        <p:txBody>
          <a:bodyPr wrap="square" lIns="0" tIns="53975" rIns="0" bIns="0" rtlCol="0">
            <a:noAutofit/>
          </a:bodyPr>
          <a:lstStyle/>
          <a:p>
            <a:pPr marL="1092770" marR="1091922" algn="ctr">
              <a:lnSpc>
                <a:spcPct val="95825"/>
              </a:lnSpc>
            </a:pPr>
            <a:r>
              <a:rPr sz="900" spc="-3" dirty="0">
                <a:solidFill>
                  <a:srgbClr val="353334"/>
                </a:solidFill>
                <a:latin typeface="Arial"/>
                <a:cs typeface="Arial"/>
              </a:rPr>
              <a:t>50%</a:t>
            </a:r>
            <a:endParaRPr sz="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811268" y="5085588"/>
            <a:ext cx="2456688" cy="228600"/>
          </a:xfrm>
          <a:prstGeom prst="rect">
            <a:avLst/>
          </a:prstGeom>
        </p:spPr>
        <p:txBody>
          <a:bodyPr wrap="square" lIns="0" tIns="53975" rIns="0" bIns="0" rtlCol="0">
            <a:noAutofit/>
          </a:bodyPr>
          <a:lstStyle/>
          <a:p>
            <a:pPr marL="1090330" marR="1092532" algn="ctr">
              <a:lnSpc>
                <a:spcPct val="95825"/>
              </a:lnSpc>
            </a:pPr>
            <a:r>
              <a:rPr sz="900" spc="-3" dirty="0">
                <a:solidFill>
                  <a:srgbClr val="353334"/>
                </a:solidFill>
                <a:latin typeface="Arial"/>
                <a:cs typeface="Arial"/>
              </a:rPr>
              <a:t>50%</a:t>
            </a:r>
            <a:endParaRPr sz="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04444" y="5314188"/>
            <a:ext cx="1850136" cy="298704"/>
          </a:xfrm>
          <a:prstGeom prst="rect">
            <a:avLst/>
          </a:prstGeom>
        </p:spPr>
        <p:txBody>
          <a:bodyPr wrap="square" lIns="0" tIns="2540" rIns="0" bIns="0" rtlCol="0">
            <a:noAutofit/>
          </a:bodyPr>
          <a:lstStyle/>
          <a:p>
            <a:pPr marL="167639" marR="222566" indent="-61">
              <a:lnSpc>
                <a:spcPct val="96016"/>
              </a:lnSpc>
            </a:pP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Adults</a:t>
            </a:r>
            <a:r>
              <a:rPr sz="1000" spc="4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(and</a:t>
            </a:r>
            <a:r>
              <a:rPr sz="1000" spc="4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Covered</a:t>
            </a:r>
            <a:r>
              <a:rPr sz="1000" spc="4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Full-</a:t>
            </a:r>
            <a:r>
              <a:rPr sz="1000" spc="4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Time</a:t>
            </a:r>
            <a:r>
              <a:rPr sz="1000" spc="4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Students,</a:t>
            </a:r>
            <a:r>
              <a:rPr sz="1000" spc="4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if</a:t>
            </a:r>
            <a:r>
              <a:rPr sz="1000" spc="4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Eligible)</a:t>
            </a:r>
            <a:endParaRPr sz="10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354580" y="5314188"/>
            <a:ext cx="2456687" cy="298704"/>
          </a:xfrm>
          <a:prstGeom prst="rect">
            <a:avLst/>
          </a:prstGeom>
        </p:spPr>
        <p:txBody>
          <a:bodyPr wrap="square" lIns="0" tIns="739" rIns="0" bIns="0" rtlCol="0">
            <a:noAutofit/>
          </a:bodyPr>
          <a:lstStyle/>
          <a:p>
            <a:pPr>
              <a:lnSpc>
                <a:spcPts val="650"/>
              </a:lnSpc>
            </a:pPr>
            <a:endParaRPr sz="650"/>
          </a:p>
          <a:p>
            <a:pPr marL="899222" marR="898263" algn="ctr">
              <a:lnSpc>
                <a:spcPct val="95825"/>
              </a:lnSpc>
            </a:pPr>
            <a:r>
              <a:rPr sz="900" spc="-3" dirty="0">
                <a:solidFill>
                  <a:srgbClr val="353334"/>
                </a:solidFill>
                <a:latin typeface="Arial"/>
                <a:cs typeface="Arial"/>
              </a:rPr>
              <a:t>Not</a:t>
            </a:r>
            <a:r>
              <a:rPr sz="900" spc="18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-3" dirty="0">
                <a:solidFill>
                  <a:srgbClr val="353334"/>
                </a:solidFill>
                <a:latin typeface="Arial"/>
                <a:cs typeface="Arial"/>
              </a:rPr>
              <a:t>covered</a:t>
            </a:r>
            <a:endParaRPr sz="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811268" y="5314188"/>
            <a:ext cx="2456688" cy="298704"/>
          </a:xfrm>
          <a:prstGeom prst="rect">
            <a:avLst/>
          </a:prstGeom>
        </p:spPr>
        <p:txBody>
          <a:bodyPr wrap="square" lIns="0" tIns="739" rIns="0" bIns="0" rtlCol="0">
            <a:noAutofit/>
          </a:bodyPr>
          <a:lstStyle/>
          <a:p>
            <a:pPr>
              <a:lnSpc>
                <a:spcPts val="650"/>
              </a:lnSpc>
            </a:pPr>
            <a:endParaRPr sz="650"/>
          </a:p>
          <a:p>
            <a:pPr marL="891812" marR="893903" algn="ctr">
              <a:lnSpc>
                <a:spcPct val="95825"/>
              </a:lnSpc>
            </a:pPr>
            <a:r>
              <a:rPr sz="900" spc="-3" dirty="0">
                <a:solidFill>
                  <a:srgbClr val="353334"/>
                </a:solidFill>
                <a:latin typeface="Arial"/>
                <a:cs typeface="Arial"/>
              </a:rPr>
              <a:t>Not</a:t>
            </a:r>
            <a:r>
              <a:rPr sz="900" spc="18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-3" dirty="0">
                <a:solidFill>
                  <a:srgbClr val="353334"/>
                </a:solidFill>
                <a:latin typeface="Arial"/>
                <a:cs typeface="Arial"/>
              </a:rPr>
              <a:t>covered</a:t>
            </a:r>
            <a:endParaRPr sz="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04444" y="5612892"/>
            <a:ext cx="1850136" cy="216407"/>
          </a:xfrm>
          <a:prstGeom prst="rect">
            <a:avLst/>
          </a:prstGeom>
        </p:spPr>
        <p:txBody>
          <a:bodyPr wrap="square" lIns="0" tIns="34925" rIns="0" bIns="0" rtlCol="0">
            <a:noAutofit/>
          </a:bodyPr>
          <a:lstStyle/>
          <a:p>
            <a:pPr marL="167639">
              <a:lnSpc>
                <a:spcPct val="95825"/>
              </a:lnSpc>
            </a:pPr>
            <a:r>
              <a:rPr sz="1000" spc="2" dirty="0">
                <a:solidFill>
                  <a:srgbClr val="353334"/>
                </a:solidFill>
                <a:latin typeface="Arial"/>
                <a:cs typeface="Arial"/>
              </a:rPr>
              <a:t>Dependent</a:t>
            </a:r>
            <a:r>
              <a:rPr sz="1000" spc="-23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2" dirty="0">
                <a:solidFill>
                  <a:srgbClr val="353334"/>
                </a:solidFill>
                <a:latin typeface="Arial"/>
                <a:cs typeface="Arial"/>
              </a:rPr>
              <a:t>Child(ren)</a:t>
            </a:r>
            <a:endParaRPr sz="1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354580" y="5612892"/>
            <a:ext cx="2456687" cy="216407"/>
          </a:xfrm>
          <a:prstGeom prst="rect">
            <a:avLst/>
          </a:prstGeom>
        </p:spPr>
        <p:txBody>
          <a:bodyPr wrap="square" lIns="0" tIns="41910" rIns="0" bIns="0" rtlCol="0">
            <a:noAutofit/>
          </a:bodyPr>
          <a:lstStyle/>
          <a:p>
            <a:pPr marL="990662" marR="989703" algn="ctr">
              <a:lnSpc>
                <a:spcPct val="95825"/>
              </a:lnSpc>
            </a:pPr>
            <a:r>
              <a:rPr sz="900" spc="-2" dirty="0">
                <a:solidFill>
                  <a:srgbClr val="353334"/>
                </a:solidFill>
                <a:latin typeface="Arial"/>
                <a:cs typeface="Arial"/>
              </a:rPr>
              <a:t>Covered</a:t>
            </a:r>
            <a:endParaRPr sz="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811268" y="5612892"/>
            <a:ext cx="2456688" cy="216407"/>
          </a:xfrm>
          <a:prstGeom prst="rect">
            <a:avLst/>
          </a:prstGeom>
        </p:spPr>
        <p:txBody>
          <a:bodyPr wrap="square" lIns="0" tIns="41910" rIns="0" bIns="0" rtlCol="0">
            <a:noAutofit/>
          </a:bodyPr>
          <a:lstStyle/>
          <a:p>
            <a:pPr marL="988222" marR="990314" algn="ctr">
              <a:lnSpc>
                <a:spcPct val="95825"/>
              </a:lnSpc>
            </a:pPr>
            <a:r>
              <a:rPr sz="900" spc="-2" dirty="0">
                <a:solidFill>
                  <a:srgbClr val="353334"/>
                </a:solidFill>
                <a:latin typeface="Arial"/>
                <a:cs typeface="Arial"/>
              </a:rPr>
              <a:t>Covered</a:t>
            </a:r>
            <a:endParaRPr sz="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04444" y="5829300"/>
            <a:ext cx="1850136" cy="216408"/>
          </a:xfrm>
          <a:prstGeom prst="rect">
            <a:avLst/>
          </a:prstGeom>
        </p:spPr>
        <p:txBody>
          <a:bodyPr wrap="square" lIns="0" tIns="34925" rIns="0" bIns="0" rtlCol="0">
            <a:noAutofit/>
          </a:bodyPr>
          <a:lstStyle/>
          <a:p>
            <a:pPr marL="167639">
              <a:lnSpc>
                <a:spcPct val="95825"/>
              </a:lnSpc>
            </a:pP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Lifetime</a:t>
            </a:r>
            <a:r>
              <a:rPr sz="1000" spc="-9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Maximum</a:t>
            </a:r>
            <a:endParaRPr sz="1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54580" y="5829300"/>
            <a:ext cx="2456687" cy="216408"/>
          </a:xfrm>
          <a:prstGeom prst="rect">
            <a:avLst/>
          </a:prstGeom>
        </p:spPr>
        <p:txBody>
          <a:bodyPr wrap="square" lIns="0" tIns="41910" rIns="0" bIns="0" rtlCol="0">
            <a:noAutofit/>
          </a:bodyPr>
          <a:lstStyle/>
          <a:p>
            <a:pPr marL="1031810" marR="1032375" algn="ctr">
              <a:lnSpc>
                <a:spcPct val="95825"/>
              </a:lnSpc>
            </a:pPr>
            <a:r>
              <a:rPr sz="900" spc="-4" dirty="0">
                <a:solidFill>
                  <a:srgbClr val="353334"/>
                </a:solidFill>
                <a:latin typeface="Arial"/>
                <a:cs typeface="Arial"/>
              </a:rPr>
              <a:t>$1,000</a:t>
            </a:r>
            <a:endParaRPr sz="9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811268" y="5829300"/>
            <a:ext cx="2456688" cy="216408"/>
          </a:xfrm>
          <a:prstGeom prst="rect">
            <a:avLst/>
          </a:prstGeom>
        </p:spPr>
        <p:txBody>
          <a:bodyPr wrap="square" lIns="0" tIns="41910" rIns="0" bIns="0" rtlCol="0">
            <a:noAutofit/>
          </a:bodyPr>
          <a:lstStyle/>
          <a:p>
            <a:pPr marL="1030894" marR="1031462" algn="ctr">
              <a:lnSpc>
                <a:spcPct val="95825"/>
              </a:lnSpc>
            </a:pPr>
            <a:r>
              <a:rPr sz="900" spc="-4" dirty="0">
                <a:solidFill>
                  <a:srgbClr val="353334"/>
                </a:solidFill>
                <a:latin typeface="Arial"/>
                <a:cs typeface="Arial"/>
              </a:rPr>
              <a:t>$1,000</a:t>
            </a:r>
            <a:endParaRPr sz="9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04444" y="6045708"/>
            <a:ext cx="1850136" cy="217487"/>
          </a:xfrm>
          <a:prstGeom prst="rect">
            <a:avLst/>
          </a:prstGeom>
        </p:spPr>
        <p:txBody>
          <a:bodyPr wrap="square" lIns="0" tIns="34925" rIns="0" bIns="0" rtlCol="0">
            <a:noAutofit/>
          </a:bodyPr>
          <a:lstStyle/>
          <a:p>
            <a:pPr marL="167639">
              <a:lnSpc>
                <a:spcPct val="95825"/>
              </a:lnSpc>
            </a:pP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Benefit</a:t>
            </a:r>
            <a:r>
              <a:rPr sz="1000" spc="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Waiting</a:t>
            </a:r>
            <a:r>
              <a:rPr sz="1000" spc="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Periods</a:t>
            </a:r>
            <a:endParaRPr sz="1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54580" y="6045708"/>
            <a:ext cx="2456687" cy="217487"/>
          </a:xfrm>
          <a:prstGeom prst="rect">
            <a:avLst/>
          </a:prstGeom>
        </p:spPr>
        <p:txBody>
          <a:bodyPr wrap="square" lIns="0" tIns="41910" rIns="0" bIns="0" rtlCol="0">
            <a:noAutofit/>
          </a:bodyPr>
          <a:lstStyle/>
          <a:p>
            <a:pPr marL="1111058" marR="1112750" algn="ctr">
              <a:lnSpc>
                <a:spcPct val="95825"/>
              </a:lnSpc>
            </a:pPr>
            <a:r>
              <a:rPr sz="900" spc="-4" dirty="0">
                <a:solidFill>
                  <a:srgbClr val="353334"/>
                </a:solidFill>
                <a:latin typeface="Arial"/>
                <a:cs typeface="Arial"/>
              </a:rPr>
              <a:t>N/A</a:t>
            </a:r>
            <a:endParaRPr sz="9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4811268" y="6045708"/>
            <a:ext cx="2456688" cy="217487"/>
          </a:xfrm>
          <a:prstGeom prst="rect">
            <a:avLst/>
          </a:prstGeom>
        </p:spPr>
        <p:txBody>
          <a:bodyPr wrap="square" lIns="0" tIns="41910" rIns="0" bIns="0" rtlCol="0">
            <a:noAutofit/>
          </a:bodyPr>
          <a:lstStyle/>
          <a:p>
            <a:pPr marL="1110142" marR="1111837" algn="ctr">
              <a:lnSpc>
                <a:spcPct val="95825"/>
              </a:lnSpc>
            </a:pPr>
            <a:r>
              <a:rPr sz="900" spc="-4" dirty="0">
                <a:solidFill>
                  <a:srgbClr val="353334"/>
                </a:solidFill>
                <a:latin typeface="Arial"/>
                <a:cs typeface="Arial"/>
              </a:rPr>
              <a:t>N/A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object 95"/>
          <p:cNvSpPr/>
          <p:nvPr/>
        </p:nvSpPr>
        <p:spPr>
          <a:xfrm>
            <a:off x="457200" y="457200"/>
            <a:ext cx="6923532" cy="487679"/>
          </a:xfrm>
          <a:custGeom>
            <a:avLst/>
            <a:gdLst/>
            <a:ahLst/>
            <a:cxnLst/>
            <a:rect l="l" t="t" r="r" b="b"/>
            <a:pathLst>
              <a:path w="6923532" h="487679">
                <a:moveTo>
                  <a:pt x="187451" y="0"/>
                </a:moveTo>
                <a:lnTo>
                  <a:pt x="172063" y="620"/>
                </a:lnTo>
                <a:lnTo>
                  <a:pt x="157020" y="2450"/>
                </a:lnTo>
                <a:lnTo>
                  <a:pt x="114442" y="14716"/>
                </a:lnTo>
                <a:lnTo>
                  <a:pt x="76699" y="36137"/>
                </a:lnTo>
                <a:lnTo>
                  <a:pt x="45087" y="65417"/>
                </a:lnTo>
                <a:lnTo>
                  <a:pt x="20903" y="101260"/>
                </a:lnTo>
                <a:lnTo>
                  <a:pt x="5441" y="142370"/>
                </a:lnTo>
                <a:lnTo>
                  <a:pt x="0" y="187451"/>
                </a:lnTo>
                <a:lnTo>
                  <a:pt x="0" y="487679"/>
                </a:lnTo>
                <a:lnTo>
                  <a:pt x="6736080" y="487679"/>
                </a:lnTo>
                <a:lnTo>
                  <a:pt x="6751468" y="487059"/>
                </a:lnTo>
                <a:lnTo>
                  <a:pt x="6795369" y="478133"/>
                </a:lnTo>
                <a:lnTo>
                  <a:pt x="6834868" y="459620"/>
                </a:lnTo>
                <a:lnTo>
                  <a:pt x="6868668" y="432816"/>
                </a:lnTo>
                <a:lnTo>
                  <a:pt x="6895472" y="399016"/>
                </a:lnTo>
                <a:lnTo>
                  <a:pt x="6913985" y="359517"/>
                </a:lnTo>
                <a:lnTo>
                  <a:pt x="6922911" y="315616"/>
                </a:lnTo>
                <a:lnTo>
                  <a:pt x="6923532" y="300227"/>
                </a:lnTo>
                <a:lnTo>
                  <a:pt x="6923532" y="0"/>
                </a:lnTo>
                <a:lnTo>
                  <a:pt x="187451" y="0"/>
                </a:lnTo>
                <a:close/>
              </a:path>
            </a:pathLst>
          </a:custGeom>
          <a:solidFill>
            <a:srgbClr val="26405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57200" y="457200"/>
            <a:ext cx="608076" cy="487679"/>
          </a:xfrm>
          <a:custGeom>
            <a:avLst/>
            <a:gdLst/>
            <a:ahLst/>
            <a:cxnLst/>
            <a:rect l="l" t="t" r="r" b="b"/>
            <a:pathLst>
              <a:path w="608076" h="487679">
                <a:moveTo>
                  <a:pt x="158495" y="0"/>
                </a:moveTo>
                <a:lnTo>
                  <a:pt x="148869" y="325"/>
                </a:lnTo>
                <a:lnTo>
                  <a:pt x="135281" y="1909"/>
                </a:lnTo>
                <a:lnTo>
                  <a:pt x="109206" y="8817"/>
                </a:lnTo>
                <a:lnTo>
                  <a:pt x="84942" y="20340"/>
                </a:lnTo>
                <a:lnTo>
                  <a:pt x="62905" y="36029"/>
                </a:lnTo>
                <a:lnTo>
                  <a:pt x="43508" y="55437"/>
                </a:lnTo>
                <a:lnTo>
                  <a:pt x="27165" y="78115"/>
                </a:lnTo>
                <a:lnTo>
                  <a:pt x="14291" y="103617"/>
                </a:lnTo>
                <a:lnTo>
                  <a:pt x="5300" y="131494"/>
                </a:lnTo>
                <a:lnTo>
                  <a:pt x="606" y="161298"/>
                </a:lnTo>
                <a:lnTo>
                  <a:pt x="0" y="176784"/>
                </a:lnTo>
                <a:lnTo>
                  <a:pt x="0" y="486155"/>
                </a:lnTo>
                <a:lnTo>
                  <a:pt x="457200" y="487679"/>
                </a:lnTo>
                <a:lnTo>
                  <a:pt x="473168" y="487660"/>
                </a:lnTo>
                <a:lnTo>
                  <a:pt x="500351" y="487506"/>
                </a:lnTo>
                <a:lnTo>
                  <a:pt x="520027" y="487243"/>
                </a:lnTo>
                <a:lnTo>
                  <a:pt x="542880" y="486761"/>
                </a:lnTo>
                <a:lnTo>
                  <a:pt x="550416" y="486604"/>
                </a:lnTo>
                <a:lnTo>
                  <a:pt x="558617" y="486461"/>
                </a:lnTo>
                <a:lnTo>
                  <a:pt x="567908" y="486337"/>
                </a:lnTo>
                <a:lnTo>
                  <a:pt x="578711" y="486241"/>
                </a:lnTo>
                <a:lnTo>
                  <a:pt x="591451" y="486178"/>
                </a:lnTo>
                <a:lnTo>
                  <a:pt x="606551" y="486155"/>
                </a:lnTo>
                <a:lnTo>
                  <a:pt x="606356" y="460219"/>
                </a:lnTo>
                <a:lnTo>
                  <a:pt x="606224" y="434522"/>
                </a:lnTo>
                <a:lnTo>
                  <a:pt x="606149" y="409054"/>
                </a:lnTo>
                <a:lnTo>
                  <a:pt x="606125" y="383804"/>
                </a:lnTo>
                <a:lnTo>
                  <a:pt x="606147" y="358759"/>
                </a:lnTo>
                <a:lnTo>
                  <a:pt x="606209" y="333908"/>
                </a:lnTo>
                <a:lnTo>
                  <a:pt x="606305" y="309240"/>
                </a:lnTo>
                <a:lnTo>
                  <a:pt x="606430" y="284744"/>
                </a:lnTo>
                <a:lnTo>
                  <a:pt x="606577" y="260407"/>
                </a:lnTo>
                <a:lnTo>
                  <a:pt x="606742" y="236220"/>
                </a:lnTo>
                <a:lnTo>
                  <a:pt x="606918" y="212169"/>
                </a:lnTo>
                <a:lnTo>
                  <a:pt x="607100" y="188244"/>
                </a:lnTo>
                <a:lnTo>
                  <a:pt x="607282" y="164433"/>
                </a:lnTo>
                <a:lnTo>
                  <a:pt x="607458" y="140726"/>
                </a:lnTo>
                <a:lnTo>
                  <a:pt x="607623" y="117109"/>
                </a:lnTo>
                <a:lnTo>
                  <a:pt x="607771" y="93573"/>
                </a:lnTo>
                <a:lnTo>
                  <a:pt x="607895" y="70105"/>
                </a:lnTo>
                <a:lnTo>
                  <a:pt x="607992" y="46695"/>
                </a:lnTo>
                <a:lnTo>
                  <a:pt x="608054" y="23330"/>
                </a:lnTo>
                <a:lnTo>
                  <a:pt x="608076" y="0"/>
                </a:lnTo>
                <a:lnTo>
                  <a:pt x="158495" y="0"/>
                </a:lnTo>
                <a:close/>
              </a:path>
            </a:pathLst>
          </a:custGeom>
          <a:solidFill>
            <a:srgbClr val="2A9FA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2403347" y="1969008"/>
            <a:ext cx="4936235" cy="161543"/>
          </a:xfrm>
          <a:custGeom>
            <a:avLst/>
            <a:gdLst/>
            <a:ahLst/>
            <a:cxnLst/>
            <a:rect l="l" t="t" r="r" b="b"/>
            <a:pathLst>
              <a:path w="4936235" h="161543">
                <a:moveTo>
                  <a:pt x="0" y="161543"/>
                </a:moveTo>
                <a:lnTo>
                  <a:pt x="4936235" y="161543"/>
                </a:lnTo>
                <a:lnTo>
                  <a:pt x="4936235" y="0"/>
                </a:lnTo>
                <a:lnTo>
                  <a:pt x="0" y="0"/>
                </a:lnTo>
                <a:lnTo>
                  <a:pt x="0" y="161543"/>
                </a:lnTo>
                <a:close/>
              </a:path>
            </a:pathLst>
          </a:custGeom>
          <a:solidFill>
            <a:srgbClr val="26405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2403347" y="2130552"/>
            <a:ext cx="4936235" cy="160020"/>
          </a:xfrm>
          <a:custGeom>
            <a:avLst/>
            <a:gdLst/>
            <a:ahLst/>
            <a:cxnLst/>
            <a:rect l="l" t="t" r="r" b="b"/>
            <a:pathLst>
              <a:path w="4936235" h="160020">
                <a:moveTo>
                  <a:pt x="0" y="160020"/>
                </a:moveTo>
                <a:lnTo>
                  <a:pt x="4936235" y="160020"/>
                </a:lnTo>
                <a:lnTo>
                  <a:pt x="4936235" y="0"/>
                </a:lnTo>
                <a:lnTo>
                  <a:pt x="0" y="0"/>
                </a:lnTo>
                <a:lnTo>
                  <a:pt x="0" y="160020"/>
                </a:lnTo>
                <a:close/>
              </a:path>
            </a:pathLst>
          </a:custGeom>
          <a:solidFill>
            <a:srgbClr val="26405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2403347" y="2290572"/>
            <a:ext cx="4936235" cy="161544"/>
          </a:xfrm>
          <a:custGeom>
            <a:avLst/>
            <a:gdLst/>
            <a:ahLst/>
            <a:cxnLst/>
            <a:rect l="l" t="t" r="r" b="b"/>
            <a:pathLst>
              <a:path w="4936235" h="161544">
                <a:moveTo>
                  <a:pt x="0" y="161544"/>
                </a:moveTo>
                <a:lnTo>
                  <a:pt x="4936235" y="161544"/>
                </a:lnTo>
                <a:lnTo>
                  <a:pt x="4936235" y="0"/>
                </a:lnTo>
                <a:lnTo>
                  <a:pt x="0" y="0"/>
                </a:lnTo>
                <a:lnTo>
                  <a:pt x="0" y="161544"/>
                </a:lnTo>
                <a:close/>
              </a:path>
            </a:pathLst>
          </a:custGeom>
          <a:solidFill>
            <a:srgbClr val="26405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432816" y="1965960"/>
            <a:ext cx="1964436" cy="0"/>
          </a:xfrm>
          <a:custGeom>
            <a:avLst/>
            <a:gdLst/>
            <a:ahLst/>
            <a:cxnLst/>
            <a:rect l="l" t="t" r="r" b="b"/>
            <a:pathLst>
              <a:path w="1964436">
                <a:moveTo>
                  <a:pt x="0" y="0"/>
                </a:moveTo>
                <a:lnTo>
                  <a:pt x="1964436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2403347" y="1965960"/>
            <a:ext cx="4936235" cy="0"/>
          </a:xfrm>
          <a:custGeom>
            <a:avLst/>
            <a:gdLst/>
            <a:ahLst/>
            <a:cxnLst/>
            <a:rect l="l" t="t" r="r" b="b"/>
            <a:pathLst>
              <a:path w="4936235">
                <a:moveTo>
                  <a:pt x="0" y="0"/>
                </a:moveTo>
                <a:lnTo>
                  <a:pt x="4936235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400300" y="1962912"/>
            <a:ext cx="0" cy="495300"/>
          </a:xfrm>
          <a:custGeom>
            <a:avLst/>
            <a:gdLst/>
            <a:ahLst/>
            <a:cxnLst/>
            <a:rect l="l" t="t" r="r" b="b"/>
            <a:pathLst>
              <a:path h="495300">
                <a:moveTo>
                  <a:pt x="0" y="0"/>
                </a:moveTo>
                <a:lnTo>
                  <a:pt x="0" y="49530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432816" y="2458212"/>
            <a:ext cx="6906767" cy="25907"/>
          </a:xfrm>
          <a:custGeom>
            <a:avLst/>
            <a:gdLst/>
            <a:ahLst/>
            <a:cxnLst/>
            <a:rect l="l" t="t" r="r" b="b"/>
            <a:pathLst>
              <a:path w="6906767" h="25907">
                <a:moveTo>
                  <a:pt x="0" y="25907"/>
                </a:moveTo>
                <a:lnTo>
                  <a:pt x="6906767" y="25907"/>
                </a:lnTo>
                <a:lnTo>
                  <a:pt x="6906767" y="0"/>
                </a:lnTo>
                <a:lnTo>
                  <a:pt x="0" y="0"/>
                </a:lnTo>
                <a:lnTo>
                  <a:pt x="0" y="25907"/>
                </a:lnTo>
                <a:close/>
              </a:path>
            </a:pathLst>
          </a:custGeom>
          <a:solidFill>
            <a:srgbClr val="C1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432816" y="2644140"/>
            <a:ext cx="6906767" cy="25907"/>
          </a:xfrm>
          <a:custGeom>
            <a:avLst/>
            <a:gdLst/>
            <a:ahLst/>
            <a:cxnLst/>
            <a:rect l="l" t="t" r="r" b="b"/>
            <a:pathLst>
              <a:path w="6906767" h="25907">
                <a:moveTo>
                  <a:pt x="0" y="25907"/>
                </a:moveTo>
                <a:lnTo>
                  <a:pt x="6906767" y="25907"/>
                </a:lnTo>
                <a:lnTo>
                  <a:pt x="6906767" y="0"/>
                </a:lnTo>
                <a:lnTo>
                  <a:pt x="0" y="0"/>
                </a:lnTo>
                <a:lnTo>
                  <a:pt x="0" y="25907"/>
                </a:lnTo>
                <a:close/>
              </a:path>
            </a:pathLst>
          </a:custGeom>
          <a:solidFill>
            <a:srgbClr val="C1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432816" y="2484120"/>
            <a:ext cx="6906767" cy="160020"/>
          </a:xfrm>
          <a:custGeom>
            <a:avLst/>
            <a:gdLst/>
            <a:ahLst/>
            <a:cxnLst/>
            <a:rect l="l" t="t" r="r" b="b"/>
            <a:pathLst>
              <a:path w="6906767" h="160020">
                <a:moveTo>
                  <a:pt x="0" y="160020"/>
                </a:moveTo>
                <a:lnTo>
                  <a:pt x="6906767" y="160020"/>
                </a:lnTo>
                <a:lnTo>
                  <a:pt x="6906767" y="0"/>
                </a:lnTo>
                <a:lnTo>
                  <a:pt x="0" y="0"/>
                </a:lnTo>
                <a:lnTo>
                  <a:pt x="0" y="160020"/>
                </a:lnTo>
                <a:close/>
              </a:path>
            </a:pathLst>
          </a:custGeom>
          <a:solidFill>
            <a:srgbClr val="C1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32816" y="2455164"/>
            <a:ext cx="1964436" cy="0"/>
          </a:xfrm>
          <a:custGeom>
            <a:avLst/>
            <a:gdLst/>
            <a:ahLst/>
            <a:cxnLst/>
            <a:rect l="l" t="t" r="r" b="b"/>
            <a:pathLst>
              <a:path w="1964436">
                <a:moveTo>
                  <a:pt x="0" y="0"/>
                </a:moveTo>
                <a:lnTo>
                  <a:pt x="1964436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403347" y="2455164"/>
            <a:ext cx="4936235" cy="0"/>
          </a:xfrm>
          <a:custGeom>
            <a:avLst/>
            <a:gdLst/>
            <a:ahLst/>
            <a:cxnLst/>
            <a:rect l="l" t="t" r="r" b="b"/>
            <a:pathLst>
              <a:path w="4936235">
                <a:moveTo>
                  <a:pt x="0" y="0"/>
                </a:moveTo>
                <a:lnTo>
                  <a:pt x="4936235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403347" y="2677668"/>
            <a:ext cx="4936235" cy="39623"/>
          </a:xfrm>
          <a:custGeom>
            <a:avLst/>
            <a:gdLst/>
            <a:ahLst/>
            <a:cxnLst/>
            <a:rect l="l" t="t" r="r" b="b"/>
            <a:pathLst>
              <a:path w="4936235" h="39623">
                <a:moveTo>
                  <a:pt x="0" y="39623"/>
                </a:moveTo>
                <a:lnTo>
                  <a:pt x="4936235" y="39623"/>
                </a:lnTo>
                <a:lnTo>
                  <a:pt x="4936235" y="0"/>
                </a:lnTo>
                <a:lnTo>
                  <a:pt x="0" y="0"/>
                </a:lnTo>
                <a:lnTo>
                  <a:pt x="0" y="3962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403347" y="2849879"/>
            <a:ext cx="4936235" cy="39624"/>
          </a:xfrm>
          <a:custGeom>
            <a:avLst/>
            <a:gdLst/>
            <a:ahLst/>
            <a:cxnLst/>
            <a:rect l="l" t="t" r="r" b="b"/>
            <a:pathLst>
              <a:path w="4936235" h="39624">
                <a:moveTo>
                  <a:pt x="0" y="39624"/>
                </a:moveTo>
                <a:lnTo>
                  <a:pt x="4936235" y="39624"/>
                </a:lnTo>
                <a:lnTo>
                  <a:pt x="4936235" y="0"/>
                </a:lnTo>
                <a:lnTo>
                  <a:pt x="0" y="0"/>
                </a:lnTo>
                <a:lnTo>
                  <a:pt x="0" y="39624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403347" y="2717292"/>
            <a:ext cx="4936235" cy="132587"/>
          </a:xfrm>
          <a:custGeom>
            <a:avLst/>
            <a:gdLst/>
            <a:ahLst/>
            <a:cxnLst/>
            <a:rect l="l" t="t" r="r" b="b"/>
            <a:pathLst>
              <a:path w="4936235" h="132587">
                <a:moveTo>
                  <a:pt x="0" y="132587"/>
                </a:moveTo>
                <a:lnTo>
                  <a:pt x="4936235" y="132587"/>
                </a:lnTo>
                <a:lnTo>
                  <a:pt x="4936235" y="0"/>
                </a:lnTo>
                <a:lnTo>
                  <a:pt x="0" y="0"/>
                </a:lnTo>
                <a:lnTo>
                  <a:pt x="0" y="132587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432816" y="2673096"/>
            <a:ext cx="1964436" cy="0"/>
          </a:xfrm>
          <a:custGeom>
            <a:avLst/>
            <a:gdLst/>
            <a:ahLst/>
            <a:cxnLst/>
            <a:rect l="l" t="t" r="r" b="b"/>
            <a:pathLst>
              <a:path w="1964436">
                <a:moveTo>
                  <a:pt x="0" y="0"/>
                </a:moveTo>
                <a:lnTo>
                  <a:pt x="1964436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403347" y="2673096"/>
            <a:ext cx="4936235" cy="0"/>
          </a:xfrm>
          <a:custGeom>
            <a:avLst/>
            <a:gdLst/>
            <a:ahLst/>
            <a:cxnLst/>
            <a:rect l="l" t="t" r="r" b="b"/>
            <a:pathLst>
              <a:path w="4936235">
                <a:moveTo>
                  <a:pt x="0" y="0"/>
                </a:moveTo>
                <a:lnTo>
                  <a:pt x="4936235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432816" y="2895600"/>
            <a:ext cx="6906767" cy="25908"/>
          </a:xfrm>
          <a:custGeom>
            <a:avLst/>
            <a:gdLst/>
            <a:ahLst/>
            <a:cxnLst/>
            <a:rect l="l" t="t" r="r" b="b"/>
            <a:pathLst>
              <a:path w="6906767" h="25908">
                <a:moveTo>
                  <a:pt x="0" y="25908"/>
                </a:moveTo>
                <a:lnTo>
                  <a:pt x="6906767" y="25908"/>
                </a:lnTo>
                <a:lnTo>
                  <a:pt x="6906767" y="0"/>
                </a:lnTo>
                <a:lnTo>
                  <a:pt x="0" y="0"/>
                </a:lnTo>
                <a:lnTo>
                  <a:pt x="0" y="25908"/>
                </a:lnTo>
                <a:close/>
              </a:path>
            </a:pathLst>
          </a:custGeom>
          <a:solidFill>
            <a:srgbClr val="C1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432816" y="3083052"/>
            <a:ext cx="6906767" cy="25908"/>
          </a:xfrm>
          <a:custGeom>
            <a:avLst/>
            <a:gdLst/>
            <a:ahLst/>
            <a:cxnLst/>
            <a:rect l="l" t="t" r="r" b="b"/>
            <a:pathLst>
              <a:path w="6906767" h="25908">
                <a:moveTo>
                  <a:pt x="0" y="25908"/>
                </a:moveTo>
                <a:lnTo>
                  <a:pt x="6906767" y="25908"/>
                </a:lnTo>
                <a:lnTo>
                  <a:pt x="6906767" y="0"/>
                </a:lnTo>
                <a:lnTo>
                  <a:pt x="0" y="0"/>
                </a:lnTo>
                <a:lnTo>
                  <a:pt x="0" y="25908"/>
                </a:lnTo>
                <a:close/>
              </a:path>
            </a:pathLst>
          </a:custGeom>
          <a:solidFill>
            <a:srgbClr val="C1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432816" y="2921508"/>
            <a:ext cx="6906767" cy="161543"/>
          </a:xfrm>
          <a:custGeom>
            <a:avLst/>
            <a:gdLst/>
            <a:ahLst/>
            <a:cxnLst/>
            <a:rect l="l" t="t" r="r" b="b"/>
            <a:pathLst>
              <a:path w="6906767" h="161543">
                <a:moveTo>
                  <a:pt x="0" y="161543"/>
                </a:moveTo>
                <a:lnTo>
                  <a:pt x="6906767" y="161543"/>
                </a:lnTo>
                <a:lnTo>
                  <a:pt x="6906767" y="0"/>
                </a:lnTo>
                <a:lnTo>
                  <a:pt x="0" y="0"/>
                </a:lnTo>
                <a:lnTo>
                  <a:pt x="0" y="161543"/>
                </a:lnTo>
                <a:close/>
              </a:path>
            </a:pathLst>
          </a:custGeom>
          <a:solidFill>
            <a:srgbClr val="C1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432816" y="2892552"/>
            <a:ext cx="1964436" cy="0"/>
          </a:xfrm>
          <a:custGeom>
            <a:avLst/>
            <a:gdLst/>
            <a:ahLst/>
            <a:cxnLst/>
            <a:rect l="l" t="t" r="r" b="b"/>
            <a:pathLst>
              <a:path w="1964436">
                <a:moveTo>
                  <a:pt x="0" y="0"/>
                </a:moveTo>
                <a:lnTo>
                  <a:pt x="1964436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2403347" y="2888869"/>
            <a:ext cx="4936235" cy="7366"/>
          </a:xfrm>
          <a:custGeom>
            <a:avLst/>
            <a:gdLst/>
            <a:ahLst/>
            <a:cxnLst/>
            <a:rect l="l" t="t" r="r" b="b"/>
            <a:pathLst>
              <a:path w="4936235" h="7366">
                <a:moveTo>
                  <a:pt x="0" y="7366"/>
                </a:moveTo>
                <a:lnTo>
                  <a:pt x="4936235" y="7366"/>
                </a:lnTo>
                <a:lnTo>
                  <a:pt x="4936235" y="0"/>
                </a:lnTo>
                <a:lnTo>
                  <a:pt x="0" y="0"/>
                </a:lnTo>
                <a:lnTo>
                  <a:pt x="0" y="7366"/>
                </a:lnTo>
                <a:close/>
              </a:path>
            </a:pathLst>
          </a:custGeom>
          <a:solidFill>
            <a:srgbClr val="8484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2403347" y="3115055"/>
            <a:ext cx="4936235" cy="41148"/>
          </a:xfrm>
          <a:custGeom>
            <a:avLst/>
            <a:gdLst/>
            <a:ahLst/>
            <a:cxnLst/>
            <a:rect l="l" t="t" r="r" b="b"/>
            <a:pathLst>
              <a:path w="4936235" h="41148">
                <a:moveTo>
                  <a:pt x="0" y="41148"/>
                </a:moveTo>
                <a:lnTo>
                  <a:pt x="4936235" y="41148"/>
                </a:lnTo>
                <a:lnTo>
                  <a:pt x="4936235" y="0"/>
                </a:lnTo>
                <a:lnTo>
                  <a:pt x="0" y="0"/>
                </a:lnTo>
                <a:lnTo>
                  <a:pt x="0" y="41148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2403347" y="3287268"/>
            <a:ext cx="4936235" cy="41148"/>
          </a:xfrm>
          <a:custGeom>
            <a:avLst/>
            <a:gdLst/>
            <a:ahLst/>
            <a:cxnLst/>
            <a:rect l="l" t="t" r="r" b="b"/>
            <a:pathLst>
              <a:path w="4936235" h="41148">
                <a:moveTo>
                  <a:pt x="0" y="41148"/>
                </a:moveTo>
                <a:lnTo>
                  <a:pt x="4936235" y="41148"/>
                </a:lnTo>
                <a:lnTo>
                  <a:pt x="4936235" y="0"/>
                </a:lnTo>
                <a:lnTo>
                  <a:pt x="0" y="0"/>
                </a:lnTo>
                <a:lnTo>
                  <a:pt x="0" y="41148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2403347" y="3156204"/>
            <a:ext cx="4936235" cy="131064"/>
          </a:xfrm>
          <a:custGeom>
            <a:avLst/>
            <a:gdLst/>
            <a:ahLst/>
            <a:cxnLst/>
            <a:rect l="l" t="t" r="r" b="b"/>
            <a:pathLst>
              <a:path w="4936235" h="131064">
                <a:moveTo>
                  <a:pt x="0" y="131064"/>
                </a:moveTo>
                <a:lnTo>
                  <a:pt x="4936235" y="131064"/>
                </a:lnTo>
                <a:lnTo>
                  <a:pt x="4936235" y="0"/>
                </a:lnTo>
                <a:lnTo>
                  <a:pt x="0" y="0"/>
                </a:lnTo>
                <a:lnTo>
                  <a:pt x="0" y="131064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432816" y="3112007"/>
            <a:ext cx="1964436" cy="0"/>
          </a:xfrm>
          <a:custGeom>
            <a:avLst/>
            <a:gdLst/>
            <a:ahLst/>
            <a:cxnLst/>
            <a:rect l="l" t="t" r="r" b="b"/>
            <a:pathLst>
              <a:path w="1964436">
                <a:moveTo>
                  <a:pt x="0" y="0"/>
                </a:moveTo>
                <a:lnTo>
                  <a:pt x="1964436" y="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2403347" y="3112007"/>
            <a:ext cx="4936235" cy="0"/>
          </a:xfrm>
          <a:custGeom>
            <a:avLst/>
            <a:gdLst/>
            <a:ahLst/>
            <a:cxnLst/>
            <a:rect l="l" t="t" r="r" b="b"/>
            <a:pathLst>
              <a:path w="4936235">
                <a:moveTo>
                  <a:pt x="0" y="0"/>
                </a:moveTo>
                <a:lnTo>
                  <a:pt x="4936235" y="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2403347" y="3334512"/>
            <a:ext cx="4936235" cy="41147"/>
          </a:xfrm>
          <a:custGeom>
            <a:avLst/>
            <a:gdLst/>
            <a:ahLst/>
            <a:cxnLst/>
            <a:rect l="l" t="t" r="r" b="b"/>
            <a:pathLst>
              <a:path w="4936235" h="41147">
                <a:moveTo>
                  <a:pt x="0" y="41147"/>
                </a:moveTo>
                <a:lnTo>
                  <a:pt x="4936235" y="41147"/>
                </a:lnTo>
                <a:lnTo>
                  <a:pt x="4936235" y="0"/>
                </a:lnTo>
                <a:lnTo>
                  <a:pt x="0" y="0"/>
                </a:lnTo>
                <a:lnTo>
                  <a:pt x="0" y="41147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2403347" y="3506724"/>
            <a:ext cx="4936235" cy="39624"/>
          </a:xfrm>
          <a:custGeom>
            <a:avLst/>
            <a:gdLst/>
            <a:ahLst/>
            <a:cxnLst/>
            <a:rect l="l" t="t" r="r" b="b"/>
            <a:pathLst>
              <a:path w="4936235" h="39624">
                <a:moveTo>
                  <a:pt x="0" y="39624"/>
                </a:moveTo>
                <a:lnTo>
                  <a:pt x="4936235" y="39624"/>
                </a:lnTo>
                <a:lnTo>
                  <a:pt x="4936235" y="0"/>
                </a:lnTo>
                <a:lnTo>
                  <a:pt x="0" y="0"/>
                </a:lnTo>
                <a:lnTo>
                  <a:pt x="0" y="39624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2403347" y="3375660"/>
            <a:ext cx="4936235" cy="131063"/>
          </a:xfrm>
          <a:custGeom>
            <a:avLst/>
            <a:gdLst/>
            <a:ahLst/>
            <a:cxnLst/>
            <a:rect l="l" t="t" r="r" b="b"/>
            <a:pathLst>
              <a:path w="4936235" h="131063">
                <a:moveTo>
                  <a:pt x="0" y="131063"/>
                </a:moveTo>
                <a:lnTo>
                  <a:pt x="4936235" y="131063"/>
                </a:lnTo>
                <a:lnTo>
                  <a:pt x="4936235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432816" y="3331464"/>
            <a:ext cx="1964436" cy="0"/>
          </a:xfrm>
          <a:custGeom>
            <a:avLst/>
            <a:gdLst/>
            <a:ahLst/>
            <a:cxnLst/>
            <a:rect l="l" t="t" r="r" b="b"/>
            <a:pathLst>
              <a:path w="1964436">
                <a:moveTo>
                  <a:pt x="0" y="0"/>
                </a:moveTo>
                <a:lnTo>
                  <a:pt x="1964436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2403347" y="3327780"/>
            <a:ext cx="4936235" cy="7366"/>
          </a:xfrm>
          <a:custGeom>
            <a:avLst/>
            <a:gdLst/>
            <a:ahLst/>
            <a:cxnLst/>
            <a:rect l="l" t="t" r="r" b="b"/>
            <a:pathLst>
              <a:path w="4936235" h="7366">
                <a:moveTo>
                  <a:pt x="0" y="7366"/>
                </a:moveTo>
                <a:lnTo>
                  <a:pt x="4936235" y="7366"/>
                </a:lnTo>
                <a:lnTo>
                  <a:pt x="4936235" y="0"/>
                </a:lnTo>
                <a:lnTo>
                  <a:pt x="0" y="0"/>
                </a:lnTo>
                <a:lnTo>
                  <a:pt x="0" y="7366"/>
                </a:lnTo>
                <a:close/>
              </a:path>
            </a:pathLst>
          </a:custGeom>
          <a:solidFill>
            <a:srgbClr val="8484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2403347" y="3553968"/>
            <a:ext cx="4936235" cy="298703"/>
          </a:xfrm>
          <a:custGeom>
            <a:avLst/>
            <a:gdLst/>
            <a:ahLst/>
            <a:cxnLst/>
            <a:rect l="l" t="t" r="r" b="b"/>
            <a:pathLst>
              <a:path w="4936235" h="298703">
                <a:moveTo>
                  <a:pt x="0" y="298703"/>
                </a:moveTo>
                <a:lnTo>
                  <a:pt x="4936235" y="298703"/>
                </a:lnTo>
                <a:lnTo>
                  <a:pt x="4936235" y="0"/>
                </a:lnTo>
                <a:lnTo>
                  <a:pt x="0" y="0"/>
                </a:lnTo>
                <a:lnTo>
                  <a:pt x="0" y="29870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2403347" y="3983736"/>
            <a:ext cx="4936235" cy="300227"/>
          </a:xfrm>
          <a:custGeom>
            <a:avLst/>
            <a:gdLst/>
            <a:ahLst/>
            <a:cxnLst/>
            <a:rect l="l" t="t" r="r" b="b"/>
            <a:pathLst>
              <a:path w="4936235" h="300227">
                <a:moveTo>
                  <a:pt x="0" y="300227"/>
                </a:moveTo>
                <a:lnTo>
                  <a:pt x="4936235" y="300227"/>
                </a:lnTo>
                <a:lnTo>
                  <a:pt x="4936235" y="0"/>
                </a:lnTo>
                <a:lnTo>
                  <a:pt x="0" y="0"/>
                </a:lnTo>
                <a:lnTo>
                  <a:pt x="0" y="300227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2403347" y="3852672"/>
            <a:ext cx="4936235" cy="131063"/>
          </a:xfrm>
          <a:custGeom>
            <a:avLst/>
            <a:gdLst/>
            <a:ahLst/>
            <a:cxnLst/>
            <a:rect l="l" t="t" r="r" b="b"/>
            <a:pathLst>
              <a:path w="4936235" h="131063">
                <a:moveTo>
                  <a:pt x="0" y="131063"/>
                </a:moveTo>
                <a:lnTo>
                  <a:pt x="4936235" y="131063"/>
                </a:lnTo>
                <a:lnTo>
                  <a:pt x="4936235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432816" y="3549396"/>
            <a:ext cx="1964436" cy="0"/>
          </a:xfrm>
          <a:custGeom>
            <a:avLst/>
            <a:gdLst/>
            <a:ahLst/>
            <a:cxnLst/>
            <a:rect l="l" t="t" r="r" b="b"/>
            <a:pathLst>
              <a:path w="1964436">
                <a:moveTo>
                  <a:pt x="0" y="0"/>
                </a:moveTo>
                <a:lnTo>
                  <a:pt x="1964436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2403347" y="3545712"/>
            <a:ext cx="4936235" cy="7366"/>
          </a:xfrm>
          <a:custGeom>
            <a:avLst/>
            <a:gdLst/>
            <a:ahLst/>
            <a:cxnLst/>
            <a:rect l="l" t="t" r="r" b="b"/>
            <a:pathLst>
              <a:path w="4936235" h="7366">
                <a:moveTo>
                  <a:pt x="0" y="7366"/>
                </a:moveTo>
                <a:lnTo>
                  <a:pt x="4936235" y="7366"/>
                </a:lnTo>
                <a:lnTo>
                  <a:pt x="4936235" y="0"/>
                </a:lnTo>
                <a:lnTo>
                  <a:pt x="0" y="0"/>
                </a:lnTo>
                <a:lnTo>
                  <a:pt x="0" y="7366"/>
                </a:lnTo>
                <a:close/>
              </a:path>
            </a:pathLst>
          </a:custGeom>
          <a:solidFill>
            <a:srgbClr val="8484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2403347" y="4290059"/>
            <a:ext cx="4936235" cy="41148"/>
          </a:xfrm>
          <a:custGeom>
            <a:avLst/>
            <a:gdLst/>
            <a:ahLst/>
            <a:cxnLst/>
            <a:rect l="l" t="t" r="r" b="b"/>
            <a:pathLst>
              <a:path w="4936235" h="41148">
                <a:moveTo>
                  <a:pt x="0" y="41148"/>
                </a:moveTo>
                <a:lnTo>
                  <a:pt x="4936235" y="41148"/>
                </a:lnTo>
                <a:lnTo>
                  <a:pt x="4936235" y="0"/>
                </a:lnTo>
                <a:lnTo>
                  <a:pt x="0" y="0"/>
                </a:lnTo>
                <a:lnTo>
                  <a:pt x="0" y="41148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2403347" y="4462272"/>
            <a:ext cx="4936235" cy="39624"/>
          </a:xfrm>
          <a:custGeom>
            <a:avLst/>
            <a:gdLst/>
            <a:ahLst/>
            <a:cxnLst/>
            <a:rect l="l" t="t" r="r" b="b"/>
            <a:pathLst>
              <a:path w="4936235" h="39624">
                <a:moveTo>
                  <a:pt x="0" y="39624"/>
                </a:moveTo>
                <a:lnTo>
                  <a:pt x="4936235" y="39624"/>
                </a:lnTo>
                <a:lnTo>
                  <a:pt x="4936235" y="0"/>
                </a:lnTo>
                <a:lnTo>
                  <a:pt x="0" y="0"/>
                </a:lnTo>
                <a:lnTo>
                  <a:pt x="0" y="39624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2403347" y="4331208"/>
            <a:ext cx="4936235" cy="131063"/>
          </a:xfrm>
          <a:custGeom>
            <a:avLst/>
            <a:gdLst/>
            <a:ahLst/>
            <a:cxnLst/>
            <a:rect l="l" t="t" r="r" b="b"/>
            <a:pathLst>
              <a:path w="4936235" h="131063">
                <a:moveTo>
                  <a:pt x="0" y="131063"/>
                </a:moveTo>
                <a:lnTo>
                  <a:pt x="4936235" y="131063"/>
                </a:lnTo>
                <a:lnTo>
                  <a:pt x="4936235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432816" y="4287012"/>
            <a:ext cx="1964436" cy="0"/>
          </a:xfrm>
          <a:custGeom>
            <a:avLst/>
            <a:gdLst/>
            <a:ahLst/>
            <a:cxnLst/>
            <a:rect l="l" t="t" r="r" b="b"/>
            <a:pathLst>
              <a:path w="1964436">
                <a:moveTo>
                  <a:pt x="0" y="0"/>
                </a:moveTo>
                <a:lnTo>
                  <a:pt x="1964436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2403347" y="4287012"/>
            <a:ext cx="4936235" cy="0"/>
          </a:xfrm>
          <a:custGeom>
            <a:avLst/>
            <a:gdLst/>
            <a:ahLst/>
            <a:cxnLst/>
            <a:rect l="l" t="t" r="r" b="b"/>
            <a:pathLst>
              <a:path w="4936235">
                <a:moveTo>
                  <a:pt x="0" y="0"/>
                </a:moveTo>
                <a:lnTo>
                  <a:pt x="4936235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429768" y="1962912"/>
            <a:ext cx="0" cy="2546604"/>
          </a:xfrm>
          <a:custGeom>
            <a:avLst/>
            <a:gdLst/>
            <a:ahLst/>
            <a:cxnLst/>
            <a:rect l="l" t="t" r="r" b="b"/>
            <a:pathLst>
              <a:path h="2546604">
                <a:moveTo>
                  <a:pt x="0" y="0"/>
                </a:moveTo>
                <a:lnTo>
                  <a:pt x="0" y="2546604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432816" y="4506468"/>
            <a:ext cx="1964436" cy="0"/>
          </a:xfrm>
          <a:custGeom>
            <a:avLst/>
            <a:gdLst/>
            <a:ahLst/>
            <a:cxnLst/>
            <a:rect l="l" t="t" r="r" b="b"/>
            <a:pathLst>
              <a:path w="1964436">
                <a:moveTo>
                  <a:pt x="0" y="0"/>
                </a:moveTo>
                <a:lnTo>
                  <a:pt x="1964436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2403347" y="4502784"/>
            <a:ext cx="4936235" cy="7366"/>
          </a:xfrm>
          <a:custGeom>
            <a:avLst/>
            <a:gdLst/>
            <a:ahLst/>
            <a:cxnLst/>
            <a:rect l="l" t="t" r="r" b="b"/>
            <a:pathLst>
              <a:path w="4936235" h="7366">
                <a:moveTo>
                  <a:pt x="0" y="7366"/>
                </a:moveTo>
                <a:lnTo>
                  <a:pt x="4936235" y="7366"/>
                </a:lnTo>
                <a:lnTo>
                  <a:pt x="4936235" y="0"/>
                </a:lnTo>
                <a:lnTo>
                  <a:pt x="0" y="0"/>
                </a:lnTo>
                <a:lnTo>
                  <a:pt x="0" y="7366"/>
                </a:lnTo>
                <a:close/>
              </a:path>
            </a:pathLst>
          </a:custGeom>
          <a:solidFill>
            <a:srgbClr val="8484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7342632" y="1962912"/>
            <a:ext cx="0" cy="2546604"/>
          </a:xfrm>
          <a:custGeom>
            <a:avLst/>
            <a:gdLst/>
            <a:ahLst/>
            <a:cxnLst/>
            <a:rect l="l" t="t" r="r" b="b"/>
            <a:pathLst>
              <a:path h="2546604">
                <a:moveTo>
                  <a:pt x="0" y="0"/>
                </a:moveTo>
                <a:lnTo>
                  <a:pt x="0" y="2546604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63295" y="4696968"/>
            <a:ext cx="6845808" cy="16763"/>
          </a:xfrm>
          <a:custGeom>
            <a:avLst/>
            <a:gdLst/>
            <a:ahLst/>
            <a:cxnLst/>
            <a:rect l="l" t="t" r="r" b="b"/>
            <a:pathLst>
              <a:path w="6845808" h="16763">
                <a:moveTo>
                  <a:pt x="0" y="16763"/>
                </a:moveTo>
                <a:lnTo>
                  <a:pt x="6845808" y="16763"/>
                </a:lnTo>
                <a:lnTo>
                  <a:pt x="6845808" y="0"/>
                </a:lnTo>
                <a:lnTo>
                  <a:pt x="0" y="0"/>
                </a:lnTo>
                <a:lnTo>
                  <a:pt x="0" y="16763"/>
                </a:lnTo>
                <a:close/>
              </a:path>
            </a:pathLst>
          </a:custGeom>
          <a:solidFill>
            <a:srgbClr val="26405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63295" y="4888992"/>
            <a:ext cx="6845808" cy="18287"/>
          </a:xfrm>
          <a:custGeom>
            <a:avLst/>
            <a:gdLst/>
            <a:ahLst/>
            <a:cxnLst/>
            <a:rect l="l" t="t" r="r" b="b"/>
            <a:pathLst>
              <a:path w="6845808" h="18287">
                <a:moveTo>
                  <a:pt x="0" y="18287"/>
                </a:moveTo>
                <a:lnTo>
                  <a:pt x="6845808" y="18287"/>
                </a:lnTo>
                <a:lnTo>
                  <a:pt x="6845808" y="0"/>
                </a:lnTo>
                <a:lnTo>
                  <a:pt x="0" y="0"/>
                </a:lnTo>
                <a:lnTo>
                  <a:pt x="0" y="18287"/>
                </a:lnTo>
                <a:close/>
              </a:path>
            </a:pathLst>
          </a:custGeom>
          <a:solidFill>
            <a:srgbClr val="26405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63295" y="4713732"/>
            <a:ext cx="6845808" cy="175260"/>
          </a:xfrm>
          <a:custGeom>
            <a:avLst/>
            <a:gdLst/>
            <a:ahLst/>
            <a:cxnLst/>
            <a:rect l="l" t="t" r="r" b="b"/>
            <a:pathLst>
              <a:path w="6845808" h="175260">
                <a:moveTo>
                  <a:pt x="0" y="175260"/>
                </a:moveTo>
                <a:lnTo>
                  <a:pt x="6845808" y="175260"/>
                </a:lnTo>
                <a:lnTo>
                  <a:pt x="6845808" y="0"/>
                </a:lnTo>
                <a:lnTo>
                  <a:pt x="0" y="0"/>
                </a:lnTo>
                <a:lnTo>
                  <a:pt x="0" y="175260"/>
                </a:lnTo>
                <a:close/>
              </a:path>
            </a:pathLst>
          </a:custGeom>
          <a:solidFill>
            <a:srgbClr val="26405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63295" y="4690872"/>
            <a:ext cx="6845808" cy="0"/>
          </a:xfrm>
          <a:custGeom>
            <a:avLst/>
            <a:gdLst/>
            <a:ahLst/>
            <a:cxnLst/>
            <a:rect l="l" t="t" r="r" b="b"/>
            <a:pathLst>
              <a:path w="6845808">
                <a:moveTo>
                  <a:pt x="0" y="0"/>
                </a:moveTo>
                <a:lnTo>
                  <a:pt x="6845808" y="0"/>
                </a:lnTo>
              </a:path>
            </a:pathLst>
          </a:custGeom>
          <a:ln w="13462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63295" y="4919472"/>
            <a:ext cx="6845808" cy="32003"/>
          </a:xfrm>
          <a:custGeom>
            <a:avLst/>
            <a:gdLst/>
            <a:ahLst/>
            <a:cxnLst/>
            <a:rect l="l" t="t" r="r" b="b"/>
            <a:pathLst>
              <a:path w="6845808" h="32003">
                <a:moveTo>
                  <a:pt x="0" y="32003"/>
                </a:moveTo>
                <a:lnTo>
                  <a:pt x="6845808" y="32003"/>
                </a:lnTo>
                <a:lnTo>
                  <a:pt x="6845808" y="0"/>
                </a:lnTo>
                <a:lnTo>
                  <a:pt x="0" y="0"/>
                </a:lnTo>
                <a:lnTo>
                  <a:pt x="0" y="32003"/>
                </a:lnTo>
                <a:close/>
              </a:path>
            </a:pathLst>
          </a:custGeom>
          <a:solidFill>
            <a:srgbClr val="C1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63295" y="5097780"/>
            <a:ext cx="6845808" cy="32003"/>
          </a:xfrm>
          <a:custGeom>
            <a:avLst/>
            <a:gdLst/>
            <a:ahLst/>
            <a:cxnLst/>
            <a:rect l="l" t="t" r="r" b="b"/>
            <a:pathLst>
              <a:path w="6845808" h="32003">
                <a:moveTo>
                  <a:pt x="0" y="32003"/>
                </a:moveTo>
                <a:lnTo>
                  <a:pt x="6845808" y="32003"/>
                </a:lnTo>
                <a:lnTo>
                  <a:pt x="6845808" y="0"/>
                </a:lnTo>
                <a:lnTo>
                  <a:pt x="0" y="0"/>
                </a:lnTo>
                <a:lnTo>
                  <a:pt x="0" y="32003"/>
                </a:lnTo>
                <a:close/>
              </a:path>
            </a:pathLst>
          </a:custGeom>
          <a:solidFill>
            <a:srgbClr val="C1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97155" y="4961031"/>
            <a:ext cx="6845808" cy="146304"/>
          </a:xfrm>
          <a:custGeom>
            <a:avLst/>
            <a:gdLst/>
            <a:ahLst/>
            <a:cxnLst/>
            <a:rect l="l" t="t" r="r" b="b"/>
            <a:pathLst>
              <a:path w="6845808" h="146304">
                <a:moveTo>
                  <a:pt x="0" y="146304"/>
                </a:moveTo>
                <a:lnTo>
                  <a:pt x="6845808" y="146304"/>
                </a:lnTo>
                <a:lnTo>
                  <a:pt x="6845808" y="0"/>
                </a:lnTo>
                <a:lnTo>
                  <a:pt x="0" y="0"/>
                </a:lnTo>
                <a:lnTo>
                  <a:pt x="0" y="146304"/>
                </a:lnTo>
                <a:close/>
              </a:path>
            </a:pathLst>
          </a:custGeom>
          <a:solidFill>
            <a:srgbClr val="C1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63295" y="4913376"/>
            <a:ext cx="6845808" cy="0"/>
          </a:xfrm>
          <a:custGeom>
            <a:avLst/>
            <a:gdLst/>
            <a:ahLst/>
            <a:cxnLst/>
            <a:rect l="l" t="t" r="r" b="b"/>
            <a:pathLst>
              <a:path w="6845808">
                <a:moveTo>
                  <a:pt x="0" y="0"/>
                </a:moveTo>
                <a:lnTo>
                  <a:pt x="6845808" y="0"/>
                </a:lnTo>
              </a:path>
            </a:pathLst>
          </a:custGeom>
          <a:ln w="13461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63295" y="5135880"/>
            <a:ext cx="1908048" cy="0"/>
          </a:xfrm>
          <a:custGeom>
            <a:avLst/>
            <a:gdLst/>
            <a:ahLst/>
            <a:cxnLst/>
            <a:rect l="l" t="t" r="r" b="b"/>
            <a:pathLst>
              <a:path w="1908048">
                <a:moveTo>
                  <a:pt x="0" y="0"/>
                </a:moveTo>
                <a:lnTo>
                  <a:pt x="1908048" y="0"/>
                </a:lnTo>
              </a:path>
            </a:pathLst>
          </a:custGeom>
          <a:ln w="13461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2383536" y="5135880"/>
            <a:ext cx="4925568" cy="0"/>
          </a:xfrm>
          <a:custGeom>
            <a:avLst/>
            <a:gdLst/>
            <a:ahLst/>
            <a:cxnLst/>
            <a:rect l="l" t="t" r="r" b="b"/>
            <a:pathLst>
              <a:path w="4925568">
                <a:moveTo>
                  <a:pt x="0" y="0"/>
                </a:moveTo>
                <a:lnTo>
                  <a:pt x="4925568" y="0"/>
                </a:lnTo>
              </a:path>
            </a:pathLst>
          </a:custGeom>
          <a:ln w="13461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463295" y="5358384"/>
            <a:ext cx="1908048" cy="0"/>
          </a:xfrm>
          <a:custGeom>
            <a:avLst/>
            <a:gdLst/>
            <a:ahLst/>
            <a:cxnLst/>
            <a:rect l="l" t="t" r="r" b="b"/>
            <a:pathLst>
              <a:path w="1908048">
                <a:moveTo>
                  <a:pt x="0" y="0"/>
                </a:moveTo>
                <a:lnTo>
                  <a:pt x="1908048" y="0"/>
                </a:lnTo>
              </a:path>
            </a:pathLst>
          </a:custGeom>
          <a:ln w="13462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383536" y="5358384"/>
            <a:ext cx="4925568" cy="0"/>
          </a:xfrm>
          <a:custGeom>
            <a:avLst/>
            <a:gdLst/>
            <a:ahLst/>
            <a:cxnLst/>
            <a:rect l="l" t="t" r="r" b="b"/>
            <a:pathLst>
              <a:path w="4925568">
                <a:moveTo>
                  <a:pt x="0" y="0"/>
                </a:moveTo>
                <a:lnTo>
                  <a:pt x="4925568" y="0"/>
                </a:lnTo>
              </a:path>
            </a:pathLst>
          </a:custGeom>
          <a:ln w="13462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463295" y="5582412"/>
            <a:ext cx="1908048" cy="0"/>
          </a:xfrm>
          <a:custGeom>
            <a:avLst/>
            <a:gdLst/>
            <a:ahLst/>
            <a:cxnLst/>
            <a:rect l="l" t="t" r="r" b="b"/>
            <a:pathLst>
              <a:path w="1908048">
                <a:moveTo>
                  <a:pt x="0" y="0"/>
                </a:moveTo>
                <a:lnTo>
                  <a:pt x="1908048" y="0"/>
                </a:lnTo>
              </a:path>
            </a:pathLst>
          </a:custGeom>
          <a:ln w="13461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383536" y="5582412"/>
            <a:ext cx="4925568" cy="0"/>
          </a:xfrm>
          <a:custGeom>
            <a:avLst/>
            <a:gdLst/>
            <a:ahLst/>
            <a:cxnLst/>
            <a:rect l="l" t="t" r="r" b="b"/>
            <a:pathLst>
              <a:path w="4925568">
                <a:moveTo>
                  <a:pt x="0" y="0"/>
                </a:moveTo>
                <a:lnTo>
                  <a:pt x="4925568" y="0"/>
                </a:lnTo>
              </a:path>
            </a:pathLst>
          </a:custGeom>
          <a:ln w="13461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457200" y="4684775"/>
            <a:ext cx="0" cy="1126236"/>
          </a:xfrm>
          <a:custGeom>
            <a:avLst/>
            <a:gdLst/>
            <a:ahLst/>
            <a:cxnLst/>
            <a:rect l="l" t="t" r="r" b="b"/>
            <a:pathLst>
              <a:path h="1126236">
                <a:moveTo>
                  <a:pt x="0" y="0"/>
                </a:moveTo>
                <a:lnTo>
                  <a:pt x="0" y="1126236"/>
                </a:lnTo>
              </a:path>
            </a:pathLst>
          </a:custGeom>
          <a:ln w="13462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463295" y="5804916"/>
            <a:ext cx="1908048" cy="0"/>
          </a:xfrm>
          <a:custGeom>
            <a:avLst/>
            <a:gdLst/>
            <a:ahLst/>
            <a:cxnLst/>
            <a:rect l="l" t="t" r="r" b="b"/>
            <a:pathLst>
              <a:path w="1908048">
                <a:moveTo>
                  <a:pt x="0" y="0"/>
                </a:moveTo>
                <a:lnTo>
                  <a:pt x="1908048" y="0"/>
                </a:lnTo>
              </a:path>
            </a:pathLst>
          </a:custGeom>
          <a:ln w="13461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377440" y="5129783"/>
            <a:ext cx="0" cy="681228"/>
          </a:xfrm>
          <a:custGeom>
            <a:avLst/>
            <a:gdLst/>
            <a:ahLst/>
            <a:cxnLst/>
            <a:rect l="l" t="t" r="r" b="b"/>
            <a:pathLst>
              <a:path h="681228">
                <a:moveTo>
                  <a:pt x="0" y="0"/>
                </a:moveTo>
                <a:lnTo>
                  <a:pt x="0" y="681228"/>
                </a:lnTo>
              </a:path>
            </a:pathLst>
          </a:custGeom>
          <a:ln w="13462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383536" y="5804916"/>
            <a:ext cx="4925568" cy="0"/>
          </a:xfrm>
          <a:custGeom>
            <a:avLst/>
            <a:gdLst/>
            <a:ahLst/>
            <a:cxnLst/>
            <a:rect l="l" t="t" r="r" b="b"/>
            <a:pathLst>
              <a:path w="4925568">
                <a:moveTo>
                  <a:pt x="0" y="0"/>
                </a:moveTo>
                <a:lnTo>
                  <a:pt x="4925568" y="0"/>
                </a:lnTo>
              </a:path>
            </a:pathLst>
          </a:custGeom>
          <a:ln w="13461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315200" y="4684775"/>
            <a:ext cx="0" cy="1126236"/>
          </a:xfrm>
          <a:custGeom>
            <a:avLst/>
            <a:gdLst/>
            <a:ahLst/>
            <a:cxnLst/>
            <a:rect l="l" t="t" r="r" b="b"/>
            <a:pathLst>
              <a:path h="1126236">
                <a:moveTo>
                  <a:pt x="0" y="0"/>
                </a:moveTo>
                <a:lnTo>
                  <a:pt x="0" y="1126236"/>
                </a:lnTo>
              </a:path>
            </a:pathLst>
          </a:custGeom>
          <a:ln w="13462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470407" y="502025"/>
            <a:ext cx="184690" cy="151891"/>
          </a:xfrm>
          <a:prstGeom prst="rect">
            <a:avLst/>
          </a:prstGeom>
        </p:spPr>
        <p:txBody>
          <a:bodyPr wrap="square" lIns="0" tIns="7111" rIns="0" bIns="0" rtlCol="0">
            <a:noAutofit/>
          </a:bodyPr>
          <a:lstStyle/>
          <a:p>
            <a:pPr marL="12700">
              <a:lnSpc>
                <a:spcPts val="1120"/>
              </a:lnSpc>
            </a:pPr>
            <a:endParaRPr sz="1000" dirty="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250695" y="626240"/>
            <a:ext cx="1756134" cy="203707"/>
          </a:xfrm>
          <a:prstGeom prst="rect">
            <a:avLst/>
          </a:prstGeom>
        </p:spPr>
        <p:txBody>
          <a:bodyPr wrap="square" lIns="0" tIns="9556" rIns="0" bIns="0" rtlCol="0">
            <a:noAutofit/>
          </a:bodyPr>
          <a:lstStyle/>
          <a:p>
            <a:pPr marL="12700">
              <a:lnSpc>
                <a:spcPts val="1505"/>
              </a:lnSpc>
            </a:pPr>
            <a:r>
              <a:rPr sz="1400" spc="0" dirty="0">
                <a:solidFill>
                  <a:srgbClr val="FFFFFF"/>
                </a:solidFill>
                <a:latin typeface="Calibri"/>
                <a:cs typeface="Calibri"/>
              </a:rPr>
              <a:t>Open</a:t>
            </a:r>
            <a:r>
              <a:rPr sz="1400" spc="-3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0" dirty="0">
                <a:solidFill>
                  <a:srgbClr val="FFFFFF"/>
                </a:solidFill>
                <a:latin typeface="Calibri"/>
                <a:cs typeface="Calibri"/>
              </a:rPr>
              <a:t>Enrollment</a:t>
            </a:r>
            <a:r>
              <a:rPr sz="1400" spc="-3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0" dirty="0">
                <a:solidFill>
                  <a:srgbClr val="FFFFFF"/>
                </a:solidFill>
                <a:latin typeface="Calibri"/>
                <a:cs typeface="Calibri"/>
              </a:rPr>
              <a:t>Guide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31011" y="645671"/>
            <a:ext cx="203078" cy="177799"/>
          </a:xfrm>
          <a:prstGeom prst="rect">
            <a:avLst/>
          </a:prstGeom>
        </p:spPr>
        <p:txBody>
          <a:bodyPr wrap="square" lIns="0" tIns="8255" rIns="0" bIns="0" rtlCol="0">
            <a:noAutofit/>
          </a:bodyPr>
          <a:lstStyle/>
          <a:p>
            <a:pPr marL="12700">
              <a:lnSpc>
                <a:spcPts val="1300"/>
              </a:lnSpc>
            </a:pPr>
            <a:r>
              <a:rPr sz="1200" spc="2" dirty="0">
                <a:solidFill>
                  <a:srgbClr val="FFFFFF"/>
                </a:solidFill>
                <a:latin typeface="Calibri"/>
                <a:cs typeface="Calibri"/>
              </a:rPr>
              <a:t>11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57200" y="1195633"/>
            <a:ext cx="2464527" cy="504037"/>
          </a:xfrm>
          <a:prstGeom prst="rect">
            <a:avLst/>
          </a:prstGeom>
        </p:spPr>
        <p:txBody>
          <a:bodyPr wrap="square" lIns="0" tIns="13652" rIns="0" bIns="0" rtlCol="0">
            <a:noAutofit/>
          </a:bodyPr>
          <a:lstStyle/>
          <a:p>
            <a:pPr marL="12700" marR="18973">
              <a:lnSpc>
                <a:spcPts val="2150"/>
              </a:lnSpc>
            </a:pPr>
            <a:r>
              <a:rPr sz="2000" spc="1" dirty="0">
                <a:solidFill>
                  <a:srgbClr val="264052"/>
                </a:solidFill>
                <a:latin typeface="Arial"/>
                <a:cs typeface="Arial"/>
              </a:rPr>
              <a:t>Vision</a:t>
            </a:r>
            <a:r>
              <a:rPr sz="2000" spc="54" dirty="0">
                <a:solidFill>
                  <a:srgbClr val="264052"/>
                </a:solidFill>
                <a:latin typeface="Times New Roman"/>
                <a:cs typeface="Times New Roman"/>
              </a:rPr>
              <a:t> </a:t>
            </a:r>
            <a:r>
              <a:rPr sz="2000" spc="1" dirty="0">
                <a:solidFill>
                  <a:srgbClr val="264052"/>
                </a:solidFill>
                <a:latin typeface="Arial"/>
                <a:cs typeface="Arial"/>
              </a:rPr>
              <a:t>Insurance</a:t>
            </a:r>
            <a:endParaRPr sz="2000" dirty="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486"/>
              </a:spcBef>
            </a:pPr>
            <a:r>
              <a:rPr sz="1000" spc="1" dirty="0">
                <a:latin typeface="Arial"/>
                <a:cs typeface="Arial"/>
              </a:rPr>
              <a:t>Kenyon</a:t>
            </a:r>
            <a:r>
              <a:rPr sz="1000" spc="0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College</a:t>
            </a:r>
            <a:r>
              <a:rPr sz="1000" spc="0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provides</a:t>
            </a:r>
            <a:r>
              <a:rPr sz="1000" spc="0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Vision</a:t>
            </a:r>
            <a:r>
              <a:rPr sz="1000" spc="0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Insurance.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57200" y="4698936"/>
            <a:ext cx="6858000" cy="205612"/>
          </a:xfrm>
          <a:prstGeom prst="rect">
            <a:avLst/>
          </a:prstGeom>
        </p:spPr>
        <p:txBody>
          <a:bodyPr wrap="square" lIns="0" tIns="14604" rIns="0" bIns="0" rtlCol="0">
            <a:noAutofit/>
          </a:bodyPr>
          <a:lstStyle/>
          <a:p>
            <a:pPr marL="56387">
              <a:lnSpc>
                <a:spcPct val="95825"/>
              </a:lnSpc>
            </a:pPr>
            <a:r>
              <a:rPr sz="1200" b="1" spc="0" dirty="0">
                <a:solidFill>
                  <a:srgbClr val="FDFDFD"/>
                </a:solidFill>
                <a:latin typeface="Arial"/>
                <a:cs typeface="Arial"/>
              </a:rPr>
              <a:t>Employee</a:t>
            </a:r>
            <a:r>
              <a:rPr sz="1200" b="1" spc="-22" dirty="0">
                <a:solidFill>
                  <a:srgbClr val="FDFDFD"/>
                </a:solidFill>
                <a:latin typeface="Times New Roman"/>
                <a:cs typeface="Times New Roman"/>
              </a:rPr>
              <a:t> </a:t>
            </a:r>
            <a:r>
              <a:rPr sz="1200" b="1" spc="0" dirty="0">
                <a:solidFill>
                  <a:srgbClr val="FDFDFD"/>
                </a:solidFill>
                <a:latin typeface="Arial"/>
                <a:cs typeface="Arial"/>
              </a:rPr>
              <a:t>Contributions</a:t>
            </a:r>
            <a:r>
              <a:rPr sz="1200" b="1" spc="-22" dirty="0">
                <a:solidFill>
                  <a:srgbClr val="FDFDFD"/>
                </a:solidFill>
                <a:latin typeface="Times New Roman"/>
                <a:cs typeface="Times New Roman"/>
              </a:rPr>
              <a:t> </a:t>
            </a:r>
            <a:r>
              <a:rPr sz="1200" b="1" spc="0" dirty="0">
                <a:solidFill>
                  <a:srgbClr val="FDFDFD"/>
                </a:solidFill>
                <a:latin typeface="Arial"/>
                <a:cs typeface="Arial"/>
              </a:rPr>
              <a:t>(Monthly)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57200" y="4904549"/>
            <a:ext cx="6858000" cy="231330"/>
          </a:xfrm>
          <a:prstGeom prst="rect">
            <a:avLst/>
          </a:prstGeom>
        </p:spPr>
        <p:txBody>
          <a:bodyPr wrap="square" lIns="0" tIns="46355" rIns="0" bIns="0" rtlCol="0">
            <a:noAutofit/>
          </a:bodyPr>
          <a:lstStyle/>
          <a:p>
            <a:pPr marL="170687">
              <a:lnSpc>
                <a:spcPct val="95825"/>
              </a:lnSpc>
            </a:pPr>
            <a:r>
              <a:rPr sz="1000" dirty="0">
                <a:solidFill>
                  <a:srgbClr val="353334"/>
                </a:solidFill>
                <a:latin typeface="Arial"/>
                <a:cs typeface="Arial"/>
              </a:rPr>
              <a:t>Vision</a:t>
            </a:r>
            <a:endParaRPr sz="10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57200" y="5135880"/>
            <a:ext cx="1920239" cy="222504"/>
          </a:xfrm>
          <a:prstGeom prst="rect">
            <a:avLst/>
          </a:prstGeom>
        </p:spPr>
        <p:txBody>
          <a:bodyPr wrap="square" lIns="0" tIns="37465" rIns="0" bIns="0" rtlCol="0">
            <a:noAutofit/>
          </a:bodyPr>
          <a:lstStyle/>
          <a:p>
            <a:pPr marL="170687">
              <a:lnSpc>
                <a:spcPct val="95825"/>
              </a:lnSpc>
            </a:pP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Employee</a:t>
            </a:r>
            <a:endParaRPr sz="10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77440" y="5135880"/>
            <a:ext cx="4937760" cy="222504"/>
          </a:xfrm>
          <a:prstGeom prst="rect">
            <a:avLst/>
          </a:prstGeom>
        </p:spPr>
        <p:txBody>
          <a:bodyPr wrap="square" lIns="0" tIns="45085" rIns="0" bIns="0" rtlCol="0">
            <a:noAutofit/>
          </a:bodyPr>
          <a:lstStyle/>
          <a:p>
            <a:pPr marL="2297339" marR="2308591" algn="ctr">
              <a:lnSpc>
                <a:spcPct val="95825"/>
              </a:lnSpc>
            </a:pPr>
            <a:r>
              <a:rPr sz="900" spc="-1" dirty="0">
                <a:solidFill>
                  <a:srgbClr val="353334"/>
                </a:solidFill>
                <a:latin typeface="Arial"/>
                <a:cs typeface="Arial"/>
              </a:rPr>
              <a:t>$5.50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57200" y="5358384"/>
            <a:ext cx="1920239" cy="224028"/>
          </a:xfrm>
          <a:prstGeom prst="rect">
            <a:avLst/>
          </a:prstGeom>
        </p:spPr>
        <p:txBody>
          <a:bodyPr wrap="square" lIns="0" tIns="39370" rIns="0" bIns="0" rtlCol="0">
            <a:noAutofit/>
          </a:bodyPr>
          <a:lstStyle/>
          <a:p>
            <a:pPr marL="170687">
              <a:lnSpc>
                <a:spcPct val="95825"/>
              </a:lnSpc>
            </a:pPr>
            <a:r>
              <a:rPr sz="1000" spc="2" dirty="0">
                <a:solidFill>
                  <a:srgbClr val="353334"/>
                </a:solidFill>
                <a:latin typeface="Arial"/>
                <a:cs typeface="Arial"/>
              </a:rPr>
              <a:t>Employee</a:t>
            </a:r>
            <a:r>
              <a:rPr sz="1000" spc="9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2" dirty="0">
                <a:solidFill>
                  <a:srgbClr val="353334"/>
                </a:solidFill>
                <a:latin typeface="Arial"/>
                <a:cs typeface="Arial"/>
              </a:rPr>
              <a:t>&amp;</a:t>
            </a:r>
            <a:r>
              <a:rPr sz="1000" spc="9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2" dirty="0">
                <a:solidFill>
                  <a:srgbClr val="353334"/>
                </a:solidFill>
                <a:latin typeface="Arial"/>
                <a:cs typeface="Arial"/>
              </a:rPr>
              <a:t>1</a:t>
            </a:r>
            <a:r>
              <a:rPr sz="1000" spc="9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2" dirty="0">
                <a:solidFill>
                  <a:srgbClr val="353334"/>
                </a:solidFill>
                <a:latin typeface="Arial"/>
                <a:cs typeface="Arial"/>
              </a:rPr>
              <a:t>Dep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377440" y="5358384"/>
            <a:ext cx="4937760" cy="224028"/>
          </a:xfrm>
          <a:prstGeom prst="rect">
            <a:avLst/>
          </a:prstGeom>
        </p:spPr>
        <p:txBody>
          <a:bodyPr wrap="square" lIns="0" tIns="46355" rIns="0" bIns="0" rtlCol="0">
            <a:noAutofit/>
          </a:bodyPr>
          <a:lstStyle/>
          <a:p>
            <a:pPr marL="2266859" marR="2276587" algn="ctr">
              <a:lnSpc>
                <a:spcPct val="95825"/>
              </a:lnSpc>
            </a:pPr>
            <a:r>
              <a:rPr sz="900" spc="-4" dirty="0">
                <a:solidFill>
                  <a:srgbClr val="353334"/>
                </a:solidFill>
                <a:latin typeface="Arial"/>
                <a:cs typeface="Arial"/>
              </a:rPr>
              <a:t>$10.00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57200" y="5582412"/>
            <a:ext cx="1920239" cy="222503"/>
          </a:xfrm>
          <a:prstGeom prst="rect">
            <a:avLst/>
          </a:prstGeom>
        </p:spPr>
        <p:txBody>
          <a:bodyPr wrap="square" lIns="0" tIns="37465" rIns="0" bIns="0" rtlCol="0">
            <a:noAutofit/>
          </a:bodyPr>
          <a:lstStyle/>
          <a:p>
            <a:pPr marL="170687">
              <a:lnSpc>
                <a:spcPct val="95825"/>
              </a:lnSpc>
            </a:pP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Employee</a:t>
            </a:r>
            <a:r>
              <a:rPr sz="1000" spc="1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&amp;</a:t>
            </a:r>
            <a:r>
              <a:rPr sz="1000" spc="1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2+</a:t>
            </a:r>
            <a:r>
              <a:rPr sz="1000" spc="1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Deps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377440" y="5582412"/>
            <a:ext cx="4937760" cy="222503"/>
          </a:xfrm>
          <a:prstGeom prst="rect">
            <a:avLst/>
          </a:prstGeom>
        </p:spPr>
        <p:txBody>
          <a:bodyPr wrap="square" lIns="0" tIns="45085" rIns="0" bIns="0" rtlCol="0">
            <a:noAutofit/>
          </a:bodyPr>
          <a:lstStyle/>
          <a:p>
            <a:pPr marL="2266859" marR="2276587" algn="ctr">
              <a:lnSpc>
                <a:spcPct val="95825"/>
              </a:lnSpc>
            </a:pPr>
            <a:r>
              <a:rPr sz="900" spc="-4" dirty="0">
                <a:solidFill>
                  <a:srgbClr val="353334"/>
                </a:solidFill>
                <a:latin typeface="Arial"/>
                <a:cs typeface="Arial"/>
              </a:rPr>
              <a:t>$16.50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29768" y="1965959"/>
            <a:ext cx="1970532" cy="489203"/>
          </a:xfrm>
          <a:prstGeom prst="rect">
            <a:avLst/>
          </a:prstGeom>
        </p:spPr>
        <p:txBody>
          <a:bodyPr wrap="square" lIns="0" tIns="2540" rIns="0" bIns="0" rtlCol="0">
            <a:noAutofit/>
          </a:bodyPr>
          <a:lstStyle/>
          <a:p>
            <a:pPr marL="3047">
              <a:lnSpc>
                <a:spcPct val="95825"/>
              </a:lnSpc>
            </a:pPr>
            <a:endParaRPr sz="1000"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400300" y="1965959"/>
            <a:ext cx="4942332" cy="489203"/>
          </a:xfrm>
          <a:prstGeom prst="rect">
            <a:avLst/>
          </a:prstGeom>
        </p:spPr>
        <p:txBody>
          <a:bodyPr wrap="square" lIns="0" tIns="3175" rIns="0" bIns="0" rtlCol="0">
            <a:noAutofit/>
          </a:bodyPr>
          <a:lstStyle/>
          <a:p>
            <a:pPr marL="1800938" marR="1800864" algn="ctr">
              <a:lnSpc>
                <a:spcPct val="95825"/>
              </a:lnSpc>
            </a:pPr>
            <a:endParaRPr lang="en-US" sz="1100" b="1" dirty="0">
              <a:solidFill>
                <a:srgbClr val="FDFDFD"/>
              </a:solidFill>
              <a:latin typeface="Arial"/>
              <a:cs typeface="Arial"/>
            </a:endParaRPr>
          </a:p>
          <a:p>
            <a:pPr marL="1800938" marR="1800864" algn="ctr">
              <a:lnSpc>
                <a:spcPct val="95825"/>
              </a:lnSpc>
            </a:pPr>
            <a:r>
              <a:rPr sz="1100" b="1" dirty="0">
                <a:solidFill>
                  <a:srgbClr val="FDFDFD"/>
                </a:solidFill>
                <a:latin typeface="Arial"/>
                <a:cs typeface="Arial"/>
              </a:rPr>
              <a:t>Vision</a:t>
            </a:r>
            <a:r>
              <a:rPr sz="1100" b="1" spc="29" dirty="0">
                <a:solidFill>
                  <a:srgbClr val="FDFDFD"/>
                </a:solidFill>
                <a:latin typeface="Times New Roman"/>
                <a:cs typeface="Times New Roman"/>
              </a:rPr>
              <a:t> </a:t>
            </a:r>
            <a:r>
              <a:rPr sz="1100" b="1" spc="0" dirty="0">
                <a:solidFill>
                  <a:srgbClr val="FDFDFD"/>
                </a:solidFill>
                <a:latin typeface="Arial"/>
                <a:cs typeface="Arial"/>
              </a:rPr>
              <a:t>Service</a:t>
            </a:r>
            <a:r>
              <a:rPr sz="1100" b="1" spc="29" dirty="0">
                <a:solidFill>
                  <a:srgbClr val="FDFDFD"/>
                </a:solidFill>
                <a:latin typeface="Times New Roman"/>
                <a:cs typeface="Times New Roman"/>
              </a:rPr>
              <a:t> </a:t>
            </a:r>
            <a:r>
              <a:rPr sz="1100" b="1" spc="0" dirty="0">
                <a:solidFill>
                  <a:srgbClr val="FDFDFD"/>
                </a:solidFill>
                <a:latin typeface="Arial"/>
                <a:cs typeface="Arial"/>
              </a:rPr>
              <a:t>Plan</a:t>
            </a:r>
            <a:endParaRPr sz="1100" dirty="0">
              <a:latin typeface="Arial"/>
              <a:cs typeface="Arial"/>
            </a:endParaRPr>
          </a:p>
          <a:p>
            <a:pPr marL="2238335" marR="2236736" algn="ctr">
              <a:lnSpc>
                <a:spcPct val="95825"/>
              </a:lnSpc>
              <a:spcBef>
                <a:spcPts val="5"/>
              </a:spcBef>
            </a:pPr>
            <a:endParaRPr sz="110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29768" y="2455163"/>
            <a:ext cx="6912864" cy="218376"/>
          </a:xfrm>
          <a:prstGeom prst="rect">
            <a:avLst/>
          </a:prstGeom>
        </p:spPr>
        <p:txBody>
          <a:bodyPr wrap="square" lIns="0" tIns="28575" rIns="0" bIns="0" rtlCol="0">
            <a:noAutofit/>
          </a:bodyPr>
          <a:lstStyle/>
          <a:p>
            <a:pPr marL="53339">
              <a:lnSpc>
                <a:spcPct val="95825"/>
              </a:lnSpc>
            </a:pPr>
            <a:r>
              <a:rPr sz="1100" b="1" spc="0" dirty="0">
                <a:solidFill>
                  <a:srgbClr val="353334"/>
                </a:solidFill>
                <a:latin typeface="Arial"/>
                <a:cs typeface="Arial"/>
              </a:rPr>
              <a:t>Copay</a:t>
            </a:r>
            <a:endParaRPr sz="11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29768" y="2673540"/>
            <a:ext cx="1970532" cy="219011"/>
          </a:xfrm>
          <a:prstGeom prst="rect">
            <a:avLst/>
          </a:prstGeom>
        </p:spPr>
        <p:txBody>
          <a:bodyPr wrap="square" lIns="0" tIns="35560" rIns="0" bIns="0" rtlCol="0">
            <a:noAutofit/>
          </a:bodyPr>
          <a:lstStyle/>
          <a:p>
            <a:pPr marL="167639">
              <a:lnSpc>
                <a:spcPct val="95825"/>
              </a:lnSpc>
            </a:pP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Routine</a:t>
            </a:r>
            <a:r>
              <a:rPr sz="1000" spc="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Exams</a:t>
            </a:r>
            <a:r>
              <a:rPr sz="1000" spc="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(Annual)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400300" y="2673540"/>
            <a:ext cx="4942332" cy="219011"/>
          </a:xfrm>
          <a:prstGeom prst="rect">
            <a:avLst/>
          </a:prstGeom>
        </p:spPr>
        <p:txBody>
          <a:bodyPr wrap="square" lIns="0" tIns="43180" rIns="0" bIns="0" rtlCol="0">
            <a:noAutofit/>
          </a:bodyPr>
          <a:lstStyle/>
          <a:p>
            <a:pPr marL="2179991" marR="2190011" algn="ctr">
              <a:lnSpc>
                <a:spcPct val="95825"/>
              </a:lnSpc>
            </a:pPr>
            <a:r>
              <a:rPr sz="900" spc="-1" dirty="0">
                <a:solidFill>
                  <a:srgbClr val="353334"/>
                </a:solidFill>
                <a:latin typeface="Arial"/>
                <a:cs typeface="Arial"/>
              </a:rPr>
              <a:t>$10</a:t>
            </a:r>
            <a:r>
              <a:rPr sz="900" spc="4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-1" dirty="0">
                <a:solidFill>
                  <a:srgbClr val="353334"/>
                </a:solidFill>
                <a:latin typeface="Arial"/>
                <a:cs typeface="Arial"/>
              </a:rPr>
              <a:t>copay</a:t>
            </a:r>
            <a:endParaRPr sz="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29768" y="2892552"/>
            <a:ext cx="6912864" cy="219455"/>
          </a:xfrm>
          <a:prstGeom prst="rect">
            <a:avLst/>
          </a:prstGeom>
        </p:spPr>
        <p:txBody>
          <a:bodyPr wrap="square" lIns="0" tIns="28575" rIns="0" bIns="0" rtlCol="0">
            <a:noAutofit/>
          </a:bodyPr>
          <a:lstStyle/>
          <a:p>
            <a:pPr marL="53271">
              <a:lnSpc>
                <a:spcPct val="95825"/>
              </a:lnSpc>
            </a:pPr>
            <a:r>
              <a:rPr sz="1100" b="1" spc="0" dirty="0">
                <a:solidFill>
                  <a:srgbClr val="353334"/>
                </a:solidFill>
                <a:latin typeface="Arial"/>
                <a:cs typeface="Arial"/>
              </a:rPr>
              <a:t>Vision</a:t>
            </a:r>
            <a:r>
              <a:rPr sz="1100" b="1" spc="25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100" b="1" spc="0" dirty="0">
                <a:solidFill>
                  <a:srgbClr val="353334"/>
                </a:solidFill>
                <a:latin typeface="Arial"/>
                <a:cs typeface="Arial"/>
              </a:rPr>
              <a:t>Materials</a:t>
            </a:r>
            <a:endParaRPr sz="11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29768" y="3112007"/>
            <a:ext cx="1970532" cy="219455"/>
          </a:xfrm>
          <a:prstGeom prst="rect">
            <a:avLst/>
          </a:prstGeom>
        </p:spPr>
        <p:txBody>
          <a:bodyPr wrap="square" lIns="0" tIns="36195" rIns="0" bIns="0" rtlCol="0">
            <a:noAutofit/>
          </a:bodyPr>
          <a:lstStyle/>
          <a:p>
            <a:pPr marL="167639">
              <a:lnSpc>
                <a:spcPct val="95825"/>
              </a:lnSpc>
            </a:pP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Materials</a:t>
            </a:r>
            <a:r>
              <a:rPr sz="1000" spc="-5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Copay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400300" y="3112007"/>
            <a:ext cx="4942332" cy="219455"/>
          </a:xfrm>
          <a:prstGeom prst="rect">
            <a:avLst/>
          </a:prstGeom>
        </p:spPr>
        <p:txBody>
          <a:bodyPr wrap="square" lIns="0" tIns="43180" rIns="0" bIns="0" rtlCol="0">
            <a:noAutofit/>
          </a:bodyPr>
          <a:lstStyle/>
          <a:p>
            <a:pPr marL="2179991" marR="2190011" algn="ctr">
              <a:lnSpc>
                <a:spcPct val="95825"/>
              </a:lnSpc>
            </a:pPr>
            <a:r>
              <a:rPr sz="900" spc="-1" dirty="0">
                <a:solidFill>
                  <a:srgbClr val="353334"/>
                </a:solidFill>
                <a:latin typeface="Arial"/>
                <a:cs typeface="Arial"/>
              </a:rPr>
              <a:t>$20</a:t>
            </a:r>
            <a:r>
              <a:rPr sz="900" spc="4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-1" dirty="0">
                <a:solidFill>
                  <a:srgbClr val="353334"/>
                </a:solidFill>
                <a:latin typeface="Arial"/>
                <a:cs typeface="Arial"/>
              </a:rPr>
              <a:t>copay</a:t>
            </a:r>
            <a:endParaRPr sz="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29768" y="3331463"/>
            <a:ext cx="1970532" cy="218376"/>
          </a:xfrm>
          <a:prstGeom prst="rect">
            <a:avLst/>
          </a:prstGeom>
        </p:spPr>
        <p:txBody>
          <a:bodyPr wrap="square" lIns="0" tIns="36195" rIns="0" bIns="0" rtlCol="0">
            <a:noAutofit/>
          </a:bodyPr>
          <a:lstStyle/>
          <a:p>
            <a:pPr marL="167639">
              <a:lnSpc>
                <a:spcPct val="95825"/>
              </a:lnSpc>
            </a:pPr>
            <a:r>
              <a:rPr sz="1000" spc="0" dirty="0">
                <a:solidFill>
                  <a:srgbClr val="353334"/>
                </a:solidFill>
                <a:latin typeface="Arial"/>
                <a:cs typeface="Arial"/>
              </a:rPr>
              <a:t>Lenses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400300" y="3331463"/>
            <a:ext cx="4942332" cy="218376"/>
          </a:xfrm>
          <a:prstGeom prst="rect">
            <a:avLst/>
          </a:prstGeom>
        </p:spPr>
        <p:txBody>
          <a:bodyPr wrap="square" lIns="0" tIns="43180" rIns="0" bIns="0" rtlCol="0">
            <a:noAutofit/>
          </a:bodyPr>
          <a:lstStyle/>
          <a:p>
            <a:pPr marL="1048510">
              <a:lnSpc>
                <a:spcPct val="95825"/>
              </a:lnSpc>
            </a:pP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Benefit</a:t>
            </a:r>
            <a:r>
              <a:rPr sz="900" spc="6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varies</a:t>
            </a:r>
            <a:r>
              <a:rPr sz="900" spc="6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by</a:t>
            </a:r>
            <a:r>
              <a:rPr sz="900" spc="6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type</a:t>
            </a:r>
            <a:r>
              <a:rPr sz="900" spc="6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of</a:t>
            </a:r>
            <a:r>
              <a:rPr sz="900" spc="6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lens.</a:t>
            </a:r>
            <a:r>
              <a:rPr sz="900" spc="6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Covered</a:t>
            </a:r>
            <a:r>
              <a:rPr sz="900" spc="6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every</a:t>
            </a:r>
            <a:r>
              <a:rPr sz="900" spc="6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12</a:t>
            </a:r>
            <a:r>
              <a:rPr sz="900" spc="6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months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29768" y="3549840"/>
            <a:ext cx="1970532" cy="737171"/>
          </a:xfrm>
          <a:prstGeom prst="rect">
            <a:avLst/>
          </a:prstGeom>
        </p:spPr>
        <p:txBody>
          <a:bodyPr wrap="square" lIns="0" tIns="1905" rIns="0" bIns="0" rtlCol="0">
            <a:noAutofit/>
          </a:bodyPr>
          <a:lstStyle/>
          <a:p>
            <a:pPr marL="167639">
              <a:lnSpc>
                <a:spcPct val="95825"/>
              </a:lnSpc>
            </a:pPr>
            <a:r>
              <a:rPr sz="1000" spc="0" dirty="0">
                <a:solidFill>
                  <a:srgbClr val="353334"/>
                </a:solidFill>
                <a:latin typeface="Arial"/>
                <a:cs typeface="Arial"/>
              </a:rPr>
              <a:t>Contacts</a:t>
            </a:r>
            <a:endParaRPr sz="1000" dirty="0">
              <a:latin typeface="Arial"/>
              <a:cs typeface="Arial"/>
            </a:endParaRPr>
          </a:p>
          <a:p>
            <a:pPr marL="167639" marR="129856" indent="35073">
              <a:lnSpc>
                <a:spcPct val="96016"/>
              </a:lnSpc>
            </a:pP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Covered</a:t>
            </a:r>
            <a:r>
              <a:rPr sz="1000" spc="7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in</a:t>
            </a:r>
            <a:r>
              <a:rPr sz="1000" spc="7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lieu</a:t>
            </a:r>
            <a:r>
              <a:rPr sz="1000" spc="7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of</a:t>
            </a:r>
            <a:r>
              <a:rPr sz="1000" spc="7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frames.</a:t>
            </a:r>
            <a:r>
              <a:rPr sz="1000" spc="7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Medically</a:t>
            </a:r>
            <a:r>
              <a:rPr sz="1000" spc="7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necessary</a:t>
            </a:r>
            <a:r>
              <a:rPr sz="1000" spc="7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contacts</a:t>
            </a:r>
            <a:r>
              <a:rPr sz="1000" spc="7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may</a:t>
            </a:r>
            <a:r>
              <a:rPr sz="1000" spc="7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be</a:t>
            </a:r>
            <a:r>
              <a:rPr sz="1000" spc="7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covered</a:t>
            </a:r>
            <a:r>
              <a:rPr sz="1000" spc="7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at</a:t>
            </a:r>
            <a:r>
              <a:rPr sz="1000" spc="7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a</a:t>
            </a:r>
            <a:r>
              <a:rPr sz="1000" spc="7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higher</a:t>
            </a:r>
            <a:r>
              <a:rPr sz="1000" spc="7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benefit</a:t>
            </a:r>
            <a:r>
              <a:rPr sz="1000" spc="7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level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400300" y="3549840"/>
            <a:ext cx="4942332" cy="73717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</a:pPr>
            <a:endParaRPr sz="1000" dirty="0"/>
          </a:p>
          <a:p>
            <a:pPr marL="292606">
              <a:lnSpc>
                <a:spcPct val="95825"/>
              </a:lnSpc>
              <a:spcBef>
                <a:spcPts val="1380"/>
              </a:spcBef>
            </a:pPr>
            <a:r>
              <a:rPr sz="900" dirty="0">
                <a:solidFill>
                  <a:srgbClr val="353334"/>
                </a:solidFill>
                <a:latin typeface="Arial"/>
                <a:cs typeface="Arial"/>
              </a:rPr>
              <a:t>Elective</a:t>
            </a:r>
            <a:r>
              <a:rPr sz="900" spc="5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contacts</a:t>
            </a:r>
            <a:r>
              <a:rPr sz="900" spc="5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covered</a:t>
            </a:r>
            <a:r>
              <a:rPr sz="900" spc="5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$180</a:t>
            </a:r>
            <a:r>
              <a:rPr sz="900" spc="5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allowance;</a:t>
            </a:r>
            <a:r>
              <a:rPr sz="900" spc="5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up</a:t>
            </a:r>
            <a:r>
              <a:rPr sz="900" spc="5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to</a:t>
            </a:r>
            <a:r>
              <a:rPr sz="900" spc="5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$60</a:t>
            </a:r>
            <a:r>
              <a:rPr sz="900" spc="5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copay</a:t>
            </a:r>
            <a:r>
              <a:rPr sz="900" spc="5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for</a:t>
            </a:r>
            <a:r>
              <a:rPr sz="900" spc="5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fitting</a:t>
            </a:r>
            <a:r>
              <a:rPr sz="900" spc="5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every</a:t>
            </a:r>
            <a:r>
              <a:rPr sz="900" spc="5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12</a:t>
            </a:r>
            <a:r>
              <a:rPr sz="900" spc="5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months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29768" y="4287012"/>
            <a:ext cx="1970532" cy="219011"/>
          </a:xfrm>
          <a:prstGeom prst="rect">
            <a:avLst/>
          </a:prstGeom>
        </p:spPr>
        <p:txBody>
          <a:bodyPr wrap="square" lIns="0" tIns="36195" rIns="0" bIns="0" rtlCol="0">
            <a:noAutofit/>
          </a:bodyPr>
          <a:lstStyle/>
          <a:p>
            <a:pPr marL="167639">
              <a:lnSpc>
                <a:spcPct val="95825"/>
              </a:lnSpc>
            </a:pP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Frames</a:t>
            </a:r>
            <a:endParaRPr sz="10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400300" y="4287012"/>
            <a:ext cx="4942332" cy="219011"/>
          </a:xfrm>
          <a:prstGeom prst="rect">
            <a:avLst/>
          </a:prstGeom>
        </p:spPr>
        <p:txBody>
          <a:bodyPr wrap="square" lIns="0" tIns="43180" rIns="0" bIns="0" rtlCol="0">
            <a:noAutofit/>
          </a:bodyPr>
          <a:lstStyle/>
          <a:p>
            <a:pPr marL="1054606">
              <a:lnSpc>
                <a:spcPct val="95825"/>
              </a:lnSpc>
            </a:pPr>
            <a:r>
              <a:rPr sz="900" spc="1" dirty="0">
                <a:solidFill>
                  <a:srgbClr val="353334"/>
                </a:solidFill>
                <a:latin typeface="Arial"/>
                <a:cs typeface="Arial"/>
              </a:rPr>
              <a:t>Covered</a:t>
            </a:r>
            <a:r>
              <a:rPr sz="900" spc="-1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1" dirty="0">
                <a:solidFill>
                  <a:srgbClr val="353334"/>
                </a:solidFill>
                <a:latin typeface="Arial"/>
                <a:cs typeface="Arial"/>
              </a:rPr>
              <a:t>at</a:t>
            </a:r>
            <a:r>
              <a:rPr sz="900" spc="-1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1" dirty="0">
                <a:solidFill>
                  <a:srgbClr val="353334"/>
                </a:solidFill>
                <a:latin typeface="Arial"/>
                <a:cs typeface="Arial"/>
              </a:rPr>
              <a:t>$20</a:t>
            </a:r>
            <a:r>
              <a:rPr sz="900" spc="-1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1" dirty="0">
                <a:solidFill>
                  <a:srgbClr val="353334"/>
                </a:solidFill>
                <a:latin typeface="Arial"/>
                <a:cs typeface="Arial"/>
              </a:rPr>
              <a:t>copay</a:t>
            </a:r>
            <a:r>
              <a:rPr sz="900" spc="-1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1" dirty="0">
                <a:solidFill>
                  <a:srgbClr val="353334"/>
                </a:solidFill>
                <a:latin typeface="Arial"/>
                <a:cs typeface="Arial"/>
              </a:rPr>
              <a:t>$</a:t>
            </a:r>
            <a:r>
              <a:rPr lang="en-US" sz="900" spc="1" dirty="0">
                <a:solidFill>
                  <a:srgbClr val="353334"/>
                </a:solidFill>
                <a:latin typeface="Arial"/>
                <a:cs typeface="Arial"/>
              </a:rPr>
              <a:t>225</a:t>
            </a:r>
            <a:r>
              <a:rPr sz="900" spc="-1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1" dirty="0">
                <a:solidFill>
                  <a:srgbClr val="353334"/>
                </a:solidFill>
                <a:latin typeface="Arial"/>
                <a:cs typeface="Arial"/>
              </a:rPr>
              <a:t>allowance</a:t>
            </a:r>
            <a:r>
              <a:rPr sz="900" spc="-1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1" dirty="0">
                <a:solidFill>
                  <a:srgbClr val="353334"/>
                </a:solidFill>
                <a:latin typeface="Arial"/>
                <a:cs typeface="Arial"/>
              </a:rPr>
              <a:t>every</a:t>
            </a:r>
            <a:r>
              <a:rPr sz="900" spc="-1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1" dirty="0">
                <a:solidFill>
                  <a:srgbClr val="353334"/>
                </a:solidFill>
                <a:latin typeface="Arial"/>
                <a:cs typeface="Arial"/>
              </a:rPr>
              <a:t>12</a:t>
            </a:r>
            <a:r>
              <a:rPr sz="900" spc="-1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1" dirty="0">
                <a:solidFill>
                  <a:srgbClr val="353334"/>
                </a:solidFill>
                <a:latin typeface="Arial"/>
                <a:cs typeface="Arial"/>
              </a:rPr>
              <a:t>months</a:t>
            </a:r>
            <a:endParaRPr sz="9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object 40"/>
          <p:cNvSpPr/>
          <p:nvPr/>
        </p:nvSpPr>
        <p:spPr>
          <a:xfrm>
            <a:off x="457200" y="457200"/>
            <a:ext cx="6923532" cy="487679"/>
          </a:xfrm>
          <a:custGeom>
            <a:avLst/>
            <a:gdLst/>
            <a:ahLst/>
            <a:cxnLst/>
            <a:rect l="l" t="t" r="r" b="b"/>
            <a:pathLst>
              <a:path w="6923532" h="487679">
                <a:moveTo>
                  <a:pt x="187451" y="0"/>
                </a:moveTo>
                <a:lnTo>
                  <a:pt x="172063" y="620"/>
                </a:lnTo>
                <a:lnTo>
                  <a:pt x="157020" y="2450"/>
                </a:lnTo>
                <a:lnTo>
                  <a:pt x="114442" y="14716"/>
                </a:lnTo>
                <a:lnTo>
                  <a:pt x="76699" y="36137"/>
                </a:lnTo>
                <a:lnTo>
                  <a:pt x="45087" y="65417"/>
                </a:lnTo>
                <a:lnTo>
                  <a:pt x="20903" y="101260"/>
                </a:lnTo>
                <a:lnTo>
                  <a:pt x="5441" y="142370"/>
                </a:lnTo>
                <a:lnTo>
                  <a:pt x="0" y="187451"/>
                </a:lnTo>
                <a:lnTo>
                  <a:pt x="0" y="487679"/>
                </a:lnTo>
                <a:lnTo>
                  <a:pt x="6736080" y="487679"/>
                </a:lnTo>
                <a:lnTo>
                  <a:pt x="6751468" y="487059"/>
                </a:lnTo>
                <a:lnTo>
                  <a:pt x="6795369" y="478133"/>
                </a:lnTo>
                <a:lnTo>
                  <a:pt x="6834868" y="459620"/>
                </a:lnTo>
                <a:lnTo>
                  <a:pt x="6868668" y="432816"/>
                </a:lnTo>
                <a:lnTo>
                  <a:pt x="6895472" y="399016"/>
                </a:lnTo>
                <a:lnTo>
                  <a:pt x="6913985" y="359517"/>
                </a:lnTo>
                <a:lnTo>
                  <a:pt x="6922911" y="315616"/>
                </a:lnTo>
                <a:lnTo>
                  <a:pt x="6923532" y="300227"/>
                </a:lnTo>
                <a:lnTo>
                  <a:pt x="6923532" y="0"/>
                </a:lnTo>
                <a:lnTo>
                  <a:pt x="187451" y="0"/>
                </a:lnTo>
                <a:close/>
              </a:path>
            </a:pathLst>
          </a:custGeom>
          <a:solidFill>
            <a:srgbClr val="26405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457200" y="457200"/>
            <a:ext cx="608076" cy="487679"/>
          </a:xfrm>
          <a:custGeom>
            <a:avLst/>
            <a:gdLst/>
            <a:ahLst/>
            <a:cxnLst/>
            <a:rect l="l" t="t" r="r" b="b"/>
            <a:pathLst>
              <a:path w="608076" h="487679">
                <a:moveTo>
                  <a:pt x="158495" y="0"/>
                </a:moveTo>
                <a:lnTo>
                  <a:pt x="148869" y="325"/>
                </a:lnTo>
                <a:lnTo>
                  <a:pt x="135281" y="1909"/>
                </a:lnTo>
                <a:lnTo>
                  <a:pt x="109206" y="8817"/>
                </a:lnTo>
                <a:lnTo>
                  <a:pt x="84942" y="20340"/>
                </a:lnTo>
                <a:lnTo>
                  <a:pt x="62905" y="36029"/>
                </a:lnTo>
                <a:lnTo>
                  <a:pt x="43508" y="55437"/>
                </a:lnTo>
                <a:lnTo>
                  <a:pt x="27165" y="78115"/>
                </a:lnTo>
                <a:lnTo>
                  <a:pt x="14291" y="103617"/>
                </a:lnTo>
                <a:lnTo>
                  <a:pt x="5300" y="131494"/>
                </a:lnTo>
                <a:lnTo>
                  <a:pt x="606" y="161298"/>
                </a:lnTo>
                <a:lnTo>
                  <a:pt x="0" y="176784"/>
                </a:lnTo>
                <a:lnTo>
                  <a:pt x="0" y="486155"/>
                </a:lnTo>
                <a:lnTo>
                  <a:pt x="457200" y="487679"/>
                </a:lnTo>
                <a:lnTo>
                  <a:pt x="473168" y="487660"/>
                </a:lnTo>
                <a:lnTo>
                  <a:pt x="500351" y="487506"/>
                </a:lnTo>
                <a:lnTo>
                  <a:pt x="520027" y="487243"/>
                </a:lnTo>
                <a:lnTo>
                  <a:pt x="542880" y="486761"/>
                </a:lnTo>
                <a:lnTo>
                  <a:pt x="550416" y="486604"/>
                </a:lnTo>
                <a:lnTo>
                  <a:pt x="558617" y="486461"/>
                </a:lnTo>
                <a:lnTo>
                  <a:pt x="567908" y="486337"/>
                </a:lnTo>
                <a:lnTo>
                  <a:pt x="578711" y="486241"/>
                </a:lnTo>
                <a:lnTo>
                  <a:pt x="591451" y="486178"/>
                </a:lnTo>
                <a:lnTo>
                  <a:pt x="606551" y="486155"/>
                </a:lnTo>
                <a:lnTo>
                  <a:pt x="606356" y="460219"/>
                </a:lnTo>
                <a:lnTo>
                  <a:pt x="606224" y="434522"/>
                </a:lnTo>
                <a:lnTo>
                  <a:pt x="606149" y="409054"/>
                </a:lnTo>
                <a:lnTo>
                  <a:pt x="606125" y="383804"/>
                </a:lnTo>
                <a:lnTo>
                  <a:pt x="606147" y="358759"/>
                </a:lnTo>
                <a:lnTo>
                  <a:pt x="606209" y="333908"/>
                </a:lnTo>
                <a:lnTo>
                  <a:pt x="606305" y="309240"/>
                </a:lnTo>
                <a:lnTo>
                  <a:pt x="606430" y="284744"/>
                </a:lnTo>
                <a:lnTo>
                  <a:pt x="606577" y="260407"/>
                </a:lnTo>
                <a:lnTo>
                  <a:pt x="606742" y="236220"/>
                </a:lnTo>
                <a:lnTo>
                  <a:pt x="606918" y="212169"/>
                </a:lnTo>
                <a:lnTo>
                  <a:pt x="607100" y="188244"/>
                </a:lnTo>
                <a:lnTo>
                  <a:pt x="607282" y="164433"/>
                </a:lnTo>
                <a:lnTo>
                  <a:pt x="607458" y="140726"/>
                </a:lnTo>
                <a:lnTo>
                  <a:pt x="607623" y="117109"/>
                </a:lnTo>
                <a:lnTo>
                  <a:pt x="607771" y="93573"/>
                </a:lnTo>
                <a:lnTo>
                  <a:pt x="607895" y="70105"/>
                </a:lnTo>
                <a:lnTo>
                  <a:pt x="607992" y="46695"/>
                </a:lnTo>
                <a:lnTo>
                  <a:pt x="608054" y="23330"/>
                </a:lnTo>
                <a:lnTo>
                  <a:pt x="608076" y="0"/>
                </a:lnTo>
                <a:lnTo>
                  <a:pt x="158495" y="0"/>
                </a:lnTo>
                <a:close/>
              </a:path>
            </a:pathLst>
          </a:custGeom>
          <a:solidFill>
            <a:srgbClr val="2A9FA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98348" y="2479548"/>
            <a:ext cx="6775704" cy="321564"/>
          </a:xfrm>
          <a:custGeom>
            <a:avLst/>
            <a:gdLst/>
            <a:ahLst/>
            <a:cxnLst/>
            <a:rect l="l" t="t" r="r" b="b"/>
            <a:pathLst>
              <a:path w="6775704" h="321564">
                <a:moveTo>
                  <a:pt x="0" y="321564"/>
                </a:moveTo>
                <a:lnTo>
                  <a:pt x="6775704" y="321564"/>
                </a:lnTo>
                <a:lnTo>
                  <a:pt x="6775704" y="0"/>
                </a:lnTo>
                <a:lnTo>
                  <a:pt x="0" y="0"/>
                </a:lnTo>
                <a:lnTo>
                  <a:pt x="0" y="321564"/>
                </a:lnTo>
                <a:close/>
              </a:path>
            </a:pathLst>
          </a:custGeom>
          <a:solidFill>
            <a:srgbClr val="26405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63880" y="2479548"/>
            <a:ext cx="6644640" cy="161544"/>
          </a:xfrm>
          <a:custGeom>
            <a:avLst/>
            <a:gdLst/>
            <a:ahLst/>
            <a:cxnLst/>
            <a:rect l="l" t="t" r="r" b="b"/>
            <a:pathLst>
              <a:path w="6644640" h="161544">
                <a:moveTo>
                  <a:pt x="0" y="161544"/>
                </a:moveTo>
                <a:lnTo>
                  <a:pt x="6644640" y="161544"/>
                </a:lnTo>
                <a:lnTo>
                  <a:pt x="6644640" y="0"/>
                </a:lnTo>
                <a:lnTo>
                  <a:pt x="0" y="0"/>
                </a:lnTo>
                <a:lnTo>
                  <a:pt x="0" y="161544"/>
                </a:lnTo>
                <a:close/>
              </a:path>
            </a:pathLst>
          </a:custGeom>
          <a:solidFill>
            <a:srgbClr val="26405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63880" y="2641092"/>
            <a:ext cx="6644640" cy="160020"/>
          </a:xfrm>
          <a:custGeom>
            <a:avLst/>
            <a:gdLst/>
            <a:ahLst/>
            <a:cxnLst/>
            <a:rect l="l" t="t" r="r" b="b"/>
            <a:pathLst>
              <a:path w="6644640" h="160020">
                <a:moveTo>
                  <a:pt x="0" y="160020"/>
                </a:moveTo>
                <a:lnTo>
                  <a:pt x="6644640" y="160020"/>
                </a:lnTo>
                <a:lnTo>
                  <a:pt x="6644640" y="0"/>
                </a:lnTo>
                <a:lnTo>
                  <a:pt x="0" y="0"/>
                </a:lnTo>
                <a:lnTo>
                  <a:pt x="0" y="160020"/>
                </a:lnTo>
                <a:close/>
              </a:path>
            </a:pathLst>
          </a:custGeom>
          <a:solidFill>
            <a:srgbClr val="26405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96823" y="2476500"/>
            <a:ext cx="6777228" cy="0"/>
          </a:xfrm>
          <a:custGeom>
            <a:avLst/>
            <a:gdLst/>
            <a:ahLst/>
            <a:cxnLst/>
            <a:rect l="l" t="t" r="r" b="b"/>
            <a:pathLst>
              <a:path w="6777228">
                <a:moveTo>
                  <a:pt x="0" y="0"/>
                </a:moveTo>
                <a:lnTo>
                  <a:pt x="6777228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98348" y="2807208"/>
            <a:ext cx="2447543" cy="210311"/>
          </a:xfrm>
          <a:custGeom>
            <a:avLst/>
            <a:gdLst/>
            <a:ahLst/>
            <a:cxnLst/>
            <a:rect l="l" t="t" r="r" b="b"/>
            <a:pathLst>
              <a:path w="2447543" h="210311">
                <a:moveTo>
                  <a:pt x="0" y="210311"/>
                </a:moveTo>
                <a:lnTo>
                  <a:pt x="2447543" y="210311"/>
                </a:lnTo>
                <a:lnTo>
                  <a:pt x="2447543" y="0"/>
                </a:lnTo>
                <a:lnTo>
                  <a:pt x="0" y="0"/>
                </a:lnTo>
                <a:lnTo>
                  <a:pt x="0" y="210311"/>
                </a:lnTo>
                <a:close/>
              </a:path>
            </a:pathLst>
          </a:custGeom>
          <a:solidFill>
            <a:srgbClr val="C1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63880" y="2833116"/>
            <a:ext cx="2316479" cy="160020"/>
          </a:xfrm>
          <a:custGeom>
            <a:avLst/>
            <a:gdLst/>
            <a:ahLst/>
            <a:cxnLst/>
            <a:rect l="l" t="t" r="r" b="b"/>
            <a:pathLst>
              <a:path w="2316479" h="160020">
                <a:moveTo>
                  <a:pt x="0" y="160020"/>
                </a:moveTo>
                <a:lnTo>
                  <a:pt x="2316479" y="160020"/>
                </a:lnTo>
                <a:lnTo>
                  <a:pt x="2316479" y="0"/>
                </a:lnTo>
                <a:lnTo>
                  <a:pt x="0" y="0"/>
                </a:lnTo>
                <a:lnTo>
                  <a:pt x="0" y="160020"/>
                </a:lnTo>
                <a:close/>
              </a:path>
            </a:pathLst>
          </a:custGeom>
          <a:solidFill>
            <a:srgbClr val="C1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951988" y="2807208"/>
            <a:ext cx="4322064" cy="210311"/>
          </a:xfrm>
          <a:custGeom>
            <a:avLst/>
            <a:gdLst/>
            <a:ahLst/>
            <a:cxnLst/>
            <a:rect l="l" t="t" r="r" b="b"/>
            <a:pathLst>
              <a:path w="4322064" h="210311">
                <a:moveTo>
                  <a:pt x="0" y="210311"/>
                </a:moveTo>
                <a:lnTo>
                  <a:pt x="4322064" y="210311"/>
                </a:lnTo>
                <a:lnTo>
                  <a:pt x="4322064" y="0"/>
                </a:lnTo>
                <a:lnTo>
                  <a:pt x="0" y="0"/>
                </a:lnTo>
                <a:lnTo>
                  <a:pt x="0" y="210311"/>
                </a:lnTo>
                <a:close/>
              </a:path>
            </a:pathLst>
          </a:custGeom>
          <a:solidFill>
            <a:srgbClr val="C1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017520" y="2807208"/>
            <a:ext cx="4191000" cy="161543"/>
          </a:xfrm>
          <a:custGeom>
            <a:avLst/>
            <a:gdLst/>
            <a:ahLst/>
            <a:cxnLst/>
            <a:rect l="l" t="t" r="r" b="b"/>
            <a:pathLst>
              <a:path w="4191000" h="161543">
                <a:moveTo>
                  <a:pt x="0" y="161543"/>
                </a:moveTo>
                <a:lnTo>
                  <a:pt x="4191000" y="161543"/>
                </a:lnTo>
                <a:lnTo>
                  <a:pt x="4191000" y="0"/>
                </a:lnTo>
                <a:lnTo>
                  <a:pt x="0" y="0"/>
                </a:lnTo>
                <a:lnTo>
                  <a:pt x="0" y="161543"/>
                </a:lnTo>
                <a:close/>
              </a:path>
            </a:pathLst>
          </a:custGeom>
          <a:solidFill>
            <a:srgbClr val="C1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96823" y="2804160"/>
            <a:ext cx="2449067" cy="0"/>
          </a:xfrm>
          <a:custGeom>
            <a:avLst/>
            <a:gdLst/>
            <a:ahLst/>
            <a:cxnLst/>
            <a:rect l="l" t="t" r="r" b="b"/>
            <a:pathLst>
              <a:path w="2449067">
                <a:moveTo>
                  <a:pt x="0" y="0"/>
                </a:moveTo>
                <a:lnTo>
                  <a:pt x="2449067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951988" y="2804160"/>
            <a:ext cx="4322064" cy="0"/>
          </a:xfrm>
          <a:custGeom>
            <a:avLst/>
            <a:gdLst/>
            <a:ahLst/>
            <a:cxnLst/>
            <a:rect l="l" t="t" r="r" b="b"/>
            <a:pathLst>
              <a:path w="4322064">
                <a:moveTo>
                  <a:pt x="0" y="0"/>
                </a:moveTo>
                <a:lnTo>
                  <a:pt x="4322064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951988" y="3025140"/>
            <a:ext cx="4322064" cy="208787"/>
          </a:xfrm>
          <a:custGeom>
            <a:avLst/>
            <a:gdLst/>
            <a:ahLst/>
            <a:cxnLst/>
            <a:rect l="l" t="t" r="r" b="b"/>
            <a:pathLst>
              <a:path w="4322064" h="208787">
                <a:moveTo>
                  <a:pt x="0" y="208787"/>
                </a:moveTo>
                <a:lnTo>
                  <a:pt x="4322064" y="208787"/>
                </a:lnTo>
                <a:lnTo>
                  <a:pt x="4322064" y="0"/>
                </a:lnTo>
                <a:lnTo>
                  <a:pt x="0" y="0"/>
                </a:lnTo>
                <a:lnTo>
                  <a:pt x="0" y="208787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017520" y="3063240"/>
            <a:ext cx="4191000" cy="132587"/>
          </a:xfrm>
          <a:custGeom>
            <a:avLst/>
            <a:gdLst/>
            <a:ahLst/>
            <a:cxnLst/>
            <a:rect l="l" t="t" r="r" b="b"/>
            <a:pathLst>
              <a:path w="4191000" h="132587">
                <a:moveTo>
                  <a:pt x="0" y="132587"/>
                </a:moveTo>
                <a:lnTo>
                  <a:pt x="4191000" y="132587"/>
                </a:lnTo>
                <a:lnTo>
                  <a:pt x="4191000" y="0"/>
                </a:lnTo>
                <a:lnTo>
                  <a:pt x="0" y="0"/>
                </a:lnTo>
                <a:lnTo>
                  <a:pt x="0" y="132587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96823" y="3020568"/>
            <a:ext cx="2449067" cy="0"/>
          </a:xfrm>
          <a:custGeom>
            <a:avLst/>
            <a:gdLst/>
            <a:ahLst/>
            <a:cxnLst/>
            <a:rect l="l" t="t" r="r" b="b"/>
            <a:pathLst>
              <a:path w="2449067">
                <a:moveTo>
                  <a:pt x="0" y="0"/>
                </a:moveTo>
                <a:lnTo>
                  <a:pt x="2449067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951988" y="3020568"/>
            <a:ext cx="4322064" cy="0"/>
          </a:xfrm>
          <a:custGeom>
            <a:avLst/>
            <a:gdLst/>
            <a:ahLst/>
            <a:cxnLst/>
            <a:rect l="l" t="t" r="r" b="b"/>
            <a:pathLst>
              <a:path w="4322064">
                <a:moveTo>
                  <a:pt x="0" y="0"/>
                </a:moveTo>
                <a:lnTo>
                  <a:pt x="4322064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951988" y="3241548"/>
            <a:ext cx="4322064" cy="210312"/>
          </a:xfrm>
          <a:custGeom>
            <a:avLst/>
            <a:gdLst/>
            <a:ahLst/>
            <a:cxnLst/>
            <a:rect l="l" t="t" r="r" b="b"/>
            <a:pathLst>
              <a:path w="4322064" h="210312">
                <a:moveTo>
                  <a:pt x="0" y="210312"/>
                </a:moveTo>
                <a:lnTo>
                  <a:pt x="4322064" y="210312"/>
                </a:lnTo>
                <a:lnTo>
                  <a:pt x="4322064" y="0"/>
                </a:lnTo>
                <a:lnTo>
                  <a:pt x="0" y="0"/>
                </a:lnTo>
                <a:lnTo>
                  <a:pt x="0" y="210312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017520" y="3279648"/>
            <a:ext cx="4191000" cy="132588"/>
          </a:xfrm>
          <a:custGeom>
            <a:avLst/>
            <a:gdLst/>
            <a:ahLst/>
            <a:cxnLst/>
            <a:rect l="l" t="t" r="r" b="b"/>
            <a:pathLst>
              <a:path w="4191000" h="132588">
                <a:moveTo>
                  <a:pt x="0" y="132588"/>
                </a:moveTo>
                <a:lnTo>
                  <a:pt x="4191000" y="132588"/>
                </a:lnTo>
                <a:lnTo>
                  <a:pt x="4191000" y="0"/>
                </a:lnTo>
                <a:lnTo>
                  <a:pt x="0" y="0"/>
                </a:lnTo>
                <a:lnTo>
                  <a:pt x="0" y="132588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96823" y="3236976"/>
            <a:ext cx="2449067" cy="0"/>
          </a:xfrm>
          <a:custGeom>
            <a:avLst/>
            <a:gdLst/>
            <a:ahLst/>
            <a:cxnLst/>
            <a:rect l="l" t="t" r="r" b="b"/>
            <a:pathLst>
              <a:path w="2449067">
                <a:moveTo>
                  <a:pt x="0" y="0"/>
                </a:moveTo>
                <a:lnTo>
                  <a:pt x="2449067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951988" y="3236976"/>
            <a:ext cx="4322064" cy="0"/>
          </a:xfrm>
          <a:custGeom>
            <a:avLst/>
            <a:gdLst/>
            <a:ahLst/>
            <a:cxnLst/>
            <a:rect l="l" t="t" r="r" b="b"/>
            <a:pathLst>
              <a:path w="4322064">
                <a:moveTo>
                  <a:pt x="0" y="0"/>
                </a:moveTo>
                <a:lnTo>
                  <a:pt x="4322064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93775" y="2473452"/>
            <a:ext cx="0" cy="984503"/>
          </a:xfrm>
          <a:custGeom>
            <a:avLst/>
            <a:gdLst/>
            <a:ahLst/>
            <a:cxnLst/>
            <a:rect l="l" t="t" r="r" b="b"/>
            <a:pathLst>
              <a:path h="984503">
                <a:moveTo>
                  <a:pt x="0" y="0"/>
                </a:moveTo>
                <a:lnTo>
                  <a:pt x="0" y="984503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96823" y="3454907"/>
            <a:ext cx="2449067" cy="0"/>
          </a:xfrm>
          <a:custGeom>
            <a:avLst/>
            <a:gdLst/>
            <a:ahLst/>
            <a:cxnLst/>
            <a:rect l="l" t="t" r="r" b="b"/>
            <a:pathLst>
              <a:path w="2449067">
                <a:moveTo>
                  <a:pt x="0" y="0"/>
                </a:moveTo>
                <a:lnTo>
                  <a:pt x="2449067" y="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2948940" y="2801112"/>
            <a:ext cx="0" cy="656843"/>
          </a:xfrm>
          <a:custGeom>
            <a:avLst/>
            <a:gdLst/>
            <a:ahLst/>
            <a:cxnLst/>
            <a:rect l="l" t="t" r="r" b="b"/>
            <a:pathLst>
              <a:path h="656843">
                <a:moveTo>
                  <a:pt x="0" y="0"/>
                </a:moveTo>
                <a:lnTo>
                  <a:pt x="0" y="656843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951988" y="3454907"/>
            <a:ext cx="4322064" cy="0"/>
          </a:xfrm>
          <a:custGeom>
            <a:avLst/>
            <a:gdLst/>
            <a:ahLst/>
            <a:cxnLst/>
            <a:rect l="l" t="t" r="r" b="b"/>
            <a:pathLst>
              <a:path w="4322064">
                <a:moveTo>
                  <a:pt x="0" y="0"/>
                </a:moveTo>
                <a:lnTo>
                  <a:pt x="4322064" y="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277100" y="2473452"/>
            <a:ext cx="0" cy="984503"/>
          </a:xfrm>
          <a:custGeom>
            <a:avLst/>
            <a:gdLst/>
            <a:ahLst/>
            <a:cxnLst/>
            <a:rect l="l" t="t" r="r" b="b"/>
            <a:pathLst>
              <a:path h="984503">
                <a:moveTo>
                  <a:pt x="0" y="0"/>
                </a:moveTo>
                <a:lnTo>
                  <a:pt x="0" y="984503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250695" y="626240"/>
            <a:ext cx="1756134" cy="203707"/>
          </a:xfrm>
          <a:prstGeom prst="rect">
            <a:avLst/>
          </a:prstGeom>
        </p:spPr>
        <p:txBody>
          <a:bodyPr wrap="square" lIns="0" tIns="9556" rIns="0" bIns="0" rtlCol="0">
            <a:noAutofit/>
          </a:bodyPr>
          <a:lstStyle/>
          <a:p>
            <a:pPr marL="12700">
              <a:lnSpc>
                <a:spcPts val="1505"/>
              </a:lnSpc>
            </a:pPr>
            <a:r>
              <a:rPr sz="1400" spc="0" dirty="0">
                <a:solidFill>
                  <a:srgbClr val="FFFFFF"/>
                </a:solidFill>
                <a:latin typeface="Calibri"/>
                <a:cs typeface="Calibri"/>
              </a:rPr>
              <a:t>Open</a:t>
            </a:r>
            <a:r>
              <a:rPr sz="1400" spc="-3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0" dirty="0">
                <a:solidFill>
                  <a:srgbClr val="FFFFFF"/>
                </a:solidFill>
                <a:latin typeface="Calibri"/>
                <a:cs typeface="Calibri"/>
              </a:rPr>
              <a:t>Enrollment</a:t>
            </a:r>
            <a:r>
              <a:rPr sz="1400" spc="-3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0" dirty="0">
                <a:solidFill>
                  <a:srgbClr val="FFFFFF"/>
                </a:solidFill>
                <a:latin typeface="Calibri"/>
                <a:cs typeface="Calibri"/>
              </a:rPr>
              <a:t>Guide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31011" y="645671"/>
            <a:ext cx="203078" cy="177799"/>
          </a:xfrm>
          <a:prstGeom prst="rect">
            <a:avLst/>
          </a:prstGeom>
        </p:spPr>
        <p:txBody>
          <a:bodyPr wrap="square" lIns="0" tIns="8255" rIns="0" bIns="0" rtlCol="0">
            <a:noAutofit/>
          </a:bodyPr>
          <a:lstStyle/>
          <a:p>
            <a:pPr marL="12700">
              <a:lnSpc>
                <a:spcPts val="1300"/>
              </a:lnSpc>
            </a:pPr>
            <a:r>
              <a:rPr sz="1200" spc="2" dirty="0">
                <a:solidFill>
                  <a:srgbClr val="FFFFFF"/>
                </a:solidFill>
                <a:latin typeface="Calibri"/>
                <a:cs typeface="Calibri"/>
              </a:rPr>
              <a:t>12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44499" y="1338599"/>
            <a:ext cx="6881959" cy="795120"/>
          </a:xfrm>
          <a:prstGeom prst="rect">
            <a:avLst/>
          </a:prstGeom>
        </p:spPr>
        <p:txBody>
          <a:bodyPr wrap="square" lIns="0" tIns="13652" rIns="0" bIns="0" rtlCol="0">
            <a:noAutofit/>
          </a:bodyPr>
          <a:lstStyle/>
          <a:p>
            <a:pPr marL="12700" marR="9205">
              <a:lnSpc>
                <a:spcPts val="2150"/>
              </a:lnSpc>
            </a:pPr>
            <a:r>
              <a:rPr sz="2000" spc="1" dirty="0">
                <a:solidFill>
                  <a:srgbClr val="264052"/>
                </a:solidFill>
                <a:latin typeface="Arial"/>
                <a:cs typeface="Arial"/>
              </a:rPr>
              <a:t>Life</a:t>
            </a:r>
            <a:r>
              <a:rPr sz="2000" spc="52" dirty="0">
                <a:solidFill>
                  <a:srgbClr val="264052"/>
                </a:solidFill>
                <a:latin typeface="Times New Roman"/>
                <a:cs typeface="Times New Roman"/>
              </a:rPr>
              <a:t> </a:t>
            </a:r>
            <a:r>
              <a:rPr sz="2000" spc="1" dirty="0">
                <a:solidFill>
                  <a:srgbClr val="264052"/>
                </a:solidFill>
                <a:latin typeface="Arial"/>
                <a:cs typeface="Arial"/>
              </a:rPr>
              <a:t>and</a:t>
            </a:r>
            <a:r>
              <a:rPr sz="2000" spc="52" dirty="0">
                <a:solidFill>
                  <a:srgbClr val="264052"/>
                </a:solidFill>
                <a:latin typeface="Times New Roman"/>
                <a:cs typeface="Times New Roman"/>
              </a:rPr>
              <a:t> </a:t>
            </a:r>
            <a:r>
              <a:rPr sz="2000" spc="1" dirty="0">
                <a:solidFill>
                  <a:srgbClr val="264052"/>
                </a:solidFill>
                <a:latin typeface="Arial"/>
                <a:cs typeface="Arial"/>
              </a:rPr>
              <a:t>Accidental</a:t>
            </a:r>
            <a:r>
              <a:rPr sz="2000" spc="52" dirty="0">
                <a:solidFill>
                  <a:srgbClr val="264052"/>
                </a:solidFill>
                <a:latin typeface="Times New Roman"/>
                <a:cs typeface="Times New Roman"/>
              </a:rPr>
              <a:t> </a:t>
            </a:r>
            <a:r>
              <a:rPr sz="2000" spc="1" dirty="0">
                <a:solidFill>
                  <a:srgbClr val="264052"/>
                </a:solidFill>
                <a:latin typeface="Arial"/>
                <a:cs typeface="Arial"/>
              </a:rPr>
              <a:t>Death</a:t>
            </a:r>
            <a:r>
              <a:rPr sz="2000" spc="52" dirty="0">
                <a:solidFill>
                  <a:srgbClr val="264052"/>
                </a:solidFill>
                <a:latin typeface="Times New Roman"/>
                <a:cs typeface="Times New Roman"/>
              </a:rPr>
              <a:t> </a:t>
            </a:r>
            <a:r>
              <a:rPr sz="2000" spc="1" dirty="0">
                <a:solidFill>
                  <a:srgbClr val="264052"/>
                </a:solidFill>
                <a:latin typeface="Arial"/>
                <a:cs typeface="Arial"/>
              </a:rPr>
              <a:t>&amp;</a:t>
            </a:r>
            <a:r>
              <a:rPr sz="2000" spc="52" dirty="0">
                <a:solidFill>
                  <a:srgbClr val="264052"/>
                </a:solidFill>
                <a:latin typeface="Times New Roman"/>
                <a:cs typeface="Times New Roman"/>
              </a:rPr>
              <a:t> </a:t>
            </a:r>
            <a:r>
              <a:rPr sz="2000" spc="1" dirty="0">
                <a:solidFill>
                  <a:srgbClr val="264052"/>
                </a:solidFill>
                <a:latin typeface="Arial"/>
                <a:cs typeface="Arial"/>
              </a:rPr>
              <a:t>Dismemberment</a:t>
            </a:r>
            <a:r>
              <a:rPr sz="2000" spc="52" dirty="0">
                <a:solidFill>
                  <a:srgbClr val="264052"/>
                </a:solidFill>
                <a:latin typeface="Times New Roman"/>
                <a:cs typeface="Times New Roman"/>
              </a:rPr>
              <a:t> </a:t>
            </a:r>
            <a:r>
              <a:rPr sz="2000" spc="1" dirty="0">
                <a:solidFill>
                  <a:srgbClr val="264052"/>
                </a:solidFill>
                <a:latin typeface="Arial"/>
                <a:cs typeface="Arial"/>
              </a:rPr>
              <a:t>Insurance</a:t>
            </a:r>
            <a:endParaRPr sz="2000" dirty="0">
              <a:latin typeface="Arial"/>
              <a:cs typeface="Arial"/>
            </a:endParaRPr>
          </a:p>
          <a:p>
            <a:pPr marL="12700" indent="0">
              <a:lnSpc>
                <a:spcPct val="96016"/>
              </a:lnSpc>
              <a:spcBef>
                <a:spcPts val="474"/>
              </a:spcBef>
            </a:pPr>
            <a:r>
              <a:rPr sz="1000" spc="1" dirty="0">
                <a:latin typeface="Arial"/>
                <a:cs typeface="Arial"/>
              </a:rPr>
              <a:t>Kenyon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College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provides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Basic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Life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and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AD&amp;D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benefits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to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eligible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employees.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The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Life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insurance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benefit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will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be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paid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to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your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designated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beneficiary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in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the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event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of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death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while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covered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under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the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plan.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The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AD&amp;D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benefit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will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be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paid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in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the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event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of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a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loss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of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life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or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limb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by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accident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while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covered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under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the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plan.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44499" y="3461632"/>
            <a:ext cx="2979618" cy="151891"/>
          </a:xfrm>
          <a:prstGeom prst="rect">
            <a:avLst/>
          </a:prstGeom>
        </p:spPr>
        <p:txBody>
          <a:bodyPr wrap="square" lIns="0" tIns="7111" rIns="0" bIns="0" rtlCol="0">
            <a:noAutofit/>
          </a:bodyPr>
          <a:lstStyle/>
          <a:p>
            <a:pPr marL="12700">
              <a:lnSpc>
                <a:spcPts val="1120"/>
              </a:lnSpc>
            </a:pPr>
            <a:r>
              <a:rPr sz="1000" spc="2" dirty="0">
                <a:latin typeface="Arial"/>
                <a:cs typeface="Arial"/>
              </a:rPr>
              <a:t>The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above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benefits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will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begin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to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decrease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at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age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65.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37377" y="4053028"/>
            <a:ext cx="6789081" cy="941424"/>
          </a:xfrm>
          <a:prstGeom prst="rect">
            <a:avLst/>
          </a:prstGeom>
        </p:spPr>
        <p:txBody>
          <a:bodyPr wrap="square" lIns="0" tIns="13652" rIns="0" bIns="0" rtlCol="0">
            <a:noAutofit/>
          </a:bodyPr>
          <a:lstStyle/>
          <a:p>
            <a:pPr marL="12700" marR="9205">
              <a:lnSpc>
                <a:spcPts val="2150"/>
              </a:lnSpc>
            </a:pPr>
            <a:r>
              <a:rPr sz="2000" spc="1" dirty="0">
                <a:solidFill>
                  <a:srgbClr val="264052"/>
                </a:solidFill>
                <a:latin typeface="Arial"/>
                <a:cs typeface="Arial"/>
              </a:rPr>
              <a:t>Voluntary</a:t>
            </a:r>
            <a:r>
              <a:rPr sz="2000" spc="52" dirty="0">
                <a:solidFill>
                  <a:srgbClr val="264052"/>
                </a:solidFill>
                <a:latin typeface="Times New Roman"/>
                <a:cs typeface="Times New Roman"/>
              </a:rPr>
              <a:t> </a:t>
            </a:r>
            <a:r>
              <a:rPr sz="2000" spc="1" dirty="0">
                <a:solidFill>
                  <a:srgbClr val="264052"/>
                </a:solidFill>
                <a:latin typeface="Arial"/>
                <a:cs typeface="Arial"/>
              </a:rPr>
              <a:t>Life</a:t>
            </a:r>
            <a:r>
              <a:rPr sz="2000" spc="52" dirty="0">
                <a:solidFill>
                  <a:srgbClr val="264052"/>
                </a:solidFill>
                <a:latin typeface="Times New Roman"/>
                <a:cs typeface="Times New Roman"/>
              </a:rPr>
              <a:t> </a:t>
            </a:r>
            <a:r>
              <a:rPr sz="2000" spc="1" dirty="0">
                <a:solidFill>
                  <a:srgbClr val="264052"/>
                </a:solidFill>
                <a:latin typeface="Arial"/>
                <a:cs typeface="Arial"/>
              </a:rPr>
              <a:t>Offerings</a:t>
            </a:r>
            <a:endParaRPr sz="2000" dirty="0">
              <a:latin typeface="Arial"/>
              <a:cs typeface="Arial"/>
            </a:endParaRPr>
          </a:p>
          <a:p>
            <a:pPr marL="12700" indent="0">
              <a:lnSpc>
                <a:spcPct val="95633"/>
              </a:lnSpc>
              <a:spcBef>
                <a:spcPts val="488"/>
              </a:spcBef>
            </a:pPr>
            <a:r>
              <a:rPr sz="1000" dirty="0">
                <a:latin typeface="Arial"/>
                <a:cs typeface="Arial"/>
              </a:rPr>
              <a:t>In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0" dirty="0">
                <a:latin typeface="Arial"/>
                <a:cs typeface="Arial"/>
              </a:rPr>
              <a:t>a</a:t>
            </a:r>
            <a:r>
              <a:rPr sz="1000" spc="9" dirty="0">
                <a:latin typeface="Arial"/>
                <a:cs typeface="Arial"/>
              </a:rPr>
              <a:t>d</a:t>
            </a:r>
            <a:r>
              <a:rPr sz="1000" spc="0" dirty="0">
                <a:latin typeface="Arial"/>
                <a:cs typeface="Arial"/>
              </a:rPr>
              <a:t>d</a:t>
            </a:r>
            <a:r>
              <a:rPr sz="1000" spc="-4" dirty="0">
                <a:latin typeface="Arial"/>
                <a:cs typeface="Arial"/>
              </a:rPr>
              <a:t>i</a:t>
            </a:r>
            <a:r>
              <a:rPr sz="1000" spc="9" dirty="0">
                <a:latin typeface="Arial"/>
                <a:cs typeface="Arial"/>
              </a:rPr>
              <a:t>t</a:t>
            </a:r>
            <a:r>
              <a:rPr sz="1000" spc="-4" dirty="0">
                <a:latin typeface="Arial"/>
                <a:cs typeface="Arial"/>
              </a:rPr>
              <a:t>i</a:t>
            </a:r>
            <a:r>
              <a:rPr sz="1000" spc="9" dirty="0">
                <a:latin typeface="Arial"/>
                <a:cs typeface="Arial"/>
              </a:rPr>
              <a:t>o</a:t>
            </a:r>
            <a:r>
              <a:rPr sz="1000" spc="0" dirty="0">
                <a:latin typeface="Arial"/>
                <a:cs typeface="Arial"/>
              </a:rPr>
              <a:t>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0" dirty="0">
                <a:latin typeface="Arial"/>
                <a:cs typeface="Arial"/>
              </a:rPr>
              <a:t>to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0" dirty="0">
                <a:latin typeface="Arial"/>
                <a:cs typeface="Arial"/>
              </a:rPr>
              <a:t>the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0" dirty="0">
                <a:latin typeface="Arial"/>
                <a:cs typeface="Arial"/>
              </a:rPr>
              <a:t>e</a:t>
            </a:r>
            <a:r>
              <a:rPr sz="1000" spc="9" dirty="0">
                <a:latin typeface="Arial"/>
                <a:cs typeface="Arial"/>
              </a:rPr>
              <a:t>m</a:t>
            </a:r>
            <a:r>
              <a:rPr sz="1000" spc="0" dirty="0">
                <a:latin typeface="Arial"/>
                <a:cs typeface="Arial"/>
              </a:rPr>
              <a:t>p</a:t>
            </a:r>
            <a:r>
              <a:rPr sz="1000" spc="-4" dirty="0">
                <a:latin typeface="Arial"/>
                <a:cs typeface="Arial"/>
              </a:rPr>
              <a:t>l</a:t>
            </a:r>
            <a:r>
              <a:rPr sz="1000" spc="0" dirty="0">
                <a:latin typeface="Arial"/>
                <a:cs typeface="Arial"/>
              </a:rPr>
              <a:t>o</a:t>
            </a:r>
            <a:r>
              <a:rPr sz="1000" spc="4" dirty="0">
                <a:latin typeface="Arial"/>
                <a:cs typeface="Arial"/>
              </a:rPr>
              <a:t>y</a:t>
            </a:r>
            <a:r>
              <a:rPr sz="1000" spc="0" dirty="0">
                <a:latin typeface="Arial"/>
                <a:cs typeface="Arial"/>
              </a:rPr>
              <a:t>er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0" dirty="0">
                <a:latin typeface="Arial"/>
                <a:cs typeface="Arial"/>
              </a:rPr>
              <a:t>pa</a:t>
            </a:r>
            <a:r>
              <a:rPr sz="1000" spc="4" dirty="0">
                <a:latin typeface="Arial"/>
                <a:cs typeface="Arial"/>
              </a:rPr>
              <a:t>i</a:t>
            </a:r>
            <a:r>
              <a:rPr sz="1000" spc="0" dirty="0">
                <a:latin typeface="Arial"/>
                <a:cs typeface="Arial"/>
              </a:rPr>
              <a:t>d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9" dirty="0">
                <a:latin typeface="Arial"/>
                <a:cs typeface="Arial"/>
              </a:rPr>
              <a:t>B</a:t>
            </a:r>
            <a:r>
              <a:rPr sz="1000" spc="0" dirty="0">
                <a:latin typeface="Arial"/>
                <a:cs typeface="Arial"/>
              </a:rPr>
              <a:t>a</a:t>
            </a:r>
            <a:r>
              <a:rPr sz="1000" spc="4" dirty="0">
                <a:latin typeface="Arial"/>
                <a:cs typeface="Arial"/>
              </a:rPr>
              <a:t>s</a:t>
            </a:r>
            <a:r>
              <a:rPr sz="1000" spc="-4" dirty="0">
                <a:latin typeface="Arial"/>
                <a:cs typeface="Arial"/>
              </a:rPr>
              <a:t>i</a:t>
            </a:r>
            <a:r>
              <a:rPr sz="1000" spc="0" dirty="0">
                <a:latin typeface="Arial"/>
                <a:cs typeface="Arial"/>
              </a:rPr>
              <a:t>c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9" dirty="0">
                <a:latin typeface="Arial"/>
                <a:cs typeface="Arial"/>
              </a:rPr>
              <a:t>L</a:t>
            </a:r>
            <a:r>
              <a:rPr sz="1000" spc="-4" dirty="0">
                <a:latin typeface="Arial"/>
                <a:cs typeface="Arial"/>
              </a:rPr>
              <a:t>i</a:t>
            </a:r>
            <a:r>
              <a:rPr sz="1000" spc="0" dirty="0">
                <a:latin typeface="Arial"/>
                <a:cs typeface="Arial"/>
              </a:rPr>
              <a:t>fe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0" dirty="0">
                <a:latin typeface="Arial"/>
                <a:cs typeface="Arial"/>
              </a:rPr>
              <a:t>and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Arial"/>
                <a:cs typeface="Arial"/>
              </a:rPr>
              <a:t>A</a:t>
            </a:r>
            <a:r>
              <a:rPr sz="1000" spc="14" dirty="0">
                <a:latin typeface="Arial"/>
                <a:cs typeface="Arial"/>
              </a:rPr>
              <a:t>D</a:t>
            </a:r>
            <a:r>
              <a:rPr sz="1000" spc="-4" dirty="0">
                <a:latin typeface="Arial"/>
                <a:cs typeface="Arial"/>
              </a:rPr>
              <a:t>&amp;</a:t>
            </a:r>
            <a:r>
              <a:rPr sz="1000" spc="0" dirty="0">
                <a:latin typeface="Arial"/>
                <a:cs typeface="Arial"/>
              </a:rPr>
              <a:t>D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Arial"/>
                <a:cs typeface="Arial"/>
              </a:rPr>
              <a:t>c</a:t>
            </a:r>
            <a:r>
              <a:rPr sz="1000" spc="0" dirty="0">
                <a:latin typeface="Arial"/>
                <a:cs typeface="Arial"/>
              </a:rPr>
              <a:t>o</a:t>
            </a:r>
            <a:r>
              <a:rPr sz="1000" spc="4" dirty="0">
                <a:latin typeface="Arial"/>
                <a:cs typeface="Arial"/>
              </a:rPr>
              <a:t>v</a:t>
            </a:r>
            <a:r>
              <a:rPr sz="1000" spc="0" dirty="0">
                <a:latin typeface="Arial"/>
                <a:cs typeface="Arial"/>
              </a:rPr>
              <a:t>e</a:t>
            </a:r>
            <a:r>
              <a:rPr sz="1000" spc="4" dirty="0">
                <a:latin typeface="Arial"/>
                <a:cs typeface="Arial"/>
              </a:rPr>
              <a:t>r</a:t>
            </a:r>
            <a:r>
              <a:rPr sz="1000" spc="0" dirty="0">
                <a:latin typeface="Arial"/>
                <a:cs typeface="Arial"/>
              </a:rPr>
              <a:t>age,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Arial"/>
                <a:cs typeface="Arial"/>
              </a:rPr>
              <a:t>y</a:t>
            </a:r>
            <a:r>
              <a:rPr sz="1000" spc="9" dirty="0">
                <a:latin typeface="Arial"/>
                <a:cs typeface="Arial"/>
              </a:rPr>
              <a:t>o</a:t>
            </a:r>
            <a:r>
              <a:rPr sz="1000" spc="0" dirty="0">
                <a:latin typeface="Arial"/>
                <a:cs typeface="Arial"/>
              </a:rPr>
              <a:t>u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0" dirty="0">
                <a:latin typeface="Arial"/>
                <a:cs typeface="Arial"/>
              </a:rPr>
              <a:t>ha</a:t>
            </a:r>
            <a:r>
              <a:rPr sz="1000" spc="4" dirty="0">
                <a:latin typeface="Arial"/>
                <a:cs typeface="Arial"/>
              </a:rPr>
              <a:t>v</a:t>
            </a:r>
            <a:r>
              <a:rPr sz="1000" spc="0" dirty="0">
                <a:latin typeface="Arial"/>
                <a:cs typeface="Arial"/>
              </a:rPr>
              <a:t>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0" dirty="0">
                <a:latin typeface="Arial"/>
                <a:cs typeface="Arial"/>
              </a:rPr>
              <a:t>the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0" dirty="0">
                <a:latin typeface="Arial"/>
                <a:cs typeface="Arial"/>
              </a:rPr>
              <a:t>op</a:t>
            </a:r>
            <a:r>
              <a:rPr sz="1000" spc="9" dirty="0">
                <a:latin typeface="Arial"/>
                <a:cs typeface="Arial"/>
              </a:rPr>
              <a:t>t</a:t>
            </a:r>
            <a:r>
              <a:rPr sz="1000" spc="-4" dirty="0">
                <a:latin typeface="Arial"/>
                <a:cs typeface="Arial"/>
              </a:rPr>
              <a:t>i</a:t>
            </a:r>
            <a:r>
              <a:rPr sz="1000" spc="0" dirty="0">
                <a:latin typeface="Arial"/>
                <a:cs typeface="Arial"/>
              </a:rPr>
              <a:t>on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0" dirty="0">
                <a:latin typeface="Arial"/>
                <a:cs typeface="Arial"/>
              </a:rPr>
              <a:t>to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9" dirty="0">
                <a:latin typeface="Arial"/>
                <a:cs typeface="Arial"/>
              </a:rPr>
              <a:t>p</a:t>
            </a:r>
            <a:r>
              <a:rPr sz="1000" spc="0" dirty="0">
                <a:latin typeface="Arial"/>
                <a:cs typeface="Arial"/>
              </a:rPr>
              <a:t>u</a:t>
            </a:r>
            <a:r>
              <a:rPr sz="1000" spc="4" dirty="0">
                <a:latin typeface="Arial"/>
                <a:cs typeface="Arial"/>
              </a:rPr>
              <a:t>rc</a:t>
            </a:r>
            <a:r>
              <a:rPr sz="1000" spc="0" dirty="0">
                <a:latin typeface="Arial"/>
                <a:cs typeface="Arial"/>
              </a:rPr>
              <a:t>ha</a:t>
            </a:r>
            <a:r>
              <a:rPr sz="1000" spc="4" dirty="0">
                <a:latin typeface="Arial"/>
                <a:cs typeface="Arial"/>
              </a:rPr>
              <a:t>s</a:t>
            </a:r>
            <a:r>
              <a:rPr sz="1000" spc="0" dirty="0">
                <a:latin typeface="Arial"/>
                <a:cs typeface="Arial"/>
              </a:rPr>
              <a:t>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9" dirty="0">
                <a:latin typeface="Arial"/>
                <a:cs typeface="Arial"/>
              </a:rPr>
              <a:t>a</a:t>
            </a:r>
            <a:r>
              <a:rPr sz="1000" spc="0" dirty="0">
                <a:latin typeface="Arial"/>
                <a:cs typeface="Arial"/>
              </a:rPr>
              <a:t>d</a:t>
            </a:r>
            <a:r>
              <a:rPr sz="1000" spc="9" dirty="0">
                <a:latin typeface="Arial"/>
                <a:cs typeface="Arial"/>
              </a:rPr>
              <a:t>d</a:t>
            </a:r>
            <a:r>
              <a:rPr sz="1000" spc="-4" dirty="0">
                <a:latin typeface="Arial"/>
                <a:cs typeface="Arial"/>
              </a:rPr>
              <a:t>i</a:t>
            </a:r>
            <a:r>
              <a:rPr sz="1000" spc="0" dirty="0">
                <a:latin typeface="Arial"/>
                <a:cs typeface="Arial"/>
              </a:rPr>
              <a:t>t</a:t>
            </a:r>
            <a:r>
              <a:rPr sz="1000" spc="4" dirty="0">
                <a:latin typeface="Arial"/>
                <a:cs typeface="Arial"/>
              </a:rPr>
              <a:t>i</a:t>
            </a:r>
            <a:r>
              <a:rPr sz="1000" spc="0" dirty="0">
                <a:latin typeface="Arial"/>
                <a:cs typeface="Arial"/>
              </a:rPr>
              <a:t>on</a:t>
            </a:r>
            <a:r>
              <a:rPr sz="1000" spc="9" dirty="0">
                <a:latin typeface="Arial"/>
                <a:cs typeface="Arial"/>
              </a:rPr>
              <a:t>a</a:t>
            </a:r>
            <a:r>
              <a:rPr sz="1000" spc="0" dirty="0">
                <a:latin typeface="Arial"/>
                <a:cs typeface="Arial"/>
              </a:rPr>
              <a:t>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9" dirty="0">
                <a:latin typeface="Arial"/>
                <a:cs typeface="Arial"/>
              </a:rPr>
              <a:t>v</a:t>
            </a:r>
            <a:r>
              <a:rPr sz="1000" spc="0" dirty="0">
                <a:latin typeface="Arial"/>
                <a:cs typeface="Arial"/>
              </a:rPr>
              <a:t>o</a:t>
            </a:r>
            <a:r>
              <a:rPr sz="1000" spc="-4" dirty="0">
                <a:latin typeface="Arial"/>
                <a:cs typeface="Arial"/>
              </a:rPr>
              <a:t>l</a:t>
            </a:r>
            <a:r>
              <a:rPr sz="1000" spc="9" dirty="0">
                <a:latin typeface="Arial"/>
                <a:cs typeface="Arial"/>
              </a:rPr>
              <a:t>u</a:t>
            </a:r>
            <a:r>
              <a:rPr sz="1000" spc="0" dirty="0">
                <a:latin typeface="Arial"/>
                <a:cs typeface="Arial"/>
              </a:rPr>
              <a:t>nta</a:t>
            </a:r>
            <a:r>
              <a:rPr sz="1000" spc="4" dirty="0">
                <a:latin typeface="Arial"/>
                <a:cs typeface="Arial"/>
              </a:rPr>
              <a:t>r</a:t>
            </a:r>
            <a:r>
              <a:rPr sz="1000" spc="0" dirty="0">
                <a:latin typeface="Arial"/>
                <a:cs typeface="Arial"/>
              </a:rPr>
              <a:t>y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Arial"/>
                <a:cs typeface="Arial"/>
              </a:rPr>
              <a:t>l</a:t>
            </a:r>
            <a:r>
              <a:rPr sz="1000" spc="-4" dirty="0">
                <a:latin typeface="Arial"/>
                <a:cs typeface="Arial"/>
              </a:rPr>
              <a:t>i</a:t>
            </a:r>
            <a:r>
              <a:rPr sz="1000" spc="0" dirty="0">
                <a:latin typeface="Arial"/>
                <a:cs typeface="Arial"/>
              </a:rPr>
              <a:t>fe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Arial"/>
                <a:cs typeface="Arial"/>
              </a:rPr>
              <a:t>i</a:t>
            </a:r>
            <a:r>
              <a:rPr sz="1000" spc="0" dirty="0">
                <a:latin typeface="Arial"/>
                <a:cs typeface="Arial"/>
              </a:rPr>
              <a:t>n</a:t>
            </a:r>
            <a:r>
              <a:rPr sz="1000" spc="4" dirty="0">
                <a:latin typeface="Arial"/>
                <a:cs typeface="Arial"/>
              </a:rPr>
              <a:t>s</a:t>
            </a:r>
            <a:r>
              <a:rPr sz="1000" spc="0" dirty="0">
                <a:latin typeface="Arial"/>
                <a:cs typeface="Arial"/>
              </a:rPr>
              <a:t>u</a:t>
            </a:r>
            <a:r>
              <a:rPr sz="1000" spc="4" dirty="0">
                <a:latin typeface="Arial"/>
                <a:cs typeface="Arial"/>
              </a:rPr>
              <a:t>r</a:t>
            </a:r>
            <a:r>
              <a:rPr sz="1000" spc="0" dirty="0">
                <a:latin typeface="Arial"/>
                <a:cs typeface="Arial"/>
              </a:rPr>
              <a:t>an</a:t>
            </a:r>
            <a:r>
              <a:rPr sz="1000" spc="4" dirty="0">
                <a:latin typeface="Arial"/>
                <a:cs typeface="Arial"/>
              </a:rPr>
              <a:t>c</a:t>
            </a:r>
            <a:r>
              <a:rPr sz="1000" spc="0" dirty="0">
                <a:latin typeface="Arial"/>
                <a:cs typeface="Arial"/>
              </a:rPr>
              <a:t>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0" dirty="0">
                <a:latin typeface="Arial"/>
                <a:cs typeface="Arial"/>
              </a:rPr>
              <a:t>to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Arial"/>
                <a:cs typeface="Arial"/>
              </a:rPr>
              <a:t>c</a:t>
            </a:r>
            <a:r>
              <a:rPr sz="1000" spc="0" dirty="0">
                <a:latin typeface="Arial"/>
                <a:cs typeface="Arial"/>
              </a:rPr>
              <a:t>o</a:t>
            </a:r>
            <a:r>
              <a:rPr sz="1000" spc="4" dirty="0">
                <a:latin typeface="Arial"/>
                <a:cs typeface="Arial"/>
              </a:rPr>
              <a:t>v</a:t>
            </a:r>
            <a:r>
              <a:rPr sz="1000" spc="0" dirty="0">
                <a:latin typeface="Arial"/>
                <a:cs typeface="Arial"/>
              </a:rPr>
              <a:t>er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9" dirty="0">
                <a:latin typeface="Arial"/>
                <a:cs typeface="Arial"/>
              </a:rPr>
              <a:t>a</a:t>
            </a:r>
            <a:r>
              <a:rPr sz="1000" spc="0" dirty="0">
                <a:latin typeface="Arial"/>
                <a:cs typeface="Arial"/>
              </a:rPr>
              <a:t>ny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0" dirty="0">
                <a:latin typeface="Arial"/>
                <a:cs typeface="Arial"/>
              </a:rPr>
              <a:t>g</a:t>
            </a:r>
            <a:r>
              <a:rPr sz="1000" spc="9" dirty="0">
                <a:latin typeface="Arial"/>
                <a:cs typeface="Arial"/>
              </a:rPr>
              <a:t>ap</a:t>
            </a:r>
            <a:r>
              <a:rPr sz="1000" spc="0" dirty="0">
                <a:latin typeface="Arial"/>
                <a:cs typeface="Arial"/>
              </a:rPr>
              <a:t>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Arial"/>
                <a:cs typeface="Arial"/>
              </a:rPr>
              <a:t>i</a:t>
            </a:r>
            <a:r>
              <a:rPr sz="1000" spc="0" dirty="0">
                <a:latin typeface="Arial"/>
                <a:cs typeface="Arial"/>
              </a:rPr>
              <a:t>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Arial"/>
                <a:cs typeface="Arial"/>
              </a:rPr>
              <a:t>y</a:t>
            </a:r>
            <a:r>
              <a:rPr sz="1000" spc="0" dirty="0">
                <a:latin typeface="Arial"/>
                <a:cs typeface="Arial"/>
              </a:rPr>
              <a:t>our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0" dirty="0">
                <a:latin typeface="Arial"/>
                <a:cs typeface="Arial"/>
              </a:rPr>
              <a:t>e</a:t>
            </a:r>
            <a:r>
              <a:rPr sz="1000" spc="19" dirty="0">
                <a:latin typeface="Arial"/>
                <a:cs typeface="Arial"/>
              </a:rPr>
              <a:t>x</a:t>
            </a:r>
            <a:r>
              <a:rPr sz="1000" spc="-4" dirty="0">
                <a:latin typeface="Arial"/>
                <a:cs typeface="Arial"/>
              </a:rPr>
              <a:t>i</a:t>
            </a:r>
            <a:r>
              <a:rPr sz="1000" spc="4" dirty="0">
                <a:latin typeface="Arial"/>
                <a:cs typeface="Arial"/>
              </a:rPr>
              <a:t>s</a:t>
            </a:r>
            <a:r>
              <a:rPr sz="1000" spc="0" dirty="0">
                <a:latin typeface="Arial"/>
                <a:cs typeface="Arial"/>
              </a:rPr>
              <a:t>t</a:t>
            </a:r>
            <a:r>
              <a:rPr sz="1000" spc="-4" dirty="0">
                <a:latin typeface="Arial"/>
                <a:cs typeface="Arial"/>
              </a:rPr>
              <a:t>i</a:t>
            </a:r>
            <a:r>
              <a:rPr sz="1000" spc="9" dirty="0">
                <a:latin typeface="Arial"/>
                <a:cs typeface="Arial"/>
              </a:rPr>
              <a:t>n</a:t>
            </a:r>
            <a:r>
              <a:rPr sz="1000" spc="0" dirty="0">
                <a:latin typeface="Arial"/>
                <a:cs typeface="Arial"/>
              </a:rPr>
              <a:t>g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Arial"/>
                <a:cs typeface="Arial"/>
              </a:rPr>
              <a:t>c</a:t>
            </a:r>
            <a:r>
              <a:rPr sz="1000" spc="0" dirty="0">
                <a:latin typeface="Arial"/>
                <a:cs typeface="Arial"/>
              </a:rPr>
              <a:t>o</a:t>
            </a:r>
            <a:r>
              <a:rPr sz="1000" spc="4" dirty="0">
                <a:latin typeface="Arial"/>
                <a:cs typeface="Arial"/>
              </a:rPr>
              <a:t>v</a:t>
            </a:r>
            <a:r>
              <a:rPr sz="1000" spc="0" dirty="0">
                <a:latin typeface="Arial"/>
                <a:cs typeface="Arial"/>
              </a:rPr>
              <a:t>e</a:t>
            </a:r>
            <a:r>
              <a:rPr sz="1000" spc="4" dirty="0">
                <a:latin typeface="Arial"/>
                <a:cs typeface="Arial"/>
              </a:rPr>
              <a:t>r</a:t>
            </a:r>
            <a:r>
              <a:rPr sz="1000" spc="0" dirty="0">
                <a:latin typeface="Arial"/>
                <a:cs typeface="Arial"/>
              </a:rPr>
              <a:t>a</a:t>
            </a:r>
            <a:r>
              <a:rPr sz="1000" spc="9" dirty="0">
                <a:latin typeface="Arial"/>
                <a:cs typeface="Arial"/>
              </a:rPr>
              <a:t>g</a:t>
            </a:r>
            <a:r>
              <a:rPr sz="1000" spc="0" dirty="0">
                <a:latin typeface="Arial"/>
                <a:cs typeface="Arial"/>
              </a:rPr>
              <a:t>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0" dirty="0">
                <a:latin typeface="Arial"/>
                <a:cs typeface="Arial"/>
              </a:rPr>
              <a:t>that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0" dirty="0">
                <a:latin typeface="Arial"/>
                <a:cs typeface="Arial"/>
              </a:rPr>
              <a:t>may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0" dirty="0">
                <a:latin typeface="Arial"/>
                <a:cs typeface="Arial"/>
              </a:rPr>
              <a:t>be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0" dirty="0">
                <a:latin typeface="Arial"/>
                <a:cs typeface="Arial"/>
              </a:rPr>
              <a:t>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Arial"/>
                <a:cs typeface="Arial"/>
              </a:rPr>
              <a:t>r</a:t>
            </a:r>
            <a:r>
              <a:rPr sz="1000" spc="0" dirty="0">
                <a:latin typeface="Arial"/>
                <a:cs typeface="Arial"/>
              </a:rPr>
              <a:t>e</a:t>
            </a:r>
            <a:r>
              <a:rPr sz="1000" spc="4" dirty="0">
                <a:latin typeface="Arial"/>
                <a:cs typeface="Arial"/>
              </a:rPr>
              <a:t>s</a:t>
            </a:r>
            <a:r>
              <a:rPr sz="1000" spc="9" dirty="0">
                <a:latin typeface="Arial"/>
                <a:cs typeface="Arial"/>
              </a:rPr>
              <a:t>u</a:t>
            </a:r>
            <a:r>
              <a:rPr sz="1000" spc="-4" dirty="0">
                <a:latin typeface="Arial"/>
                <a:cs typeface="Arial"/>
              </a:rPr>
              <a:t>l</a:t>
            </a:r>
            <a:r>
              <a:rPr sz="1000" spc="0" dirty="0">
                <a:latin typeface="Arial"/>
                <a:cs typeface="Arial"/>
              </a:rPr>
              <a:t>t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9" dirty="0">
                <a:latin typeface="Arial"/>
                <a:cs typeface="Arial"/>
              </a:rPr>
              <a:t>o</a:t>
            </a:r>
            <a:r>
              <a:rPr sz="1000" spc="0" dirty="0">
                <a:latin typeface="Arial"/>
                <a:cs typeface="Arial"/>
              </a:rPr>
              <a:t>f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0" dirty="0">
                <a:latin typeface="Arial"/>
                <a:cs typeface="Arial"/>
              </a:rPr>
              <a:t>a</a:t>
            </a:r>
            <a:r>
              <a:rPr sz="1000" spc="9" dirty="0">
                <a:latin typeface="Arial"/>
                <a:cs typeface="Arial"/>
              </a:rPr>
              <a:t>g</a:t>
            </a:r>
            <a:r>
              <a:rPr sz="1000" spc="0" dirty="0">
                <a:latin typeface="Arial"/>
                <a:cs typeface="Arial"/>
              </a:rPr>
              <a:t>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Arial"/>
                <a:cs typeface="Arial"/>
              </a:rPr>
              <a:t>r</a:t>
            </a:r>
            <a:r>
              <a:rPr sz="1000" spc="0" dirty="0">
                <a:latin typeface="Arial"/>
                <a:cs typeface="Arial"/>
              </a:rPr>
              <a:t>edu</a:t>
            </a:r>
            <a:r>
              <a:rPr sz="1000" spc="4" dirty="0">
                <a:latin typeface="Arial"/>
                <a:cs typeface="Arial"/>
              </a:rPr>
              <a:t>c</a:t>
            </a:r>
            <a:r>
              <a:rPr sz="1000" spc="0" dirty="0">
                <a:latin typeface="Arial"/>
                <a:cs typeface="Arial"/>
              </a:rPr>
              <a:t>t</a:t>
            </a:r>
            <a:r>
              <a:rPr sz="1000" spc="-4" dirty="0">
                <a:latin typeface="Arial"/>
                <a:cs typeface="Arial"/>
              </a:rPr>
              <a:t>i</a:t>
            </a:r>
            <a:r>
              <a:rPr sz="1000" spc="9" dirty="0">
                <a:latin typeface="Arial"/>
                <a:cs typeface="Arial"/>
              </a:rPr>
              <a:t>o</a:t>
            </a:r>
            <a:r>
              <a:rPr sz="1000" spc="0" dirty="0">
                <a:latin typeface="Arial"/>
                <a:cs typeface="Arial"/>
              </a:rPr>
              <a:t>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Arial"/>
                <a:cs typeface="Arial"/>
              </a:rPr>
              <a:t>sc</a:t>
            </a:r>
            <a:r>
              <a:rPr sz="1000" spc="0" dirty="0">
                <a:latin typeface="Arial"/>
                <a:cs typeface="Arial"/>
              </a:rPr>
              <a:t>he</a:t>
            </a:r>
            <a:r>
              <a:rPr sz="1000" spc="9" dirty="0">
                <a:latin typeface="Arial"/>
                <a:cs typeface="Arial"/>
              </a:rPr>
              <a:t>d</a:t>
            </a:r>
            <a:r>
              <a:rPr sz="1000" spc="0" dirty="0">
                <a:latin typeface="Arial"/>
                <a:cs typeface="Arial"/>
              </a:rPr>
              <a:t>u</a:t>
            </a:r>
            <a:r>
              <a:rPr sz="1000" spc="4" dirty="0">
                <a:latin typeface="Arial"/>
                <a:cs typeface="Arial"/>
              </a:rPr>
              <a:t>l</a:t>
            </a:r>
            <a:r>
              <a:rPr sz="1000" spc="0" dirty="0">
                <a:latin typeface="Arial"/>
                <a:cs typeface="Arial"/>
              </a:rPr>
              <a:t>e</a:t>
            </a:r>
            <a:r>
              <a:rPr sz="1000" spc="4" dirty="0">
                <a:latin typeface="Arial"/>
                <a:cs typeface="Arial"/>
              </a:rPr>
              <a:t>s</a:t>
            </a:r>
            <a:r>
              <a:rPr sz="1000" spc="0" dirty="0">
                <a:latin typeface="Arial"/>
                <a:cs typeface="Arial"/>
              </a:rPr>
              <a:t>,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Arial"/>
                <a:cs typeface="Arial"/>
              </a:rPr>
              <a:t>c</a:t>
            </a:r>
            <a:r>
              <a:rPr sz="1000" spc="0" dirty="0">
                <a:latin typeface="Arial"/>
                <a:cs typeface="Arial"/>
              </a:rPr>
              <a:t>o</a:t>
            </a:r>
            <a:r>
              <a:rPr sz="1000" spc="4" dirty="0">
                <a:latin typeface="Arial"/>
                <a:cs typeface="Arial"/>
              </a:rPr>
              <a:t>s</a:t>
            </a:r>
            <a:r>
              <a:rPr sz="1000" spc="0" dirty="0">
                <a:latin typeface="Arial"/>
                <a:cs typeface="Arial"/>
              </a:rPr>
              <a:t>t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9" dirty="0">
                <a:latin typeface="Arial"/>
                <a:cs typeface="Arial"/>
              </a:rPr>
              <a:t>o</a:t>
            </a:r>
            <a:r>
              <a:rPr sz="1000" spc="0" dirty="0">
                <a:latin typeface="Arial"/>
                <a:cs typeface="Arial"/>
              </a:rPr>
              <a:t>f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Arial"/>
                <a:cs typeface="Arial"/>
              </a:rPr>
              <a:t>li</a:t>
            </a:r>
            <a:r>
              <a:rPr sz="1000" spc="19" dirty="0">
                <a:latin typeface="Arial"/>
                <a:cs typeface="Arial"/>
              </a:rPr>
              <a:t>v</a:t>
            </a:r>
            <a:r>
              <a:rPr sz="1000" spc="-4" dirty="0">
                <a:latin typeface="Arial"/>
                <a:cs typeface="Arial"/>
              </a:rPr>
              <a:t>i</a:t>
            </a:r>
            <a:r>
              <a:rPr sz="1000" spc="0" dirty="0">
                <a:latin typeface="Arial"/>
                <a:cs typeface="Arial"/>
              </a:rPr>
              <a:t>ng,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0" dirty="0">
                <a:latin typeface="Arial"/>
                <a:cs typeface="Arial"/>
              </a:rPr>
              <a:t>e</a:t>
            </a:r>
            <a:r>
              <a:rPr sz="1000" spc="4" dirty="0">
                <a:latin typeface="Arial"/>
                <a:cs typeface="Arial"/>
              </a:rPr>
              <a:t>x</a:t>
            </a:r>
            <a:r>
              <a:rPr sz="1000" spc="-4" dirty="0">
                <a:latin typeface="Arial"/>
                <a:cs typeface="Arial"/>
              </a:rPr>
              <a:t>i</a:t>
            </a:r>
            <a:r>
              <a:rPr sz="1000" spc="4" dirty="0">
                <a:latin typeface="Arial"/>
                <a:cs typeface="Arial"/>
              </a:rPr>
              <a:t>s</a:t>
            </a:r>
            <a:r>
              <a:rPr sz="1000" spc="0" dirty="0">
                <a:latin typeface="Arial"/>
                <a:cs typeface="Arial"/>
              </a:rPr>
              <a:t>t</a:t>
            </a:r>
            <a:r>
              <a:rPr sz="1000" spc="-4" dirty="0">
                <a:latin typeface="Arial"/>
                <a:cs typeface="Arial"/>
              </a:rPr>
              <a:t>i</a:t>
            </a:r>
            <a:r>
              <a:rPr sz="1000" spc="9" dirty="0">
                <a:latin typeface="Arial"/>
                <a:cs typeface="Arial"/>
              </a:rPr>
              <a:t>n</a:t>
            </a:r>
            <a:r>
              <a:rPr sz="1000" spc="0" dirty="0">
                <a:latin typeface="Arial"/>
                <a:cs typeface="Arial"/>
              </a:rPr>
              <a:t>g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0" dirty="0">
                <a:latin typeface="Arial"/>
                <a:cs typeface="Arial"/>
              </a:rPr>
              <a:t>f</a:t>
            </a:r>
            <a:r>
              <a:rPr sz="1000" spc="4" dirty="0">
                <a:latin typeface="Arial"/>
                <a:cs typeface="Arial"/>
              </a:rPr>
              <a:t>i</a:t>
            </a:r>
            <a:r>
              <a:rPr sz="1000" spc="0" dirty="0">
                <a:latin typeface="Arial"/>
                <a:cs typeface="Arial"/>
              </a:rPr>
              <a:t>nan</a:t>
            </a:r>
            <a:r>
              <a:rPr sz="1000" spc="19" dirty="0">
                <a:latin typeface="Arial"/>
                <a:cs typeface="Arial"/>
              </a:rPr>
              <a:t>c</a:t>
            </a:r>
            <a:r>
              <a:rPr sz="1000" spc="-4" dirty="0">
                <a:latin typeface="Arial"/>
                <a:cs typeface="Arial"/>
              </a:rPr>
              <a:t>i</a:t>
            </a:r>
            <a:r>
              <a:rPr sz="1000" spc="0" dirty="0">
                <a:latin typeface="Arial"/>
                <a:cs typeface="Arial"/>
              </a:rPr>
              <a:t>al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0" dirty="0">
                <a:latin typeface="Arial"/>
                <a:cs typeface="Arial"/>
              </a:rPr>
              <a:t>o</a:t>
            </a:r>
            <a:r>
              <a:rPr sz="1000" spc="9" dirty="0">
                <a:latin typeface="Arial"/>
                <a:cs typeface="Arial"/>
              </a:rPr>
              <a:t>b</a:t>
            </a:r>
            <a:r>
              <a:rPr sz="1000" spc="-4" dirty="0">
                <a:latin typeface="Arial"/>
                <a:cs typeface="Arial"/>
              </a:rPr>
              <a:t>l</a:t>
            </a:r>
            <a:r>
              <a:rPr sz="1000" spc="4" dirty="0">
                <a:latin typeface="Arial"/>
                <a:cs typeface="Arial"/>
              </a:rPr>
              <a:t>i</a:t>
            </a:r>
            <a:r>
              <a:rPr sz="1000" spc="0" dirty="0">
                <a:latin typeface="Arial"/>
                <a:cs typeface="Arial"/>
              </a:rPr>
              <a:t>ga</a:t>
            </a:r>
            <a:r>
              <a:rPr sz="1000" spc="9" dirty="0">
                <a:latin typeface="Arial"/>
                <a:cs typeface="Arial"/>
              </a:rPr>
              <a:t>t</a:t>
            </a:r>
            <a:r>
              <a:rPr sz="1000" spc="-4" dirty="0">
                <a:latin typeface="Arial"/>
                <a:cs typeface="Arial"/>
              </a:rPr>
              <a:t>i</a:t>
            </a:r>
            <a:r>
              <a:rPr sz="1000" spc="0" dirty="0">
                <a:latin typeface="Arial"/>
                <a:cs typeface="Arial"/>
              </a:rPr>
              <a:t>o</a:t>
            </a:r>
            <a:r>
              <a:rPr sz="1000" spc="9" dirty="0">
                <a:latin typeface="Arial"/>
                <a:cs typeface="Arial"/>
              </a:rPr>
              <a:t>n</a:t>
            </a:r>
            <a:r>
              <a:rPr sz="1000" spc="4" dirty="0">
                <a:latin typeface="Arial"/>
                <a:cs typeface="Arial"/>
              </a:rPr>
              <a:t>s</a:t>
            </a:r>
            <a:r>
              <a:rPr sz="1000" spc="0" dirty="0">
                <a:latin typeface="Arial"/>
                <a:cs typeface="Arial"/>
              </a:rPr>
              <a:t>,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0" dirty="0">
                <a:latin typeface="Arial"/>
                <a:cs typeface="Arial"/>
              </a:rPr>
              <a:t>et</a:t>
            </a:r>
            <a:r>
              <a:rPr sz="1000" spc="4" dirty="0">
                <a:latin typeface="Arial"/>
                <a:cs typeface="Arial"/>
              </a:rPr>
              <a:t>c</a:t>
            </a:r>
            <a:r>
              <a:rPr sz="1000" spc="0" dirty="0">
                <a:latin typeface="Arial"/>
                <a:cs typeface="Arial"/>
              </a:rPr>
              <a:t>.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Arial"/>
                <a:cs typeface="Arial"/>
              </a:rPr>
              <a:t>Y</a:t>
            </a:r>
            <a:r>
              <a:rPr sz="1000" spc="9" dirty="0">
                <a:latin typeface="Arial"/>
                <a:cs typeface="Arial"/>
              </a:rPr>
              <a:t>o</a:t>
            </a:r>
            <a:r>
              <a:rPr sz="1000" spc="0" dirty="0">
                <a:latin typeface="Arial"/>
                <a:cs typeface="Arial"/>
              </a:rPr>
              <a:t>ur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9" dirty="0">
                <a:latin typeface="Arial"/>
                <a:cs typeface="Arial"/>
              </a:rPr>
              <a:t>e</a:t>
            </a:r>
            <a:r>
              <a:rPr sz="1000" spc="-4" dirty="0">
                <a:latin typeface="Arial"/>
                <a:cs typeface="Arial"/>
              </a:rPr>
              <a:t>l</a:t>
            </a:r>
            <a:r>
              <a:rPr sz="1000" spc="0" dirty="0">
                <a:latin typeface="Arial"/>
                <a:cs typeface="Arial"/>
              </a:rPr>
              <a:t>e</a:t>
            </a:r>
            <a:r>
              <a:rPr sz="1000" spc="4" dirty="0">
                <a:latin typeface="Arial"/>
                <a:cs typeface="Arial"/>
              </a:rPr>
              <a:t>c</a:t>
            </a:r>
            <a:r>
              <a:rPr sz="1000" spc="0" dirty="0">
                <a:latin typeface="Arial"/>
                <a:cs typeface="Arial"/>
              </a:rPr>
              <a:t>t</a:t>
            </a:r>
            <a:r>
              <a:rPr sz="1000" spc="4" dirty="0">
                <a:latin typeface="Arial"/>
                <a:cs typeface="Arial"/>
              </a:rPr>
              <a:t>i</a:t>
            </a:r>
            <a:r>
              <a:rPr sz="1000" spc="0" dirty="0">
                <a:latin typeface="Arial"/>
                <a:cs typeface="Arial"/>
              </a:rPr>
              <a:t>on,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0" dirty="0">
                <a:latin typeface="Arial"/>
                <a:cs typeface="Arial"/>
              </a:rPr>
              <a:t>howe</a:t>
            </a:r>
            <a:r>
              <a:rPr sz="1000" spc="19" dirty="0">
                <a:latin typeface="Arial"/>
                <a:cs typeface="Arial"/>
              </a:rPr>
              <a:t>v</a:t>
            </a:r>
            <a:r>
              <a:rPr sz="1000" spc="0" dirty="0">
                <a:latin typeface="Arial"/>
                <a:cs typeface="Arial"/>
              </a:rPr>
              <a:t>e</a:t>
            </a:r>
            <a:r>
              <a:rPr sz="1000" spc="4" dirty="0">
                <a:latin typeface="Arial"/>
                <a:cs typeface="Arial"/>
              </a:rPr>
              <a:t>r</a:t>
            </a:r>
            <a:r>
              <a:rPr sz="1000" spc="0" dirty="0">
                <a:latin typeface="Arial"/>
                <a:cs typeface="Arial"/>
              </a:rPr>
              <a:t>,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Arial"/>
                <a:cs typeface="Arial"/>
              </a:rPr>
              <a:t>c</a:t>
            </a:r>
            <a:r>
              <a:rPr sz="1000" spc="0" dirty="0">
                <a:latin typeface="Arial"/>
                <a:cs typeface="Arial"/>
              </a:rPr>
              <a:t>ou</a:t>
            </a:r>
            <a:r>
              <a:rPr sz="1000" spc="4" dirty="0">
                <a:latin typeface="Arial"/>
                <a:cs typeface="Arial"/>
              </a:rPr>
              <a:t>l</a:t>
            </a:r>
            <a:r>
              <a:rPr sz="1000" spc="0" dirty="0">
                <a:latin typeface="Arial"/>
                <a:cs typeface="Arial"/>
              </a:rPr>
              <a:t>d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0" dirty="0">
                <a:latin typeface="Arial"/>
                <a:cs typeface="Arial"/>
              </a:rPr>
              <a:t>be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Arial"/>
                <a:cs typeface="Arial"/>
              </a:rPr>
              <a:t>s</a:t>
            </a:r>
            <a:r>
              <a:rPr sz="1000" spc="0" dirty="0">
                <a:latin typeface="Arial"/>
                <a:cs typeface="Arial"/>
              </a:rPr>
              <a:t>ub</a:t>
            </a:r>
            <a:r>
              <a:rPr sz="1000" spc="9" dirty="0">
                <a:latin typeface="Arial"/>
                <a:cs typeface="Arial"/>
              </a:rPr>
              <a:t>j</a:t>
            </a:r>
            <a:r>
              <a:rPr sz="1000" spc="0" dirty="0">
                <a:latin typeface="Arial"/>
                <a:cs typeface="Arial"/>
              </a:rPr>
              <a:t>e</a:t>
            </a:r>
            <a:r>
              <a:rPr sz="1000" spc="4" dirty="0">
                <a:latin typeface="Arial"/>
                <a:cs typeface="Arial"/>
              </a:rPr>
              <a:t>c</a:t>
            </a:r>
            <a:r>
              <a:rPr sz="1000" spc="0" dirty="0">
                <a:latin typeface="Arial"/>
                <a:cs typeface="Arial"/>
              </a:rPr>
              <a:t>t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0" dirty="0">
                <a:latin typeface="Arial"/>
                <a:cs typeface="Arial"/>
              </a:rPr>
              <a:t>to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0" dirty="0">
                <a:latin typeface="Arial"/>
                <a:cs typeface="Arial"/>
              </a:rPr>
              <a:t>m</a:t>
            </a:r>
            <a:r>
              <a:rPr sz="1000" spc="9" dirty="0">
                <a:latin typeface="Arial"/>
                <a:cs typeface="Arial"/>
              </a:rPr>
              <a:t>e</a:t>
            </a:r>
            <a:r>
              <a:rPr sz="1000" spc="0" dirty="0">
                <a:latin typeface="Arial"/>
                <a:cs typeface="Arial"/>
              </a:rPr>
              <a:t>d</a:t>
            </a:r>
            <a:r>
              <a:rPr sz="1000" spc="4" dirty="0">
                <a:latin typeface="Arial"/>
                <a:cs typeface="Arial"/>
              </a:rPr>
              <a:t>ic</a:t>
            </a:r>
            <a:r>
              <a:rPr sz="1000" spc="0" dirty="0">
                <a:latin typeface="Arial"/>
                <a:cs typeface="Arial"/>
              </a:rPr>
              <a:t>al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0" dirty="0">
                <a:latin typeface="Arial"/>
                <a:cs typeface="Arial"/>
              </a:rPr>
              <a:t>q</a:t>
            </a:r>
            <a:r>
              <a:rPr sz="1000" spc="9" dirty="0">
                <a:latin typeface="Arial"/>
                <a:cs typeface="Arial"/>
              </a:rPr>
              <a:t>u</a:t>
            </a:r>
            <a:r>
              <a:rPr sz="1000" spc="0" dirty="0">
                <a:latin typeface="Arial"/>
                <a:cs typeface="Arial"/>
              </a:rPr>
              <a:t>e</a:t>
            </a:r>
            <a:r>
              <a:rPr sz="1000" spc="4" dirty="0">
                <a:latin typeface="Arial"/>
                <a:cs typeface="Arial"/>
              </a:rPr>
              <a:t>s</a:t>
            </a:r>
            <a:r>
              <a:rPr sz="1000" spc="0" dirty="0">
                <a:latin typeface="Arial"/>
                <a:cs typeface="Arial"/>
              </a:rPr>
              <a:t>t</a:t>
            </a:r>
            <a:r>
              <a:rPr sz="1000" spc="-4" dirty="0">
                <a:latin typeface="Arial"/>
                <a:cs typeface="Arial"/>
              </a:rPr>
              <a:t>i</a:t>
            </a:r>
            <a:r>
              <a:rPr sz="1000" spc="9" dirty="0">
                <a:latin typeface="Arial"/>
                <a:cs typeface="Arial"/>
              </a:rPr>
              <a:t>o</a:t>
            </a:r>
            <a:r>
              <a:rPr sz="1000" spc="0" dirty="0">
                <a:latin typeface="Arial"/>
                <a:cs typeface="Arial"/>
              </a:rPr>
              <a:t>ns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0" dirty="0">
                <a:latin typeface="Arial"/>
                <a:cs typeface="Arial"/>
              </a:rPr>
              <a:t>a</a:t>
            </a:r>
            <a:r>
              <a:rPr sz="1000" spc="9" dirty="0">
                <a:latin typeface="Arial"/>
                <a:cs typeface="Arial"/>
              </a:rPr>
              <a:t>n</a:t>
            </a:r>
            <a:r>
              <a:rPr sz="1000" spc="0" dirty="0">
                <a:latin typeface="Arial"/>
                <a:cs typeface="Arial"/>
              </a:rPr>
              <a:t>d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0" dirty="0">
                <a:latin typeface="Arial"/>
                <a:cs typeface="Arial"/>
              </a:rPr>
              <a:t>e</a:t>
            </a:r>
            <a:r>
              <a:rPr sz="1000" spc="4" dirty="0">
                <a:latin typeface="Arial"/>
                <a:cs typeface="Arial"/>
              </a:rPr>
              <a:t>vi</a:t>
            </a:r>
            <a:r>
              <a:rPr sz="1000" spc="0" dirty="0">
                <a:latin typeface="Arial"/>
                <a:cs typeface="Arial"/>
              </a:rPr>
              <a:t>den</a:t>
            </a:r>
            <a:r>
              <a:rPr sz="1000" spc="4" dirty="0">
                <a:latin typeface="Arial"/>
                <a:cs typeface="Arial"/>
              </a:rPr>
              <a:t>c</a:t>
            </a:r>
            <a:r>
              <a:rPr sz="1000" spc="0" dirty="0">
                <a:latin typeface="Arial"/>
                <a:cs typeface="Arial"/>
              </a:rPr>
              <a:t>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0" dirty="0">
                <a:latin typeface="Arial"/>
                <a:cs typeface="Arial"/>
              </a:rPr>
              <a:t>of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Arial"/>
                <a:cs typeface="Arial"/>
              </a:rPr>
              <a:t>i</a:t>
            </a:r>
            <a:r>
              <a:rPr sz="1000" spc="0" dirty="0">
                <a:latin typeface="Arial"/>
                <a:cs typeface="Arial"/>
              </a:rPr>
              <a:t>n</a:t>
            </a:r>
            <a:r>
              <a:rPr sz="1000" spc="4" dirty="0">
                <a:latin typeface="Arial"/>
                <a:cs typeface="Arial"/>
              </a:rPr>
              <a:t>s</a:t>
            </a:r>
            <a:r>
              <a:rPr sz="1000" spc="0" dirty="0">
                <a:latin typeface="Arial"/>
                <a:cs typeface="Arial"/>
              </a:rPr>
              <a:t>u</a:t>
            </a:r>
            <a:r>
              <a:rPr sz="1000" spc="4" dirty="0">
                <a:latin typeface="Arial"/>
                <a:cs typeface="Arial"/>
              </a:rPr>
              <a:t>r</a:t>
            </a:r>
            <a:r>
              <a:rPr sz="1000" spc="0" dirty="0">
                <a:latin typeface="Arial"/>
                <a:cs typeface="Arial"/>
              </a:rPr>
              <a:t>a</a:t>
            </a:r>
            <a:r>
              <a:rPr sz="1000" spc="9" dirty="0">
                <a:latin typeface="Arial"/>
                <a:cs typeface="Arial"/>
              </a:rPr>
              <a:t>b</a:t>
            </a:r>
            <a:r>
              <a:rPr sz="1000" spc="-4" dirty="0">
                <a:latin typeface="Arial"/>
                <a:cs typeface="Arial"/>
              </a:rPr>
              <a:t>i</a:t>
            </a:r>
            <a:r>
              <a:rPr sz="1000" spc="4" dirty="0">
                <a:latin typeface="Arial"/>
                <a:cs typeface="Arial"/>
              </a:rPr>
              <a:t>l</a:t>
            </a:r>
            <a:r>
              <a:rPr sz="1000" spc="-4" dirty="0">
                <a:latin typeface="Arial"/>
                <a:cs typeface="Arial"/>
              </a:rPr>
              <a:t>i</a:t>
            </a:r>
            <a:r>
              <a:rPr sz="1000" spc="0" dirty="0">
                <a:latin typeface="Arial"/>
                <a:cs typeface="Arial"/>
              </a:rPr>
              <a:t>t</a:t>
            </a:r>
            <a:r>
              <a:rPr sz="1000" spc="4" dirty="0">
                <a:latin typeface="Arial"/>
                <a:cs typeface="Arial"/>
              </a:rPr>
              <a:t>y</a:t>
            </a:r>
            <a:r>
              <a:rPr sz="1000" spc="0" dirty="0">
                <a:latin typeface="Arial"/>
                <a:cs typeface="Arial"/>
              </a:rPr>
              <a:t>.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93775" y="5527430"/>
            <a:ext cx="6344854" cy="559585"/>
          </a:xfrm>
          <a:prstGeom prst="rect">
            <a:avLst/>
          </a:prstGeom>
        </p:spPr>
        <p:txBody>
          <a:bodyPr wrap="square" lIns="0" tIns="10985" rIns="0" bIns="0" rtlCol="0">
            <a:noAutofit/>
          </a:bodyPr>
          <a:lstStyle/>
          <a:p>
            <a:pPr marL="12700" marR="9205">
              <a:lnSpc>
                <a:spcPts val="1730"/>
              </a:lnSpc>
            </a:pPr>
            <a:r>
              <a:rPr sz="1600" spc="2" dirty="0">
                <a:solidFill>
                  <a:srgbClr val="851E69"/>
                </a:solidFill>
                <a:latin typeface="Arial"/>
                <a:cs typeface="Arial"/>
              </a:rPr>
              <a:t>Voluntary</a:t>
            </a:r>
            <a:r>
              <a:rPr sz="1600" spc="0" dirty="0">
                <a:solidFill>
                  <a:srgbClr val="851E69"/>
                </a:solidFill>
                <a:latin typeface="Times New Roman"/>
                <a:cs typeface="Times New Roman"/>
              </a:rPr>
              <a:t> </a:t>
            </a:r>
            <a:r>
              <a:rPr sz="1600" spc="2" dirty="0">
                <a:solidFill>
                  <a:srgbClr val="851E69"/>
                </a:solidFill>
                <a:latin typeface="Arial"/>
                <a:cs typeface="Arial"/>
              </a:rPr>
              <a:t>Life</a:t>
            </a:r>
            <a:r>
              <a:rPr sz="1600" spc="0" dirty="0">
                <a:solidFill>
                  <a:srgbClr val="851E69"/>
                </a:solidFill>
                <a:latin typeface="Times New Roman"/>
                <a:cs typeface="Times New Roman"/>
              </a:rPr>
              <a:t> </a:t>
            </a:r>
            <a:r>
              <a:rPr sz="1600" spc="2" dirty="0">
                <a:solidFill>
                  <a:srgbClr val="851E69"/>
                </a:solidFill>
                <a:latin typeface="Arial"/>
                <a:cs typeface="Arial"/>
              </a:rPr>
              <a:t>Insurance</a:t>
            </a:r>
            <a:endParaRPr sz="1600" dirty="0">
              <a:latin typeface="Arial"/>
              <a:cs typeface="Arial"/>
            </a:endParaRPr>
          </a:p>
          <a:p>
            <a:pPr marL="12700" indent="0">
              <a:lnSpc>
                <a:spcPct val="96016"/>
              </a:lnSpc>
              <a:spcBef>
                <a:spcPts val="208"/>
              </a:spcBef>
            </a:pPr>
            <a:r>
              <a:rPr sz="1000" spc="2" dirty="0">
                <a:latin typeface="Arial"/>
                <a:cs typeface="Arial"/>
              </a:rPr>
              <a:t>You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may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purchase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additional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Life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insurance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with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Standard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Insurance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Company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if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you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want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more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coverage.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Your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contributions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will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depend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on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your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age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and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the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amount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of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coverage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you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elect.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4499" y="6781800"/>
            <a:ext cx="6631118" cy="852193"/>
          </a:xfrm>
          <a:prstGeom prst="rect">
            <a:avLst/>
          </a:prstGeom>
        </p:spPr>
        <p:txBody>
          <a:bodyPr wrap="square" lIns="0" tIns="10985" rIns="0" bIns="0" rtlCol="0">
            <a:noAutofit/>
          </a:bodyPr>
          <a:lstStyle/>
          <a:p>
            <a:pPr marL="12712" marR="9205">
              <a:lnSpc>
                <a:spcPts val="1730"/>
              </a:lnSpc>
            </a:pPr>
            <a:r>
              <a:rPr sz="1600" spc="2" dirty="0">
                <a:solidFill>
                  <a:srgbClr val="851E69"/>
                </a:solidFill>
                <a:latin typeface="Arial"/>
                <a:cs typeface="Arial"/>
              </a:rPr>
              <a:t>Long-Term</a:t>
            </a:r>
            <a:r>
              <a:rPr sz="1600" spc="-21" dirty="0">
                <a:solidFill>
                  <a:srgbClr val="851E69"/>
                </a:solidFill>
                <a:latin typeface="Times New Roman"/>
                <a:cs typeface="Times New Roman"/>
              </a:rPr>
              <a:t> </a:t>
            </a:r>
            <a:r>
              <a:rPr sz="1600" spc="2" dirty="0">
                <a:solidFill>
                  <a:srgbClr val="851E69"/>
                </a:solidFill>
                <a:latin typeface="Arial"/>
                <a:cs typeface="Arial"/>
              </a:rPr>
              <a:t>Disability</a:t>
            </a:r>
            <a:r>
              <a:rPr sz="1600" spc="-21" dirty="0">
                <a:solidFill>
                  <a:srgbClr val="851E69"/>
                </a:solidFill>
                <a:latin typeface="Times New Roman"/>
                <a:cs typeface="Times New Roman"/>
              </a:rPr>
              <a:t> </a:t>
            </a:r>
            <a:r>
              <a:rPr sz="1600" spc="2" dirty="0">
                <a:solidFill>
                  <a:srgbClr val="851E69"/>
                </a:solidFill>
                <a:latin typeface="Arial"/>
                <a:cs typeface="Arial"/>
              </a:rPr>
              <a:t>Insurance</a:t>
            </a:r>
            <a:endParaRPr sz="1600" dirty="0">
              <a:latin typeface="Arial"/>
              <a:cs typeface="Arial"/>
            </a:endParaRPr>
          </a:p>
          <a:p>
            <a:pPr marL="12700" indent="12">
              <a:lnSpc>
                <a:spcPct val="95633"/>
              </a:lnSpc>
              <a:spcBef>
                <a:spcPts val="218"/>
              </a:spcBef>
            </a:pPr>
            <a:r>
              <a:rPr sz="1000" spc="1" dirty="0">
                <a:latin typeface="Arial"/>
                <a:cs typeface="Arial"/>
              </a:rPr>
              <a:t>Kenyon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College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offers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long-term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income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protection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through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Standard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Insurance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Company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in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the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event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you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become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unable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to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work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due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to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non-work-related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illness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or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injury.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This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benefit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covers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60%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of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the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first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$21,272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of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your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monthly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base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salary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up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to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$12,763.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Benefit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payments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begin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after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180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days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days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of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disability.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See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Certificate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of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Coverage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for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benefit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duration.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Please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see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the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summary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plan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description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for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complete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plan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details.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93775" y="2476500"/>
            <a:ext cx="6783324" cy="327659"/>
          </a:xfrm>
          <a:prstGeom prst="rect">
            <a:avLst/>
          </a:prstGeom>
        </p:spPr>
        <p:txBody>
          <a:bodyPr wrap="square" lIns="0" tIns="3175" rIns="0" bIns="0" rtlCol="0">
            <a:noAutofit/>
          </a:bodyPr>
          <a:lstStyle/>
          <a:p>
            <a:pPr marL="2378598" marR="2373926" algn="ctr">
              <a:lnSpc>
                <a:spcPct val="95825"/>
              </a:lnSpc>
            </a:pPr>
            <a:r>
              <a:rPr sz="1100" b="1" spc="0" dirty="0">
                <a:solidFill>
                  <a:srgbClr val="FDFDFD"/>
                </a:solidFill>
                <a:latin typeface="Arial"/>
                <a:cs typeface="Arial"/>
              </a:rPr>
              <a:t>Standard</a:t>
            </a:r>
            <a:r>
              <a:rPr sz="1100" b="1" spc="25" dirty="0">
                <a:solidFill>
                  <a:srgbClr val="FDFDFD"/>
                </a:solidFill>
                <a:latin typeface="Times New Roman"/>
                <a:cs typeface="Times New Roman"/>
              </a:rPr>
              <a:t> </a:t>
            </a:r>
            <a:r>
              <a:rPr sz="1100" b="1" spc="0" dirty="0">
                <a:solidFill>
                  <a:srgbClr val="FDFDFD"/>
                </a:solidFill>
                <a:latin typeface="Arial"/>
                <a:cs typeface="Arial"/>
              </a:rPr>
              <a:t>Insurance</a:t>
            </a:r>
            <a:r>
              <a:rPr sz="1100" b="1" spc="25" dirty="0">
                <a:solidFill>
                  <a:srgbClr val="FDFDFD"/>
                </a:solidFill>
                <a:latin typeface="Times New Roman"/>
                <a:cs typeface="Times New Roman"/>
              </a:rPr>
              <a:t> </a:t>
            </a:r>
            <a:r>
              <a:rPr sz="1100" b="1" spc="0" dirty="0">
                <a:solidFill>
                  <a:srgbClr val="FDFDFD"/>
                </a:solidFill>
                <a:latin typeface="Arial"/>
                <a:cs typeface="Arial"/>
              </a:rPr>
              <a:t>Company</a:t>
            </a:r>
            <a:endParaRPr sz="1100">
              <a:latin typeface="Arial"/>
              <a:cs typeface="Arial"/>
            </a:endParaRPr>
          </a:p>
          <a:p>
            <a:pPr marL="2880003" marR="2878006" algn="ctr">
              <a:lnSpc>
                <a:spcPct val="95825"/>
              </a:lnSpc>
              <a:spcBef>
                <a:spcPts val="5"/>
              </a:spcBef>
            </a:pPr>
            <a:r>
              <a:rPr sz="1100" b="1" spc="0" dirty="0">
                <a:solidFill>
                  <a:srgbClr val="FDFDFD"/>
                </a:solidFill>
                <a:latin typeface="Arial"/>
                <a:cs typeface="Arial"/>
              </a:rPr>
              <a:t>Life</a:t>
            </a:r>
            <a:r>
              <a:rPr sz="1100" b="1" spc="25" dirty="0">
                <a:solidFill>
                  <a:srgbClr val="FDFDFD"/>
                </a:solidFill>
                <a:latin typeface="Times New Roman"/>
                <a:cs typeface="Times New Roman"/>
              </a:rPr>
              <a:t> </a:t>
            </a:r>
            <a:r>
              <a:rPr sz="1100" b="1" spc="0" dirty="0">
                <a:solidFill>
                  <a:srgbClr val="FDFDFD"/>
                </a:solidFill>
                <a:latin typeface="Arial"/>
                <a:cs typeface="Arial"/>
              </a:rPr>
              <a:t>and</a:t>
            </a:r>
            <a:r>
              <a:rPr sz="1100" b="1" spc="25" dirty="0">
                <a:solidFill>
                  <a:srgbClr val="FDFDFD"/>
                </a:solidFill>
                <a:latin typeface="Times New Roman"/>
                <a:cs typeface="Times New Roman"/>
              </a:rPr>
              <a:t> </a:t>
            </a:r>
            <a:r>
              <a:rPr sz="1100" b="1" spc="0" dirty="0">
                <a:solidFill>
                  <a:srgbClr val="FDFDFD"/>
                </a:solidFill>
                <a:latin typeface="Arial"/>
                <a:cs typeface="Arial"/>
              </a:rPr>
              <a:t>AD&amp;D</a:t>
            </a:r>
            <a:endParaRPr sz="11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93775" y="2804159"/>
            <a:ext cx="2455164" cy="216852"/>
          </a:xfrm>
          <a:prstGeom prst="rect">
            <a:avLst/>
          </a:prstGeom>
        </p:spPr>
        <p:txBody>
          <a:bodyPr wrap="square" lIns="0" tIns="28575" rIns="0" bIns="0" rtlCol="0">
            <a:noAutofit/>
          </a:bodyPr>
          <a:lstStyle/>
          <a:p>
            <a:pPr marL="120327">
              <a:lnSpc>
                <a:spcPct val="95825"/>
              </a:lnSpc>
            </a:pPr>
            <a:r>
              <a:rPr sz="1100" b="1" dirty="0">
                <a:solidFill>
                  <a:srgbClr val="353334"/>
                </a:solidFill>
                <a:latin typeface="Arial"/>
                <a:cs typeface="Arial"/>
              </a:rPr>
              <a:t>You</a:t>
            </a:r>
            <a:endParaRPr sz="11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948940" y="2804159"/>
            <a:ext cx="4328160" cy="2168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493775" y="3021012"/>
            <a:ext cx="2455164" cy="216407"/>
          </a:xfrm>
          <a:prstGeom prst="rect">
            <a:avLst/>
          </a:prstGeom>
        </p:spPr>
        <p:txBody>
          <a:bodyPr wrap="square" lIns="0" tIns="34290" rIns="0" bIns="0" rtlCol="0">
            <a:noAutofit/>
          </a:bodyPr>
          <a:lstStyle/>
          <a:p>
            <a:pPr marL="234695">
              <a:lnSpc>
                <a:spcPct val="95825"/>
              </a:lnSpc>
            </a:pP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Benefit</a:t>
            </a:r>
            <a:r>
              <a:rPr sz="1000" spc="8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Maximum</a:t>
            </a:r>
            <a:endParaRPr sz="1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948940" y="3021012"/>
            <a:ext cx="4328160" cy="216407"/>
          </a:xfrm>
          <a:prstGeom prst="rect">
            <a:avLst/>
          </a:prstGeom>
        </p:spPr>
        <p:txBody>
          <a:bodyPr wrap="square" lIns="0" tIns="41275" rIns="0" bIns="0" rtlCol="0">
            <a:noAutofit/>
          </a:bodyPr>
          <a:lstStyle/>
          <a:p>
            <a:pPr marL="522730">
              <a:lnSpc>
                <a:spcPct val="95825"/>
              </a:lnSpc>
            </a:pP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Class</a:t>
            </a:r>
            <a:r>
              <a:rPr sz="900" spc="9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I:</a:t>
            </a:r>
            <a:r>
              <a:rPr sz="900" spc="9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$500,000;</a:t>
            </a:r>
            <a:r>
              <a:rPr sz="900" spc="9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Class</a:t>
            </a:r>
            <a:r>
              <a:rPr sz="900" spc="9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II:</a:t>
            </a:r>
            <a:r>
              <a:rPr sz="900" spc="9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Class</a:t>
            </a:r>
            <a:r>
              <a:rPr sz="900" spc="9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II:</a:t>
            </a:r>
            <a:r>
              <a:rPr sz="900" spc="9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$250,000;</a:t>
            </a:r>
            <a:r>
              <a:rPr sz="900" spc="9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Class</a:t>
            </a:r>
            <a:r>
              <a:rPr sz="900" spc="9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III:</a:t>
            </a:r>
            <a:r>
              <a:rPr sz="900" spc="9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$60,000</a:t>
            </a:r>
            <a:endParaRPr sz="9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93775" y="3237420"/>
            <a:ext cx="2455164" cy="217487"/>
          </a:xfrm>
          <a:prstGeom prst="rect">
            <a:avLst/>
          </a:prstGeom>
        </p:spPr>
        <p:txBody>
          <a:bodyPr wrap="square" lIns="0" tIns="34290" rIns="0" bIns="0" rtlCol="0">
            <a:noAutofit/>
          </a:bodyPr>
          <a:lstStyle/>
          <a:p>
            <a:pPr marL="234695">
              <a:lnSpc>
                <a:spcPct val="95825"/>
              </a:lnSpc>
            </a:pPr>
            <a:r>
              <a:rPr sz="1000" spc="2" dirty="0">
                <a:solidFill>
                  <a:srgbClr val="353334"/>
                </a:solidFill>
                <a:latin typeface="Arial"/>
                <a:cs typeface="Arial"/>
              </a:rPr>
              <a:t>Guaranteed</a:t>
            </a:r>
            <a:r>
              <a:rPr sz="1000" spc="-27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2" dirty="0">
                <a:solidFill>
                  <a:srgbClr val="353334"/>
                </a:solidFill>
                <a:latin typeface="Arial"/>
                <a:cs typeface="Arial"/>
              </a:rPr>
              <a:t>Issue</a:t>
            </a:r>
            <a:endParaRPr sz="10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948940" y="3237420"/>
            <a:ext cx="4328160" cy="217487"/>
          </a:xfrm>
          <a:prstGeom prst="rect">
            <a:avLst/>
          </a:prstGeom>
        </p:spPr>
        <p:txBody>
          <a:bodyPr wrap="square" lIns="0" tIns="41275" rIns="0" bIns="0" rtlCol="0">
            <a:noAutofit/>
          </a:bodyPr>
          <a:lstStyle/>
          <a:p>
            <a:pPr marL="618742">
              <a:lnSpc>
                <a:spcPct val="95825"/>
              </a:lnSpc>
            </a:pP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Class</a:t>
            </a:r>
            <a:r>
              <a:rPr sz="900" spc="1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I:</a:t>
            </a:r>
            <a:r>
              <a:rPr sz="900" spc="1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$400,000;</a:t>
            </a:r>
            <a:r>
              <a:rPr sz="900" spc="1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Class</a:t>
            </a:r>
            <a:r>
              <a:rPr sz="900" spc="1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II:</a:t>
            </a:r>
            <a:r>
              <a:rPr sz="900" spc="1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Full</a:t>
            </a:r>
            <a:r>
              <a:rPr sz="900" spc="1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Benefit;</a:t>
            </a:r>
            <a:r>
              <a:rPr sz="900" spc="1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Class</a:t>
            </a:r>
            <a:r>
              <a:rPr sz="900" spc="1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III:</a:t>
            </a:r>
            <a:r>
              <a:rPr sz="900" spc="1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Full</a:t>
            </a:r>
            <a:r>
              <a:rPr sz="900" spc="1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Benefit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object 36"/>
          <p:cNvSpPr/>
          <p:nvPr/>
        </p:nvSpPr>
        <p:spPr>
          <a:xfrm>
            <a:off x="457200" y="457200"/>
            <a:ext cx="6923532" cy="487679"/>
          </a:xfrm>
          <a:custGeom>
            <a:avLst/>
            <a:gdLst/>
            <a:ahLst/>
            <a:cxnLst/>
            <a:rect l="l" t="t" r="r" b="b"/>
            <a:pathLst>
              <a:path w="6923532" h="487679">
                <a:moveTo>
                  <a:pt x="187451" y="0"/>
                </a:moveTo>
                <a:lnTo>
                  <a:pt x="172063" y="620"/>
                </a:lnTo>
                <a:lnTo>
                  <a:pt x="157020" y="2450"/>
                </a:lnTo>
                <a:lnTo>
                  <a:pt x="114442" y="14716"/>
                </a:lnTo>
                <a:lnTo>
                  <a:pt x="76699" y="36137"/>
                </a:lnTo>
                <a:lnTo>
                  <a:pt x="45087" y="65417"/>
                </a:lnTo>
                <a:lnTo>
                  <a:pt x="20903" y="101260"/>
                </a:lnTo>
                <a:lnTo>
                  <a:pt x="5441" y="142370"/>
                </a:lnTo>
                <a:lnTo>
                  <a:pt x="0" y="187451"/>
                </a:lnTo>
                <a:lnTo>
                  <a:pt x="0" y="487679"/>
                </a:lnTo>
                <a:lnTo>
                  <a:pt x="6736080" y="487679"/>
                </a:lnTo>
                <a:lnTo>
                  <a:pt x="6751468" y="487059"/>
                </a:lnTo>
                <a:lnTo>
                  <a:pt x="6795369" y="478133"/>
                </a:lnTo>
                <a:lnTo>
                  <a:pt x="6834868" y="459620"/>
                </a:lnTo>
                <a:lnTo>
                  <a:pt x="6868668" y="432816"/>
                </a:lnTo>
                <a:lnTo>
                  <a:pt x="6895472" y="399016"/>
                </a:lnTo>
                <a:lnTo>
                  <a:pt x="6913985" y="359517"/>
                </a:lnTo>
                <a:lnTo>
                  <a:pt x="6922911" y="315616"/>
                </a:lnTo>
                <a:lnTo>
                  <a:pt x="6923532" y="300227"/>
                </a:lnTo>
                <a:lnTo>
                  <a:pt x="6923532" y="0"/>
                </a:lnTo>
                <a:lnTo>
                  <a:pt x="187451" y="0"/>
                </a:lnTo>
                <a:close/>
              </a:path>
            </a:pathLst>
          </a:custGeom>
          <a:solidFill>
            <a:srgbClr val="26405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57200" y="457200"/>
            <a:ext cx="608076" cy="487679"/>
          </a:xfrm>
          <a:custGeom>
            <a:avLst/>
            <a:gdLst/>
            <a:ahLst/>
            <a:cxnLst/>
            <a:rect l="l" t="t" r="r" b="b"/>
            <a:pathLst>
              <a:path w="608076" h="487679">
                <a:moveTo>
                  <a:pt x="158495" y="0"/>
                </a:moveTo>
                <a:lnTo>
                  <a:pt x="148869" y="325"/>
                </a:lnTo>
                <a:lnTo>
                  <a:pt x="135281" y="1909"/>
                </a:lnTo>
                <a:lnTo>
                  <a:pt x="109206" y="8817"/>
                </a:lnTo>
                <a:lnTo>
                  <a:pt x="84942" y="20340"/>
                </a:lnTo>
                <a:lnTo>
                  <a:pt x="62905" y="36029"/>
                </a:lnTo>
                <a:lnTo>
                  <a:pt x="43508" y="55437"/>
                </a:lnTo>
                <a:lnTo>
                  <a:pt x="27165" y="78115"/>
                </a:lnTo>
                <a:lnTo>
                  <a:pt x="14291" y="103617"/>
                </a:lnTo>
                <a:lnTo>
                  <a:pt x="5300" y="131494"/>
                </a:lnTo>
                <a:lnTo>
                  <a:pt x="606" y="161298"/>
                </a:lnTo>
                <a:lnTo>
                  <a:pt x="0" y="176784"/>
                </a:lnTo>
                <a:lnTo>
                  <a:pt x="0" y="486155"/>
                </a:lnTo>
                <a:lnTo>
                  <a:pt x="457200" y="487679"/>
                </a:lnTo>
                <a:lnTo>
                  <a:pt x="473168" y="487660"/>
                </a:lnTo>
                <a:lnTo>
                  <a:pt x="500351" y="487506"/>
                </a:lnTo>
                <a:lnTo>
                  <a:pt x="520027" y="487243"/>
                </a:lnTo>
                <a:lnTo>
                  <a:pt x="542880" y="486761"/>
                </a:lnTo>
                <a:lnTo>
                  <a:pt x="550416" y="486604"/>
                </a:lnTo>
                <a:lnTo>
                  <a:pt x="558617" y="486461"/>
                </a:lnTo>
                <a:lnTo>
                  <a:pt x="567908" y="486337"/>
                </a:lnTo>
                <a:lnTo>
                  <a:pt x="578711" y="486241"/>
                </a:lnTo>
                <a:lnTo>
                  <a:pt x="591451" y="486178"/>
                </a:lnTo>
                <a:lnTo>
                  <a:pt x="606551" y="486155"/>
                </a:lnTo>
                <a:lnTo>
                  <a:pt x="606356" y="460219"/>
                </a:lnTo>
                <a:lnTo>
                  <a:pt x="606224" y="434522"/>
                </a:lnTo>
                <a:lnTo>
                  <a:pt x="606149" y="409054"/>
                </a:lnTo>
                <a:lnTo>
                  <a:pt x="606125" y="383804"/>
                </a:lnTo>
                <a:lnTo>
                  <a:pt x="606147" y="358759"/>
                </a:lnTo>
                <a:lnTo>
                  <a:pt x="606209" y="333908"/>
                </a:lnTo>
                <a:lnTo>
                  <a:pt x="606305" y="309240"/>
                </a:lnTo>
                <a:lnTo>
                  <a:pt x="606430" y="284744"/>
                </a:lnTo>
                <a:lnTo>
                  <a:pt x="606577" y="260407"/>
                </a:lnTo>
                <a:lnTo>
                  <a:pt x="606742" y="236220"/>
                </a:lnTo>
                <a:lnTo>
                  <a:pt x="606918" y="212169"/>
                </a:lnTo>
                <a:lnTo>
                  <a:pt x="607100" y="188244"/>
                </a:lnTo>
                <a:lnTo>
                  <a:pt x="607282" y="164433"/>
                </a:lnTo>
                <a:lnTo>
                  <a:pt x="607458" y="140726"/>
                </a:lnTo>
                <a:lnTo>
                  <a:pt x="607623" y="117109"/>
                </a:lnTo>
                <a:lnTo>
                  <a:pt x="607771" y="93573"/>
                </a:lnTo>
                <a:lnTo>
                  <a:pt x="607895" y="70105"/>
                </a:lnTo>
                <a:lnTo>
                  <a:pt x="607992" y="46695"/>
                </a:lnTo>
                <a:lnTo>
                  <a:pt x="608054" y="23330"/>
                </a:lnTo>
                <a:lnTo>
                  <a:pt x="608076" y="0"/>
                </a:lnTo>
                <a:lnTo>
                  <a:pt x="158495" y="0"/>
                </a:lnTo>
                <a:close/>
              </a:path>
            </a:pathLst>
          </a:custGeom>
          <a:solidFill>
            <a:srgbClr val="2A9FA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45592" y="5891784"/>
            <a:ext cx="6681215" cy="88391"/>
          </a:xfrm>
          <a:custGeom>
            <a:avLst/>
            <a:gdLst/>
            <a:ahLst/>
            <a:cxnLst/>
            <a:rect l="l" t="t" r="r" b="b"/>
            <a:pathLst>
              <a:path w="6681215" h="88391">
                <a:moveTo>
                  <a:pt x="0" y="88391"/>
                </a:moveTo>
                <a:lnTo>
                  <a:pt x="6681215" y="88391"/>
                </a:lnTo>
                <a:lnTo>
                  <a:pt x="6681215" y="0"/>
                </a:lnTo>
                <a:lnTo>
                  <a:pt x="0" y="0"/>
                </a:lnTo>
                <a:lnTo>
                  <a:pt x="0" y="88391"/>
                </a:lnTo>
                <a:close/>
              </a:path>
            </a:pathLst>
          </a:custGeom>
          <a:solidFill>
            <a:srgbClr val="26405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45592" y="5731764"/>
            <a:ext cx="6681215" cy="160020"/>
          </a:xfrm>
          <a:custGeom>
            <a:avLst/>
            <a:gdLst/>
            <a:ahLst/>
            <a:cxnLst/>
            <a:rect l="l" t="t" r="r" b="b"/>
            <a:pathLst>
              <a:path w="6681215" h="160020">
                <a:moveTo>
                  <a:pt x="0" y="160020"/>
                </a:moveTo>
                <a:lnTo>
                  <a:pt x="6681215" y="160020"/>
                </a:lnTo>
                <a:lnTo>
                  <a:pt x="6681215" y="0"/>
                </a:lnTo>
                <a:lnTo>
                  <a:pt x="0" y="0"/>
                </a:lnTo>
                <a:lnTo>
                  <a:pt x="0" y="160020"/>
                </a:lnTo>
                <a:close/>
              </a:path>
            </a:pathLst>
          </a:custGeom>
          <a:solidFill>
            <a:srgbClr val="26405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45592" y="5724144"/>
            <a:ext cx="6681215" cy="0"/>
          </a:xfrm>
          <a:custGeom>
            <a:avLst/>
            <a:gdLst/>
            <a:ahLst/>
            <a:cxnLst/>
            <a:rect l="l" t="t" r="r" b="b"/>
            <a:pathLst>
              <a:path w="6681215">
                <a:moveTo>
                  <a:pt x="0" y="0"/>
                </a:moveTo>
                <a:lnTo>
                  <a:pt x="6681215" y="0"/>
                </a:lnTo>
              </a:path>
            </a:pathLst>
          </a:custGeom>
          <a:ln w="13461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45592" y="5986272"/>
            <a:ext cx="3451860" cy="0"/>
          </a:xfrm>
          <a:custGeom>
            <a:avLst/>
            <a:gdLst/>
            <a:ahLst/>
            <a:cxnLst/>
            <a:rect l="l" t="t" r="r" b="b"/>
            <a:pathLst>
              <a:path w="3451860">
                <a:moveTo>
                  <a:pt x="0" y="0"/>
                </a:moveTo>
                <a:lnTo>
                  <a:pt x="3451860" y="0"/>
                </a:lnTo>
              </a:path>
            </a:pathLst>
          </a:custGeom>
          <a:ln w="13462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009643" y="5986272"/>
            <a:ext cx="3217164" cy="0"/>
          </a:xfrm>
          <a:custGeom>
            <a:avLst/>
            <a:gdLst/>
            <a:ahLst/>
            <a:cxnLst/>
            <a:rect l="l" t="t" r="r" b="b"/>
            <a:pathLst>
              <a:path w="3217164">
                <a:moveTo>
                  <a:pt x="0" y="0"/>
                </a:moveTo>
                <a:lnTo>
                  <a:pt x="3217164" y="0"/>
                </a:lnTo>
              </a:path>
            </a:pathLst>
          </a:custGeom>
          <a:ln w="13462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45592" y="6411468"/>
            <a:ext cx="3450335" cy="146303"/>
          </a:xfrm>
          <a:custGeom>
            <a:avLst/>
            <a:gdLst/>
            <a:ahLst/>
            <a:cxnLst/>
            <a:rect l="l" t="t" r="r" b="b"/>
            <a:pathLst>
              <a:path w="3450335" h="146303">
                <a:moveTo>
                  <a:pt x="0" y="146303"/>
                </a:moveTo>
                <a:lnTo>
                  <a:pt x="3450335" y="146303"/>
                </a:lnTo>
                <a:lnTo>
                  <a:pt x="3450335" y="0"/>
                </a:lnTo>
                <a:lnTo>
                  <a:pt x="0" y="0"/>
                </a:lnTo>
                <a:lnTo>
                  <a:pt x="0" y="146303"/>
                </a:lnTo>
                <a:close/>
              </a:path>
            </a:pathLst>
          </a:custGeom>
          <a:solidFill>
            <a:srgbClr val="F6F9F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45592" y="6704076"/>
            <a:ext cx="3450335" cy="144779"/>
          </a:xfrm>
          <a:custGeom>
            <a:avLst/>
            <a:gdLst/>
            <a:ahLst/>
            <a:cxnLst/>
            <a:rect l="l" t="t" r="r" b="b"/>
            <a:pathLst>
              <a:path w="3450335" h="144779">
                <a:moveTo>
                  <a:pt x="0" y="144779"/>
                </a:moveTo>
                <a:lnTo>
                  <a:pt x="3450335" y="144779"/>
                </a:lnTo>
                <a:lnTo>
                  <a:pt x="3450335" y="0"/>
                </a:lnTo>
                <a:lnTo>
                  <a:pt x="0" y="0"/>
                </a:lnTo>
                <a:lnTo>
                  <a:pt x="0" y="144779"/>
                </a:lnTo>
                <a:close/>
              </a:path>
            </a:pathLst>
          </a:custGeom>
          <a:solidFill>
            <a:srgbClr val="F6F9F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45592" y="6557772"/>
            <a:ext cx="3450336" cy="146303"/>
          </a:xfrm>
          <a:custGeom>
            <a:avLst/>
            <a:gdLst/>
            <a:ahLst/>
            <a:cxnLst/>
            <a:rect l="l" t="t" r="r" b="b"/>
            <a:pathLst>
              <a:path w="3450336" h="146303">
                <a:moveTo>
                  <a:pt x="0" y="146303"/>
                </a:moveTo>
                <a:lnTo>
                  <a:pt x="3450336" y="146303"/>
                </a:lnTo>
                <a:lnTo>
                  <a:pt x="3450336" y="0"/>
                </a:lnTo>
                <a:lnTo>
                  <a:pt x="0" y="0"/>
                </a:lnTo>
                <a:lnTo>
                  <a:pt x="0" y="146303"/>
                </a:lnTo>
                <a:close/>
              </a:path>
            </a:pathLst>
          </a:custGeom>
          <a:solidFill>
            <a:srgbClr val="F6F9F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45592" y="6405372"/>
            <a:ext cx="3451860" cy="0"/>
          </a:xfrm>
          <a:custGeom>
            <a:avLst/>
            <a:gdLst/>
            <a:ahLst/>
            <a:cxnLst/>
            <a:rect l="l" t="t" r="r" b="b"/>
            <a:pathLst>
              <a:path w="3451860">
                <a:moveTo>
                  <a:pt x="0" y="0"/>
                </a:moveTo>
                <a:lnTo>
                  <a:pt x="3451860" y="0"/>
                </a:lnTo>
              </a:path>
            </a:pathLst>
          </a:custGeom>
          <a:ln w="13462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009643" y="6405372"/>
            <a:ext cx="3217164" cy="0"/>
          </a:xfrm>
          <a:custGeom>
            <a:avLst/>
            <a:gdLst/>
            <a:ahLst/>
            <a:cxnLst/>
            <a:rect l="l" t="t" r="r" b="b"/>
            <a:pathLst>
              <a:path w="3217164">
                <a:moveTo>
                  <a:pt x="0" y="0"/>
                </a:moveTo>
                <a:lnTo>
                  <a:pt x="3217164" y="0"/>
                </a:lnTo>
              </a:path>
            </a:pathLst>
          </a:custGeom>
          <a:ln w="13462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39496" y="5718048"/>
            <a:ext cx="0" cy="1144523"/>
          </a:xfrm>
          <a:custGeom>
            <a:avLst/>
            <a:gdLst/>
            <a:ahLst/>
            <a:cxnLst/>
            <a:rect l="l" t="t" r="r" b="b"/>
            <a:pathLst>
              <a:path h="1144523">
                <a:moveTo>
                  <a:pt x="0" y="0"/>
                </a:moveTo>
                <a:lnTo>
                  <a:pt x="0" y="1144523"/>
                </a:lnTo>
              </a:path>
            </a:pathLst>
          </a:custGeom>
          <a:ln w="13462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45592" y="6856476"/>
            <a:ext cx="3451860" cy="0"/>
          </a:xfrm>
          <a:custGeom>
            <a:avLst/>
            <a:gdLst/>
            <a:ahLst/>
            <a:cxnLst/>
            <a:rect l="l" t="t" r="r" b="b"/>
            <a:pathLst>
              <a:path w="3451860">
                <a:moveTo>
                  <a:pt x="0" y="0"/>
                </a:moveTo>
                <a:lnTo>
                  <a:pt x="3451860" y="0"/>
                </a:lnTo>
              </a:path>
            </a:pathLst>
          </a:custGeom>
          <a:ln w="13462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003548" y="5980176"/>
            <a:ext cx="0" cy="882395"/>
          </a:xfrm>
          <a:custGeom>
            <a:avLst/>
            <a:gdLst/>
            <a:ahLst/>
            <a:cxnLst/>
            <a:rect l="l" t="t" r="r" b="b"/>
            <a:pathLst>
              <a:path h="882395">
                <a:moveTo>
                  <a:pt x="0" y="0"/>
                </a:moveTo>
                <a:lnTo>
                  <a:pt x="0" y="882395"/>
                </a:lnTo>
              </a:path>
            </a:pathLst>
          </a:custGeom>
          <a:ln w="13461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009643" y="6856476"/>
            <a:ext cx="3217164" cy="0"/>
          </a:xfrm>
          <a:custGeom>
            <a:avLst/>
            <a:gdLst/>
            <a:ahLst/>
            <a:cxnLst/>
            <a:rect l="l" t="t" r="r" b="b"/>
            <a:pathLst>
              <a:path w="3217164">
                <a:moveTo>
                  <a:pt x="0" y="0"/>
                </a:moveTo>
                <a:lnTo>
                  <a:pt x="3217164" y="0"/>
                </a:lnTo>
              </a:path>
            </a:pathLst>
          </a:custGeom>
          <a:ln w="13462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7232904" y="5718048"/>
            <a:ext cx="0" cy="1144524"/>
          </a:xfrm>
          <a:custGeom>
            <a:avLst/>
            <a:gdLst/>
            <a:ahLst/>
            <a:cxnLst/>
            <a:rect l="l" t="t" r="r" b="b"/>
            <a:pathLst>
              <a:path h="1144524">
                <a:moveTo>
                  <a:pt x="0" y="0"/>
                </a:moveTo>
                <a:lnTo>
                  <a:pt x="0" y="1144524"/>
                </a:lnTo>
              </a:path>
            </a:pathLst>
          </a:custGeom>
          <a:ln w="13462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1250695" y="626240"/>
            <a:ext cx="1756134" cy="203707"/>
          </a:xfrm>
          <a:prstGeom prst="rect">
            <a:avLst/>
          </a:prstGeom>
        </p:spPr>
        <p:txBody>
          <a:bodyPr wrap="square" lIns="0" tIns="9556" rIns="0" bIns="0" rtlCol="0">
            <a:noAutofit/>
          </a:bodyPr>
          <a:lstStyle/>
          <a:p>
            <a:pPr marL="12700">
              <a:lnSpc>
                <a:spcPts val="1505"/>
              </a:lnSpc>
            </a:pPr>
            <a:r>
              <a:rPr sz="1400" spc="0" dirty="0">
                <a:solidFill>
                  <a:srgbClr val="FFFFFF"/>
                </a:solidFill>
                <a:latin typeface="Calibri"/>
                <a:cs typeface="Calibri"/>
              </a:rPr>
              <a:t>Open</a:t>
            </a:r>
            <a:r>
              <a:rPr sz="1400" spc="-3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0" dirty="0">
                <a:solidFill>
                  <a:srgbClr val="FFFFFF"/>
                </a:solidFill>
                <a:latin typeface="Calibri"/>
                <a:cs typeface="Calibri"/>
              </a:rPr>
              <a:t>Enrollment</a:t>
            </a:r>
            <a:r>
              <a:rPr sz="1400" spc="-3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0" dirty="0">
                <a:solidFill>
                  <a:srgbClr val="FFFFFF"/>
                </a:solidFill>
                <a:latin typeface="Calibri"/>
                <a:cs typeface="Calibri"/>
              </a:rPr>
              <a:t>Guide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31011" y="645671"/>
            <a:ext cx="203078" cy="177799"/>
          </a:xfrm>
          <a:prstGeom prst="rect">
            <a:avLst/>
          </a:prstGeom>
        </p:spPr>
        <p:txBody>
          <a:bodyPr wrap="square" lIns="0" tIns="8255" rIns="0" bIns="0" rtlCol="0">
            <a:noAutofit/>
          </a:bodyPr>
          <a:lstStyle/>
          <a:p>
            <a:pPr marL="12700">
              <a:lnSpc>
                <a:spcPts val="1300"/>
              </a:lnSpc>
            </a:pPr>
            <a:r>
              <a:rPr sz="1200" spc="2" dirty="0">
                <a:solidFill>
                  <a:srgbClr val="FFFFFF"/>
                </a:solidFill>
                <a:latin typeface="Calibri"/>
                <a:cs typeface="Calibri"/>
              </a:rPr>
              <a:t>13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44499" y="1163339"/>
            <a:ext cx="6853087" cy="941424"/>
          </a:xfrm>
          <a:prstGeom prst="rect">
            <a:avLst/>
          </a:prstGeom>
        </p:spPr>
        <p:txBody>
          <a:bodyPr wrap="square" lIns="0" tIns="13652" rIns="0" bIns="0" rtlCol="0">
            <a:noAutofit/>
          </a:bodyPr>
          <a:lstStyle/>
          <a:p>
            <a:pPr marL="12700" marR="9205">
              <a:lnSpc>
                <a:spcPts val="2150"/>
              </a:lnSpc>
            </a:pPr>
            <a:r>
              <a:rPr sz="2000" spc="0" dirty="0">
                <a:solidFill>
                  <a:srgbClr val="264052"/>
                </a:solidFill>
                <a:latin typeface="Arial"/>
                <a:cs typeface="Arial"/>
              </a:rPr>
              <a:t>Flexible</a:t>
            </a:r>
            <a:r>
              <a:rPr sz="2000" spc="54" dirty="0">
                <a:solidFill>
                  <a:srgbClr val="264052"/>
                </a:solidFill>
                <a:latin typeface="Times New Roman"/>
                <a:cs typeface="Times New Roman"/>
              </a:rPr>
              <a:t> </a:t>
            </a:r>
            <a:r>
              <a:rPr sz="2000" spc="0" dirty="0">
                <a:solidFill>
                  <a:srgbClr val="264052"/>
                </a:solidFill>
                <a:latin typeface="Arial"/>
                <a:cs typeface="Arial"/>
              </a:rPr>
              <a:t>Spending</a:t>
            </a:r>
            <a:r>
              <a:rPr sz="2000" spc="54" dirty="0">
                <a:solidFill>
                  <a:srgbClr val="264052"/>
                </a:solidFill>
                <a:latin typeface="Times New Roman"/>
                <a:cs typeface="Times New Roman"/>
              </a:rPr>
              <a:t> </a:t>
            </a:r>
            <a:r>
              <a:rPr sz="2000" spc="0" dirty="0">
                <a:solidFill>
                  <a:srgbClr val="264052"/>
                </a:solidFill>
                <a:latin typeface="Arial"/>
                <a:cs typeface="Arial"/>
              </a:rPr>
              <a:t>Accounts</a:t>
            </a:r>
            <a:endParaRPr sz="2000" dirty="0">
              <a:latin typeface="Arial"/>
              <a:cs typeface="Arial"/>
            </a:endParaRPr>
          </a:p>
          <a:p>
            <a:pPr marL="12700" indent="0">
              <a:lnSpc>
                <a:spcPct val="96016"/>
              </a:lnSpc>
              <a:spcBef>
                <a:spcPts val="474"/>
              </a:spcBef>
            </a:pPr>
            <a:r>
              <a:rPr sz="1000" spc="4" dirty="0">
                <a:latin typeface="Arial"/>
                <a:cs typeface="Arial"/>
              </a:rPr>
              <a:t>T</a:t>
            </a:r>
            <a:r>
              <a:rPr sz="1000" spc="0" dirty="0">
                <a:latin typeface="Arial"/>
                <a:cs typeface="Arial"/>
              </a:rPr>
              <a:t>he</a:t>
            </a:r>
            <a:r>
              <a:rPr sz="1000" spc="7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Arial"/>
                <a:cs typeface="Arial"/>
              </a:rPr>
              <a:t>Fl</a:t>
            </a:r>
            <a:r>
              <a:rPr sz="1000" spc="0" dirty="0">
                <a:latin typeface="Arial"/>
                <a:cs typeface="Arial"/>
              </a:rPr>
              <a:t>e</a:t>
            </a:r>
            <a:r>
              <a:rPr sz="1000" spc="4" dirty="0">
                <a:latin typeface="Arial"/>
                <a:cs typeface="Arial"/>
              </a:rPr>
              <a:t>x</a:t>
            </a:r>
            <a:r>
              <a:rPr sz="1000" spc="-4" dirty="0">
                <a:latin typeface="Arial"/>
                <a:cs typeface="Arial"/>
              </a:rPr>
              <a:t>i</a:t>
            </a:r>
            <a:r>
              <a:rPr sz="1000" spc="9" dirty="0">
                <a:latin typeface="Arial"/>
                <a:cs typeface="Arial"/>
              </a:rPr>
              <a:t>b</a:t>
            </a:r>
            <a:r>
              <a:rPr sz="1000" spc="-4" dirty="0">
                <a:latin typeface="Arial"/>
                <a:cs typeface="Arial"/>
              </a:rPr>
              <a:t>l</a:t>
            </a:r>
            <a:r>
              <a:rPr sz="1000" spc="0" dirty="0">
                <a:latin typeface="Arial"/>
                <a:cs typeface="Arial"/>
              </a:rPr>
              <a:t>e</a:t>
            </a:r>
            <a:r>
              <a:rPr sz="1000" spc="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Arial"/>
                <a:cs typeface="Arial"/>
              </a:rPr>
              <a:t>S</a:t>
            </a:r>
            <a:r>
              <a:rPr sz="1000" spc="0" dirty="0">
                <a:latin typeface="Arial"/>
                <a:cs typeface="Arial"/>
              </a:rPr>
              <a:t>p</a:t>
            </a:r>
            <a:r>
              <a:rPr sz="1000" spc="9" dirty="0">
                <a:latin typeface="Arial"/>
                <a:cs typeface="Arial"/>
              </a:rPr>
              <a:t>e</a:t>
            </a:r>
            <a:r>
              <a:rPr sz="1000" spc="0" dirty="0">
                <a:latin typeface="Arial"/>
                <a:cs typeface="Arial"/>
              </a:rPr>
              <a:t>n</a:t>
            </a:r>
            <a:r>
              <a:rPr sz="1000" spc="9" dirty="0">
                <a:latin typeface="Arial"/>
                <a:cs typeface="Arial"/>
              </a:rPr>
              <a:t>d</a:t>
            </a:r>
            <a:r>
              <a:rPr sz="1000" spc="-4" dirty="0">
                <a:latin typeface="Arial"/>
                <a:cs typeface="Arial"/>
              </a:rPr>
              <a:t>i</a:t>
            </a:r>
            <a:r>
              <a:rPr sz="1000" spc="0" dirty="0">
                <a:latin typeface="Arial"/>
                <a:cs typeface="Arial"/>
              </a:rPr>
              <a:t>ng</a:t>
            </a:r>
            <a:r>
              <a:rPr sz="1000" spc="-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Arial"/>
                <a:cs typeface="Arial"/>
              </a:rPr>
              <a:t>A</a:t>
            </a:r>
            <a:r>
              <a:rPr sz="1000" spc="4" dirty="0">
                <a:latin typeface="Arial"/>
                <a:cs typeface="Arial"/>
              </a:rPr>
              <a:t>cc</a:t>
            </a:r>
            <a:r>
              <a:rPr sz="1000" spc="0" dirty="0">
                <a:latin typeface="Arial"/>
                <a:cs typeface="Arial"/>
              </a:rPr>
              <a:t>ount</a:t>
            </a:r>
            <a:r>
              <a:rPr sz="1000" spc="-11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Arial"/>
                <a:cs typeface="Arial"/>
              </a:rPr>
              <a:t>(</a:t>
            </a:r>
            <a:r>
              <a:rPr sz="1000" spc="14" dirty="0">
                <a:latin typeface="Arial"/>
                <a:cs typeface="Arial"/>
              </a:rPr>
              <a:t>F</a:t>
            </a:r>
            <a:r>
              <a:rPr sz="1000" spc="-4" dirty="0">
                <a:latin typeface="Arial"/>
                <a:cs typeface="Arial"/>
              </a:rPr>
              <a:t>SA</a:t>
            </a:r>
            <a:r>
              <a:rPr sz="1000" spc="0" dirty="0">
                <a:latin typeface="Arial"/>
                <a:cs typeface="Arial"/>
              </a:rPr>
              <a:t>)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9" dirty="0">
                <a:latin typeface="Arial"/>
                <a:cs typeface="Arial"/>
              </a:rPr>
              <a:t>p</a:t>
            </a:r>
            <a:r>
              <a:rPr sz="1000" spc="-4" dirty="0">
                <a:latin typeface="Arial"/>
                <a:cs typeface="Arial"/>
              </a:rPr>
              <a:t>l</a:t>
            </a:r>
            <a:r>
              <a:rPr sz="1000" spc="9" dirty="0">
                <a:latin typeface="Arial"/>
                <a:cs typeface="Arial"/>
              </a:rPr>
              <a:t>a</a:t>
            </a:r>
            <a:r>
              <a:rPr sz="1000" spc="0" dirty="0">
                <a:latin typeface="Arial"/>
                <a:cs typeface="Arial"/>
              </a:rPr>
              <a:t>n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14" dirty="0">
                <a:latin typeface="Arial"/>
                <a:cs typeface="Arial"/>
              </a:rPr>
              <a:t>w</a:t>
            </a:r>
            <a:r>
              <a:rPr sz="1000" spc="-4" dirty="0">
                <a:latin typeface="Arial"/>
                <a:cs typeface="Arial"/>
              </a:rPr>
              <a:t>i</a:t>
            </a:r>
            <a:r>
              <a:rPr sz="1000" spc="0" dirty="0">
                <a:latin typeface="Arial"/>
                <a:cs typeface="Arial"/>
              </a:rPr>
              <a:t>th</a:t>
            </a:r>
            <a:r>
              <a:rPr sz="1000" spc="7" dirty="0">
                <a:latin typeface="Times New Roman"/>
                <a:cs typeface="Times New Roman"/>
              </a:rPr>
              <a:t> </a:t>
            </a:r>
            <a:r>
              <a:rPr sz="1000" spc="14" dirty="0">
                <a:latin typeface="Arial"/>
                <a:cs typeface="Arial"/>
              </a:rPr>
              <a:t>U</a:t>
            </a:r>
            <a:r>
              <a:rPr sz="1000" spc="0" dirty="0">
                <a:latin typeface="Arial"/>
                <a:cs typeface="Arial"/>
              </a:rPr>
              <a:t>MR</a:t>
            </a:r>
            <a:r>
              <a:rPr sz="1000" spc="7" dirty="0">
                <a:latin typeface="Times New Roman"/>
                <a:cs typeface="Times New Roman"/>
              </a:rPr>
              <a:t> </a:t>
            </a:r>
            <a:r>
              <a:rPr sz="1000" spc="14" dirty="0">
                <a:latin typeface="Arial"/>
                <a:cs typeface="Arial"/>
              </a:rPr>
              <a:t>(</a:t>
            </a:r>
            <a:r>
              <a:rPr sz="1000" spc="4" dirty="0">
                <a:latin typeface="Arial"/>
                <a:cs typeface="Arial"/>
              </a:rPr>
              <a:t>T</a:t>
            </a:r>
            <a:r>
              <a:rPr sz="1000" spc="-4" dirty="0">
                <a:latin typeface="Arial"/>
                <a:cs typeface="Arial"/>
              </a:rPr>
              <a:t>PA</a:t>
            </a:r>
            <a:r>
              <a:rPr sz="1000" spc="0" dirty="0">
                <a:latin typeface="Arial"/>
                <a:cs typeface="Arial"/>
              </a:rPr>
              <a:t>)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9" dirty="0">
                <a:latin typeface="Arial"/>
                <a:cs typeface="Arial"/>
              </a:rPr>
              <a:t>a</a:t>
            </a:r>
            <a:r>
              <a:rPr sz="1000" spc="-4" dirty="0">
                <a:latin typeface="Arial"/>
                <a:cs typeface="Arial"/>
              </a:rPr>
              <a:t>l</a:t>
            </a:r>
            <a:r>
              <a:rPr sz="1000" spc="4" dirty="0">
                <a:latin typeface="Arial"/>
                <a:cs typeface="Arial"/>
              </a:rPr>
              <a:t>l</a:t>
            </a:r>
            <a:r>
              <a:rPr sz="1000" spc="0" dirty="0">
                <a:latin typeface="Arial"/>
                <a:cs typeface="Arial"/>
              </a:rPr>
              <a:t>ows</a:t>
            </a:r>
            <a:r>
              <a:rPr sz="1000" spc="7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Arial"/>
                <a:cs typeface="Arial"/>
              </a:rPr>
              <a:t>y</a:t>
            </a:r>
            <a:r>
              <a:rPr sz="1000" spc="0" dirty="0">
                <a:latin typeface="Arial"/>
                <a:cs typeface="Arial"/>
              </a:rPr>
              <a:t>ou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9" dirty="0">
                <a:latin typeface="Arial"/>
                <a:cs typeface="Arial"/>
              </a:rPr>
              <a:t>t</a:t>
            </a:r>
            <a:r>
              <a:rPr sz="1000" spc="0" dirty="0">
                <a:latin typeface="Arial"/>
                <a:cs typeface="Arial"/>
              </a:rPr>
              <a:t>o</a:t>
            </a:r>
            <a:r>
              <a:rPr sz="1000" spc="16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Arial"/>
                <a:cs typeface="Arial"/>
              </a:rPr>
              <a:t>s</a:t>
            </a:r>
            <a:r>
              <a:rPr sz="1000" spc="0" dirty="0">
                <a:latin typeface="Arial"/>
                <a:cs typeface="Arial"/>
              </a:rPr>
              <a:t>et</a:t>
            </a:r>
            <a:r>
              <a:rPr sz="1000" spc="26" dirty="0">
                <a:latin typeface="Times New Roman"/>
                <a:cs typeface="Times New Roman"/>
              </a:rPr>
              <a:t> </a:t>
            </a:r>
            <a:r>
              <a:rPr sz="1000" spc="0" dirty="0">
                <a:latin typeface="Arial"/>
                <a:cs typeface="Arial"/>
              </a:rPr>
              <a:t>a</a:t>
            </a:r>
            <a:r>
              <a:rPr sz="1000" spc="4" dirty="0">
                <a:latin typeface="Arial"/>
                <a:cs typeface="Arial"/>
              </a:rPr>
              <a:t>s</a:t>
            </a:r>
            <a:r>
              <a:rPr sz="1000" spc="-4" dirty="0">
                <a:latin typeface="Arial"/>
                <a:cs typeface="Arial"/>
              </a:rPr>
              <a:t>i</a:t>
            </a:r>
            <a:r>
              <a:rPr sz="1000" spc="9" dirty="0">
                <a:latin typeface="Arial"/>
                <a:cs typeface="Arial"/>
              </a:rPr>
              <a:t>d</a:t>
            </a:r>
            <a:r>
              <a:rPr sz="1000" spc="0" dirty="0">
                <a:latin typeface="Arial"/>
                <a:cs typeface="Arial"/>
              </a:rPr>
              <a:t>e</a:t>
            </a:r>
            <a:r>
              <a:rPr sz="1000" spc="1" dirty="0">
                <a:latin typeface="Times New Roman"/>
                <a:cs typeface="Times New Roman"/>
              </a:rPr>
              <a:t> </a:t>
            </a:r>
            <a:r>
              <a:rPr sz="1000" spc="0" dirty="0">
                <a:latin typeface="Arial"/>
                <a:cs typeface="Arial"/>
              </a:rPr>
              <a:t>p</a:t>
            </a:r>
            <a:r>
              <a:rPr sz="1000" spc="4" dirty="0">
                <a:latin typeface="Arial"/>
                <a:cs typeface="Arial"/>
              </a:rPr>
              <a:t>r</a:t>
            </a:r>
            <a:r>
              <a:rPr sz="1000" spc="0" dirty="0">
                <a:latin typeface="Arial"/>
                <a:cs typeface="Arial"/>
              </a:rPr>
              <a:t>e</a:t>
            </a:r>
            <a:r>
              <a:rPr sz="1000" spc="4" dirty="0">
                <a:latin typeface="Arial"/>
                <a:cs typeface="Arial"/>
              </a:rPr>
              <a:t>-</a:t>
            </a:r>
            <a:r>
              <a:rPr sz="1000" spc="0" dirty="0">
                <a:latin typeface="Arial"/>
                <a:cs typeface="Arial"/>
              </a:rPr>
              <a:t>tax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9" dirty="0">
                <a:latin typeface="Arial"/>
                <a:cs typeface="Arial"/>
              </a:rPr>
              <a:t>d</a:t>
            </a:r>
            <a:r>
              <a:rPr sz="1000" spc="0" dirty="0">
                <a:latin typeface="Arial"/>
                <a:cs typeface="Arial"/>
              </a:rPr>
              <a:t>o</a:t>
            </a:r>
            <a:r>
              <a:rPr sz="1000" spc="4" dirty="0">
                <a:latin typeface="Arial"/>
                <a:cs typeface="Arial"/>
              </a:rPr>
              <a:t>l</a:t>
            </a:r>
            <a:r>
              <a:rPr sz="1000" spc="-4" dirty="0">
                <a:latin typeface="Arial"/>
                <a:cs typeface="Arial"/>
              </a:rPr>
              <a:t>l</a:t>
            </a:r>
            <a:r>
              <a:rPr sz="1000" spc="0" dirty="0">
                <a:latin typeface="Arial"/>
                <a:cs typeface="Arial"/>
              </a:rPr>
              <a:t>a</a:t>
            </a:r>
            <a:r>
              <a:rPr sz="1000" spc="4" dirty="0">
                <a:latin typeface="Arial"/>
                <a:cs typeface="Arial"/>
              </a:rPr>
              <a:t>r</a:t>
            </a:r>
            <a:r>
              <a:rPr sz="1000" spc="0" dirty="0">
                <a:latin typeface="Arial"/>
                <a:cs typeface="Arial"/>
              </a:rPr>
              <a:t>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0" dirty="0">
                <a:latin typeface="Arial"/>
                <a:cs typeface="Arial"/>
              </a:rPr>
              <a:t>to</a:t>
            </a:r>
            <a:r>
              <a:rPr sz="1000" spc="16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Arial"/>
                <a:cs typeface="Arial"/>
              </a:rPr>
              <a:t>c</a:t>
            </a:r>
            <a:r>
              <a:rPr sz="1000" spc="0" dirty="0">
                <a:latin typeface="Arial"/>
                <a:cs typeface="Arial"/>
              </a:rPr>
              <a:t>o</a:t>
            </a:r>
            <a:r>
              <a:rPr sz="1000" spc="4" dirty="0">
                <a:latin typeface="Arial"/>
                <a:cs typeface="Arial"/>
              </a:rPr>
              <a:t>v</a:t>
            </a:r>
            <a:r>
              <a:rPr sz="1000" spc="0" dirty="0">
                <a:latin typeface="Arial"/>
                <a:cs typeface="Arial"/>
              </a:rPr>
              <a:t>er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9" dirty="0">
                <a:latin typeface="Arial"/>
                <a:cs typeface="Arial"/>
              </a:rPr>
              <a:t>q</a:t>
            </a:r>
            <a:r>
              <a:rPr sz="1000" spc="0" dirty="0">
                <a:latin typeface="Arial"/>
                <a:cs typeface="Arial"/>
              </a:rPr>
              <a:t>ua</a:t>
            </a:r>
            <a:r>
              <a:rPr sz="1000" spc="4" dirty="0">
                <a:latin typeface="Arial"/>
                <a:cs typeface="Arial"/>
              </a:rPr>
              <a:t>l</a:t>
            </a:r>
            <a:r>
              <a:rPr sz="1000" spc="-4" dirty="0">
                <a:latin typeface="Arial"/>
                <a:cs typeface="Arial"/>
              </a:rPr>
              <a:t>i</a:t>
            </a:r>
            <a:r>
              <a:rPr sz="1000" spc="0" dirty="0">
                <a:latin typeface="Arial"/>
                <a:cs typeface="Arial"/>
              </a:rPr>
              <a:t>f</a:t>
            </a:r>
            <a:r>
              <a:rPr sz="1000" spc="4" dirty="0">
                <a:latin typeface="Arial"/>
                <a:cs typeface="Arial"/>
              </a:rPr>
              <a:t>i</a:t>
            </a:r>
            <a:r>
              <a:rPr sz="1000" spc="0" dirty="0">
                <a:latin typeface="Arial"/>
                <a:cs typeface="Arial"/>
              </a:rPr>
              <a:t>ed</a:t>
            </a:r>
            <a:r>
              <a:rPr sz="1000" spc="0" dirty="0">
                <a:latin typeface="Times New Roman"/>
                <a:cs typeface="Times New Roman"/>
              </a:rPr>
              <a:t> </a:t>
            </a:r>
            <a:r>
              <a:rPr sz="1000" spc="0" dirty="0">
                <a:latin typeface="Arial"/>
                <a:cs typeface="Arial"/>
              </a:rPr>
              <a:t>e</a:t>
            </a:r>
            <a:r>
              <a:rPr sz="1000" spc="4" dirty="0">
                <a:latin typeface="Arial"/>
                <a:cs typeface="Arial"/>
              </a:rPr>
              <a:t>x</a:t>
            </a:r>
            <a:r>
              <a:rPr sz="1000" spc="0" dirty="0">
                <a:latin typeface="Arial"/>
                <a:cs typeface="Arial"/>
              </a:rPr>
              <a:t>pen</a:t>
            </a:r>
            <a:r>
              <a:rPr sz="1000" spc="4" dirty="0">
                <a:latin typeface="Arial"/>
                <a:cs typeface="Arial"/>
              </a:rPr>
              <a:t>s</a:t>
            </a:r>
            <a:r>
              <a:rPr sz="1000" spc="0" dirty="0">
                <a:latin typeface="Arial"/>
                <a:cs typeface="Arial"/>
              </a:rPr>
              <a:t>es</a:t>
            </a:r>
            <a:r>
              <a:rPr sz="1000" spc="-7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Arial"/>
                <a:cs typeface="Arial"/>
              </a:rPr>
              <a:t>y</a:t>
            </a:r>
            <a:r>
              <a:rPr sz="1000" spc="0" dirty="0">
                <a:latin typeface="Arial"/>
                <a:cs typeface="Arial"/>
              </a:rPr>
              <a:t>ou</a:t>
            </a:r>
            <a:r>
              <a:rPr sz="1000" spc="18" dirty="0">
                <a:latin typeface="Times New Roman"/>
                <a:cs typeface="Times New Roman"/>
              </a:rPr>
              <a:t> </a:t>
            </a:r>
            <a:r>
              <a:rPr sz="1000" spc="0" dirty="0">
                <a:latin typeface="Arial"/>
                <a:cs typeface="Arial"/>
              </a:rPr>
              <a:t>wo</a:t>
            </a:r>
            <a:r>
              <a:rPr sz="1000" spc="9" dirty="0">
                <a:latin typeface="Arial"/>
                <a:cs typeface="Arial"/>
              </a:rPr>
              <a:t>u</a:t>
            </a:r>
            <a:r>
              <a:rPr sz="1000" spc="-4" dirty="0">
                <a:latin typeface="Arial"/>
                <a:cs typeface="Arial"/>
              </a:rPr>
              <a:t>l</a:t>
            </a:r>
            <a:r>
              <a:rPr sz="1000" spc="0" dirty="0">
                <a:latin typeface="Arial"/>
                <a:cs typeface="Arial"/>
              </a:rPr>
              <a:t>d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0" dirty="0">
                <a:latin typeface="Arial"/>
                <a:cs typeface="Arial"/>
              </a:rPr>
              <a:t>no</a:t>
            </a:r>
            <a:r>
              <a:rPr sz="1000" spc="4" dirty="0">
                <a:latin typeface="Arial"/>
                <a:cs typeface="Arial"/>
              </a:rPr>
              <a:t>r</a:t>
            </a:r>
            <a:r>
              <a:rPr sz="1000" spc="9" dirty="0">
                <a:latin typeface="Arial"/>
                <a:cs typeface="Arial"/>
              </a:rPr>
              <a:t>ma</a:t>
            </a:r>
            <a:r>
              <a:rPr sz="1000" spc="-4" dirty="0">
                <a:latin typeface="Arial"/>
                <a:cs typeface="Arial"/>
              </a:rPr>
              <a:t>ll</a:t>
            </a:r>
            <a:r>
              <a:rPr sz="1000" spc="0" dirty="0">
                <a:latin typeface="Arial"/>
                <a:cs typeface="Arial"/>
              </a:rPr>
              <a:t>y</a:t>
            </a:r>
            <a:r>
              <a:rPr sz="1000" spc="-2" dirty="0">
                <a:latin typeface="Times New Roman"/>
                <a:cs typeface="Times New Roman"/>
              </a:rPr>
              <a:t> </a:t>
            </a:r>
            <a:r>
              <a:rPr sz="1000" spc="9" dirty="0">
                <a:latin typeface="Arial"/>
                <a:cs typeface="Arial"/>
              </a:rPr>
              <a:t>p</a:t>
            </a:r>
            <a:r>
              <a:rPr sz="1000" spc="0" dirty="0">
                <a:latin typeface="Arial"/>
                <a:cs typeface="Arial"/>
              </a:rPr>
              <a:t>ay</a:t>
            </a:r>
            <a:r>
              <a:rPr sz="1000" spc="18" dirty="0">
                <a:latin typeface="Times New Roman"/>
                <a:cs typeface="Times New Roman"/>
              </a:rPr>
              <a:t> </a:t>
            </a:r>
            <a:r>
              <a:rPr sz="1000" spc="0" dirty="0">
                <a:latin typeface="Arial"/>
                <a:cs typeface="Arial"/>
              </a:rPr>
              <a:t>out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0" dirty="0">
                <a:latin typeface="Arial"/>
                <a:cs typeface="Arial"/>
              </a:rPr>
              <a:t>of</a:t>
            </a:r>
            <a:r>
              <a:rPr sz="1000" spc="16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Arial"/>
                <a:cs typeface="Arial"/>
              </a:rPr>
              <a:t>y</a:t>
            </a:r>
            <a:r>
              <a:rPr sz="1000" spc="0" dirty="0">
                <a:latin typeface="Arial"/>
                <a:cs typeface="Arial"/>
              </a:rPr>
              <a:t>our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0" dirty="0">
                <a:latin typeface="Arial"/>
                <a:cs typeface="Arial"/>
              </a:rPr>
              <a:t>po</a:t>
            </a:r>
            <a:r>
              <a:rPr sz="1000" spc="4" dirty="0">
                <a:latin typeface="Arial"/>
                <a:cs typeface="Arial"/>
              </a:rPr>
              <a:t>ck</a:t>
            </a:r>
            <a:r>
              <a:rPr sz="1000" spc="0" dirty="0">
                <a:latin typeface="Arial"/>
                <a:cs typeface="Arial"/>
              </a:rPr>
              <a:t>et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spc="14" dirty="0">
                <a:latin typeface="Arial"/>
                <a:cs typeface="Arial"/>
              </a:rPr>
              <a:t>w</a:t>
            </a:r>
            <a:r>
              <a:rPr sz="1000" spc="-4" dirty="0">
                <a:latin typeface="Arial"/>
                <a:cs typeface="Arial"/>
              </a:rPr>
              <a:t>i</a:t>
            </a:r>
            <a:r>
              <a:rPr sz="1000" spc="0" dirty="0">
                <a:latin typeface="Arial"/>
                <a:cs typeface="Arial"/>
              </a:rPr>
              <a:t>th</a:t>
            </a:r>
            <a:r>
              <a:rPr sz="1000" spc="17" dirty="0">
                <a:latin typeface="Times New Roman"/>
                <a:cs typeface="Times New Roman"/>
              </a:rPr>
              <a:t> </a:t>
            </a:r>
            <a:r>
              <a:rPr sz="1000" spc="0" dirty="0">
                <a:latin typeface="Arial"/>
                <a:cs typeface="Arial"/>
              </a:rPr>
              <a:t>po</a:t>
            </a:r>
            <a:r>
              <a:rPr sz="1000" spc="4" dirty="0">
                <a:latin typeface="Arial"/>
                <a:cs typeface="Arial"/>
              </a:rPr>
              <a:t>s</a:t>
            </a:r>
            <a:r>
              <a:rPr sz="1000" spc="0" dirty="0">
                <a:latin typeface="Arial"/>
                <a:cs typeface="Arial"/>
              </a:rPr>
              <a:t>t</a:t>
            </a:r>
            <a:r>
              <a:rPr sz="1000" spc="4" dirty="0">
                <a:latin typeface="Arial"/>
                <a:cs typeface="Arial"/>
              </a:rPr>
              <a:t>-</a:t>
            </a:r>
            <a:r>
              <a:rPr sz="1000" spc="0" dirty="0">
                <a:latin typeface="Arial"/>
                <a:cs typeface="Arial"/>
              </a:rPr>
              <a:t>tax</a:t>
            </a:r>
            <a:r>
              <a:rPr sz="1000" spc="0" dirty="0">
                <a:latin typeface="Times New Roman"/>
                <a:cs typeface="Times New Roman"/>
              </a:rPr>
              <a:t> </a:t>
            </a:r>
            <a:r>
              <a:rPr sz="1000" spc="0" dirty="0">
                <a:latin typeface="Arial"/>
                <a:cs typeface="Arial"/>
              </a:rPr>
              <a:t>d</a:t>
            </a:r>
            <a:r>
              <a:rPr sz="1000" spc="9" dirty="0">
                <a:latin typeface="Arial"/>
                <a:cs typeface="Arial"/>
              </a:rPr>
              <a:t>o</a:t>
            </a:r>
            <a:r>
              <a:rPr sz="1000" spc="4" dirty="0">
                <a:latin typeface="Arial"/>
                <a:cs typeface="Arial"/>
              </a:rPr>
              <a:t>l</a:t>
            </a:r>
            <a:r>
              <a:rPr sz="1000" spc="-4" dirty="0">
                <a:latin typeface="Arial"/>
                <a:cs typeface="Arial"/>
              </a:rPr>
              <a:t>l</a:t>
            </a:r>
            <a:r>
              <a:rPr sz="1000" spc="0" dirty="0">
                <a:latin typeface="Arial"/>
                <a:cs typeface="Arial"/>
              </a:rPr>
              <a:t>a</a:t>
            </a:r>
            <a:r>
              <a:rPr sz="1000" spc="4" dirty="0">
                <a:latin typeface="Arial"/>
                <a:cs typeface="Arial"/>
              </a:rPr>
              <a:t>rs</a:t>
            </a:r>
            <a:r>
              <a:rPr sz="1000" spc="0" dirty="0">
                <a:latin typeface="Arial"/>
                <a:cs typeface="Arial"/>
              </a:rPr>
              <a:t>.</a:t>
            </a:r>
            <a:r>
              <a:rPr sz="1000" spc="-7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Arial"/>
                <a:cs typeface="Arial"/>
              </a:rPr>
              <a:t>T</a:t>
            </a:r>
            <a:r>
              <a:rPr sz="1000" spc="0" dirty="0">
                <a:latin typeface="Arial"/>
                <a:cs typeface="Arial"/>
              </a:rPr>
              <a:t>he</a:t>
            </a:r>
            <a:r>
              <a:rPr sz="1000" spc="17" dirty="0">
                <a:latin typeface="Times New Roman"/>
                <a:cs typeface="Times New Roman"/>
              </a:rPr>
              <a:t> </a:t>
            </a:r>
            <a:r>
              <a:rPr sz="1000" spc="0" dirty="0">
                <a:latin typeface="Arial"/>
                <a:cs typeface="Arial"/>
              </a:rPr>
              <a:t>p</a:t>
            </a:r>
            <a:r>
              <a:rPr sz="1000" spc="4" dirty="0">
                <a:latin typeface="Arial"/>
                <a:cs typeface="Arial"/>
              </a:rPr>
              <a:t>l</a:t>
            </a:r>
            <a:r>
              <a:rPr sz="1000" spc="9" dirty="0">
                <a:latin typeface="Arial"/>
                <a:cs typeface="Arial"/>
              </a:rPr>
              <a:t>a</a:t>
            </a:r>
            <a:r>
              <a:rPr sz="1000" spc="0" dirty="0">
                <a:latin typeface="Arial"/>
                <a:cs typeface="Arial"/>
              </a:rPr>
              <a:t>n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Arial"/>
                <a:cs typeface="Arial"/>
              </a:rPr>
              <a:t>i</a:t>
            </a:r>
            <a:r>
              <a:rPr sz="1000" spc="0" dirty="0">
                <a:latin typeface="Arial"/>
                <a:cs typeface="Arial"/>
              </a:rPr>
              <a:t>s</a:t>
            </a:r>
            <a:r>
              <a:rPr sz="1000" spc="27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Arial"/>
                <a:cs typeface="Arial"/>
              </a:rPr>
              <a:t>c</a:t>
            </a:r>
            <a:r>
              <a:rPr sz="1000" spc="0" dirty="0">
                <a:latin typeface="Arial"/>
                <a:cs typeface="Arial"/>
              </a:rPr>
              <a:t>o</a:t>
            </a:r>
            <a:r>
              <a:rPr sz="1000" spc="9" dirty="0">
                <a:latin typeface="Arial"/>
                <a:cs typeface="Arial"/>
              </a:rPr>
              <a:t>m</a:t>
            </a:r>
            <a:r>
              <a:rPr sz="1000" spc="0" dirty="0">
                <a:latin typeface="Arial"/>
                <a:cs typeface="Arial"/>
              </a:rPr>
              <a:t>p</a:t>
            </a:r>
            <a:r>
              <a:rPr sz="1000" spc="4" dirty="0">
                <a:latin typeface="Arial"/>
                <a:cs typeface="Arial"/>
              </a:rPr>
              <a:t>r</a:t>
            </a:r>
            <a:r>
              <a:rPr sz="1000" spc="-4" dirty="0">
                <a:latin typeface="Arial"/>
                <a:cs typeface="Arial"/>
              </a:rPr>
              <a:t>i</a:t>
            </a:r>
            <a:r>
              <a:rPr sz="1000" spc="4" dirty="0">
                <a:latin typeface="Arial"/>
                <a:cs typeface="Arial"/>
              </a:rPr>
              <a:t>s</a:t>
            </a:r>
            <a:r>
              <a:rPr sz="1000" spc="0" dirty="0">
                <a:latin typeface="Arial"/>
                <a:cs typeface="Arial"/>
              </a:rPr>
              <a:t>ed</a:t>
            </a:r>
            <a:r>
              <a:rPr sz="1000" spc="-11" dirty="0">
                <a:latin typeface="Times New Roman"/>
                <a:cs typeface="Times New Roman"/>
              </a:rPr>
              <a:t> </a:t>
            </a:r>
            <a:r>
              <a:rPr sz="1000" spc="0" dirty="0">
                <a:latin typeface="Arial"/>
                <a:cs typeface="Arial"/>
              </a:rPr>
              <a:t>of</a:t>
            </a:r>
            <a:r>
              <a:rPr sz="1000" spc="16" dirty="0">
                <a:latin typeface="Times New Roman"/>
                <a:cs typeface="Times New Roman"/>
              </a:rPr>
              <a:t> </a:t>
            </a:r>
            <a:r>
              <a:rPr sz="1000" spc="0" dirty="0">
                <a:latin typeface="Arial"/>
                <a:cs typeface="Arial"/>
              </a:rPr>
              <a:t>a</a:t>
            </a:r>
            <a:r>
              <a:rPr sz="1000" spc="29" dirty="0">
                <a:latin typeface="Times New Roman"/>
                <a:cs typeface="Times New Roman"/>
              </a:rPr>
              <a:t> </a:t>
            </a:r>
            <a:r>
              <a:rPr sz="1000" spc="0" dirty="0">
                <a:latin typeface="Arial"/>
                <a:cs typeface="Arial"/>
              </a:rPr>
              <a:t>h</a:t>
            </a:r>
            <a:r>
              <a:rPr sz="1000" spc="9" dirty="0">
                <a:latin typeface="Arial"/>
                <a:cs typeface="Arial"/>
              </a:rPr>
              <a:t>e</a:t>
            </a:r>
            <a:r>
              <a:rPr sz="1000" spc="0" dirty="0">
                <a:latin typeface="Arial"/>
                <a:cs typeface="Arial"/>
              </a:rPr>
              <a:t>a</a:t>
            </a:r>
            <a:r>
              <a:rPr sz="1000" spc="-4" dirty="0">
                <a:latin typeface="Arial"/>
                <a:cs typeface="Arial"/>
              </a:rPr>
              <a:t>l</a:t>
            </a:r>
            <a:r>
              <a:rPr sz="1000" spc="9" dirty="0">
                <a:latin typeface="Arial"/>
                <a:cs typeface="Arial"/>
              </a:rPr>
              <a:t>t</a:t>
            </a:r>
            <a:r>
              <a:rPr sz="1000" spc="0" dirty="0">
                <a:latin typeface="Arial"/>
                <a:cs typeface="Arial"/>
              </a:rPr>
              <a:t>h</a:t>
            </a:r>
            <a:r>
              <a:rPr sz="1000" spc="-2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Arial"/>
                <a:cs typeface="Arial"/>
              </a:rPr>
              <a:t>c</a:t>
            </a:r>
            <a:r>
              <a:rPr sz="1000" spc="0" dirty="0">
                <a:latin typeface="Arial"/>
                <a:cs typeface="Arial"/>
              </a:rPr>
              <a:t>a</a:t>
            </a:r>
            <a:r>
              <a:rPr sz="1000" spc="4" dirty="0">
                <a:latin typeface="Arial"/>
                <a:cs typeface="Arial"/>
              </a:rPr>
              <a:t>r</a:t>
            </a:r>
            <a:r>
              <a:rPr sz="1000" spc="0" dirty="0">
                <a:latin typeface="Arial"/>
                <a:cs typeface="Arial"/>
              </a:rPr>
              <a:t>e</a:t>
            </a:r>
            <a:r>
              <a:rPr sz="1000" spc="0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Arial"/>
                <a:cs typeface="Arial"/>
              </a:rPr>
              <a:t>s</a:t>
            </a:r>
            <a:r>
              <a:rPr sz="1000" spc="0" dirty="0">
                <a:latin typeface="Arial"/>
                <a:cs typeface="Arial"/>
              </a:rPr>
              <a:t>pen</a:t>
            </a:r>
            <a:r>
              <a:rPr sz="1000" spc="9" dirty="0">
                <a:latin typeface="Arial"/>
                <a:cs typeface="Arial"/>
              </a:rPr>
              <a:t>d</a:t>
            </a:r>
            <a:r>
              <a:rPr sz="1000" spc="-4" dirty="0">
                <a:latin typeface="Arial"/>
                <a:cs typeface="Arial"/>
              </a:rPr>
              <a:t>i</a:t>
            </a:r>
            <a:r>
              <a:rPr sz="1000" spc="0" dirty="0">
                <a:latin typeface="Arial"/>
                <a:cs typeface="Arial"/>
              </a:rPr>
              <a:t>ng</a:t>
            </a:r>
            <a:r>
              <a:rPr sz="1000" spc="34" dirty="0">
                <a:latin typeface="Times New Roman"/>
                <a:cs typeface="Times New Roman"/>
              </a:rPr>
              <a:t> </a:t>
            </a:r>
            <a:r>
              <a:rPr sz="1000" spc="0" dirty="0">
                <a:latin typeface="Arial"/>
                <a:cs typeface="Arial"/>
              </a:rPr>
              <a:t>a</a:t>
            </a:r>
            <a:r>
              <a:rPr sz="1000" spc="4" dirty="0">
                <a:latin typeface="Arial"/>
                <a:cs typeface="Arial"/>
              </a:rPr>
              <a:t>cc</a:t>
            </a:r>
            <a:r>
              <a:rPr sz="1000" spc="0" dirty="0">
                <a:latin typeface="Arial"/>
                <a:cs typeface="Arial"/>
              </a:rPr>
              <a:t>ount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0" dirty="0">
                <a:latin typeface="Arial"/>
                <a:cs typeface="Arial"/>
              </a:rPr>
              <a:t>a</a:t>
            </a:r>
            <a:r>
              <a:rPr sz="1000" spc="9" dirty="0">
                <a:latin typeface="Arial"/>
                <a:cs typeface="Arial"/>
              </a:rPr>
              <a:t>n</a:t>
            </a:r>
            <a:r>
              <a:rPr sz="1000" spc="0" dirty="0">
                <a:latin typeface="Arial"/>
                <a:cs typeface="Arial"/>
              </a:rPr>
              <a:t>d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0" dirty="0">
                <a:latin typeface="Arial"/>
                <a:cs typeface="Arial"/>
              </a:rPr>
              <a:t>a</a:t>
            </a:r>
            <a:r>
              <a:rPr sz="1000" spc="29" dirty="0">
                <a:latin typeface="Times New Roman"/>
                <a:cs typeface="Times New Roman"/>
              </a:rPr>
              <a:t> </a:t>
            </a:r>
            <a:r>
              <a:rPr sz="1000" spc="0" dirty="0">
                <a:latin typeface="Arial"/>
                <a:cs typeface="Arial"/>
              </a:rPr>
              <a:t>d</a:t>
            </a:r>
            <a:r>
              <a:rPr sz="1000" spc="9" dirty="0">
                <a:latin typeface="Arial"/>
                <a:cs typeface="Arial"/>
              </a:rPr>
              <a:t>e</a:t>
            </a:r>
            <a:r>
              <a:rPr sz="1000" spc="0" dirty="0">
                <a:latin typeface="Arial"/>
                <a:cs typeface="Arial"/>
              </a:rPr>
              <a:t>pen</a:t>
            </a:r>
            <a:r>
              <a:rPr sz="1000" spc="9" dirty="0">
                <a:latin typeface="Arial"/>
                <a:cs typeface="Arial"/>
              </a:rPr>
              <a:t>d</a:t>
            </a:r>
            <a:r>
              <a:rPr sz="1000" spc="0" dirty="0">
                <a:latin typeface="Arial"/>
                <a:cs typeface="Arial"/>
              </a:rPr>
              <a:t>ent</a:t>
            </a:r>
            <a:r>
              <a:rPr sz="1000" spc="-22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Arial"/>
                <a:cs typeface="Arial"/>
              </a:rPr>
              <a:t>c</a:t>
            </a:r>
            <a:r>
              <a:rPr sz="1000" spc="0" dirty="0">
                <a:latin typeface="Arial"/>
                <a:cs typeface="Arial"/>
              </a:rPr>
              <a:t>a</a:t>
            </a:r>
            <a:r>
              <a:rPr sz="1000" spc="14" dirty="0">
                <a:latin typeface="Arial"/>
                <a:cs typeface="Arial"/>
              </a:rPr>
              <a:t>r</a:t>
            </a:r>
            <a:r>
              <a:rPr sz="1000" spc="0" dirty="0">
                <a:latin typeface="Arial"/>
                <a:cs typeface="Arial"/>
              </a:rPr>
              <a:t>e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0" dirty="0">
                <a:latin typeface="Arial"/>
                <a:cs typeface="Arial"/>
              </a:rPr>
              <a:t>a</a:t>
            </a:r>
            <a:r>
              <a:rPr sz="1000" spc="4" dirty="0">
                <a:latin typeface="Arial"/>
                <a:cs typeface="Arial"/>
              </a:rPr>
              <a:t>cc</a:t>
            </a:r>
            <a:r>
              <a:rPr sz="1000" spc="0" dirty="0">
                <a:latin typeface="Arial"/>
                <a:cs typeface="Arial"/>
              </a:rPr>
              <a:t>ou</a:t>
            </a:r>
            <a:r>
              <a:rPr sz="1000" spc="9" dirty="0">
                <a:latin typeface="Arial"/>
                <a:cs typeface="Arial"/>
              </a:rPr>
              <a:t>n</a:t>
            </a:r>
            <a:r>
              <a:rPr sz="1000" spc="0" dirty="0">
                <a:latin typeface="Arial"/>
                <a:cs typeface="Arial"/>
              </a:rPr>
              <a:t>t.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9" dirty="0">
                <a:latin typeface="Arial"/>
                <a:cs typeface="Arial"/>
              </a:rPr>
              <a:t>Y</a:t>
            </a:r>
            <a:r>
              <a:rPr sz="1000" spc="0" dirty="0">
                <a:latin typeface="Arial"/>
                <a:cs typeface="Arial"/>
              </a:rPr>
              <a:t>ou</a:t>
            </a:r>
            <a:r>
              <a:rPr sz="1000" spc="17" dirty="0">
                <a:latin typeface="Times New Roman"/>
                <a:cs typeface="Times New Roman"/>
              </a:rPr>
              <a:t> </a:t>
            </a:r>
            <a:r>
              <a:rPr sz="1000" spc="0" dirty="0">
                <a:latin typeface="Arial"/>
                <a:cs typeface="Arial"/>
              </a:rPr>
              <a:t>pay</a:t>
            </a:r>
            <a:r>
              <a:rPr sz="1000" spc="18" dirty="0">
                <a:latin typeface="Times New Roman"/>
                <a:cs typeface="Times New Roman"/>
              </a:rPr>
              <a:t> </a:t>
            </a:r>
            <a:r>
              <a:rPr sz="1000" spc="0" dirty="0">
                <a:latin typeface="Arial"/>
                <a:cs typeface="Arial"/>
              </a:rPr>
              <a:t>no</a:t>
            </a:r>
            <a:r>
              <a:rPr sz="1000" spc="23" dirty="0">
                <a:latin typeface="Times New Roman"/>
                <a:cs typeface="Times New Roman"/>
              </a:rPr>
              <a:t> </a:t>
            </a:r>
            <a:r>
              <a:rPr sz="1000" spc="0" dirty="0">
                <a:latin typeface="Arial"/>
                <a:cs typeface="Arial"/>
              </a:rPr>
              <a:t>fe</a:t>
            </a:r>
            <a:r>
              <a:rPr sz="1000" spc="9" dirty="0">
                <a:latin typeface="Arial"/>
                <a:cs typeface="Arial"/>
              </a:rPr>
              <a:t>d</a:t>
            </a:r>
            <a:r>
              <a:rPr sz="1000" spc="0" dirty="0">
                <a:latin typeface="Arial"/>
                <a:cs typeface="Arial"/>
              </a:rPr>
              <a:t>e</a:t>
            </a:r>
            <a:r>
              <a:rPr sz="1000" spc="4" dirty="0">
                <a:latin typeface="Arial"/>
                <a:cs typeface="Arial"/>
              </a:rPr>
              <a:t>r</a:t>
            </a:r>
            <a:r>
              <a:rPr sz="1000" spc="0" dirty="0">
                <a:latin typeface="Arial"/>
                <a:cs typeface="Arial"/>
              </a:rPr>
              <a:t>al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0" dirty="0">
                <a:latin typeface="Arial"/>
                <a:cs typeface="Arial"/>
              </a:rPr>
              <a:t>or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Arial"/>
                <a:cs typeface="Arial"/>
              </a:rPr>
              <a:t>s</a:t>
            </a:r>
            <a:r>
              <a:rPr sz="1000" spc="0" dirty="0">
                <a:latin typeface="Arial"/>
                <a:cs typeface="Arial"/>
              </a:rPr>
              <a:t>tate</a:t>
            </a:r>
            <a:r>
              <a:rPr sz="1000" spc="1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Arial"/>
                <a:cs typeface="Arial"/>
              </a:rPr>
              <a:t>i</a:t>
            </a:r>
            <a:r>
              <a:rPr sz="1000" spc="0" dirty="0">
                <a:latin typeface="Arial"/>
                <a:cs typeface="Arial"/>
              </a:rPr>
              <a:t>n</a:t>
            </a:r>
            <a:r>
              <a:rPr sz="1000" spc="4" dirty="0">
                <a:latin typeface="Arial"/>
                <a:cs typeface="Arial"/>
              </a:rPr>
              <a:t>c</a:t>
            </a:r>
            <a:r>
              <a:rPr sz="1000" spc="9" dirty="0">
                <a:latin typeface="Arial"/>
                <a:cs typeface="Arial"/>
              </a:rPr>
              <a:t>o</a:t>
            </a:r>
            <a:r>
              <a:rPr sz="1000" spc="0" dirty="0">
                <a:latin typeface="Arial"/>
                <a:cs typeface="Arial"/>
              </a:rPr>
              <a:t>me</a:t>
            </a:r>
            <a:r>
              <a:rPr sz="1000" spc="-7" dirty="0">
                <a:latin typeface="Times New Roman"/>
                <a:cs typeface="Times New Roman"/>
              </a:rPr>
              <a:t> </a:t>
            </a:r>
            <a:r>
              <a:rPr sz="1000" spc="0" dirty="0">
                <a:latin typeface="Arial"/>
                <a:cs typeface="Arial"/>
              </a:rPr>
              <a:t>ta</a:t>
            </a:r>
            <a:r>
              <a:rPr sz="1000" spc="4" dirty="0">
                <a:latin typeface="Arial"/>
                <a:cs typeface="Arial"/>
              </a:rPr>
              <a:t>x</a:t>
            </a:r>
            <a:r>
              <a:rPr sz="1000" spc="0" dirty="0">
                <a:latin typeface="Arial"/>
                <a:cs typeface="Arial"/>
              </a:rPr>
              <a:t>es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0" dirty="0">
                <a:latin typeface="Arial"/>
                <a:cs typeface="Arial"/>
              </a:rPr>
              <a:t>on</a:t>
            </a:r>
            <a:r>
              <a:rPr sz="1000" spc="13" dirty="0">
                <a:latin typeface="Times New Roman"/>
                <a:cs typeface="Times New Roman"/>
              </a:rPr>
              <a:t> </a:t>
            </a:r>
            <a:r>
              <a:rPr sz="1000" spc="9" dirty="0">
                <a:latin typeface="Arial"/>
                <a:cs typeface="Arial"/>
              </a:rPr>
              <a:t>t</a:t>
            </a:r>
            <a:r>
              <a:rPr sz="1000" spc="0" dirty="0">
                <a:latin typeface="Arial"/>
                <a:cs typeface="Arial"/>
              </a:rPr>
              <a:t>he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0" dirty="0">
                <a:latin typeface="Arial"/>
                <a:cs typeface="Arial"/>
              </a:rPr>
              <a:t>mo</a:t>
            </a:r>
            <a:r>
              <a:rPr sz="1000" spc="9" dirty="0">
                <a:latin typeface="Arial"/>
                <a:cs typeface="Arial"/>
              </a:rPr>
              <a:t>n</a:t>
            </a:r>
            <a:r>
              <a:rPr sz="1000" spc="0" dirty="0">
                <a:latin typeface="Arial"/>
                <a:cs typeface="Arial"/>
              </a:rPr>
              <a:t>ey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Arial"/>
                <a:cs typeface="Arial"/>
              </a:rPr>
              <a:t>y</a:t>
            </a:r>
            <a:r>
              <a:rPr sz="1000" spc="0" dirty="0">
                <a:latin typeface="Arial"/>
                <a:cs typeface="Arial"/>
              </a:rPr>
              <a:t>ou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0" dirty="0">
                <a:latin typeface="Arial"/>
                <a:cs typeface="Arial"/>
              </a:rPr>
              <a:t>p</a:t>
            </a:r>
            <a:r>
              <a:rPr sz="1000" spc="4" dirty="0">
                <a:latin typeface="Arial"/>
                <a:cs typeface="Arial"/>
              </a:rPr>
              <a:t>l</a:t>
            </a:r>
            <a:r>
              <a:rPr sz="1000" spc="0" dirty="0">
                <a:latin typeface="Arial"/>
                <a:cs typeface="Arial"/>
              </a:rPr>
              <a:t>a</a:t>
            </a:r>
            <a:r>
              <a:rPr sz="1000" spc="4" dirty="0">
                <a:latin typeface="Arial"/>
                <a:cs typeface="Arial"/>
              </a:rPr>
              <a:t>c</a:t>
            </a:r>
            <a:r>
              <a:rPr sz="1000" spc="0" dirty="0">
                <a:latin typeface="Arial"/>
                <a:cs typeface="Arial"/>
              </a:rPr>
              <a:t>e</a:t>
            </a:r>
            <a:r>
              <a:rPr sz="1000" spc="1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Arial"/>
                <a:cs typeface="Arial"/>
              </a:rPr>
              <a:t>i</a:t>
            </a:r>
            <a:r>
              <a:rPr sz="1000" spc="0" dirty="0">
                <a:latin typeface="Arial"/>
                <a:cs typeface="Arial"/>
              </a:rPr>
              <a:t>n</a:t>
            </a:r>
            <a:r>
              <a:rPr sz="1000" spc="17" dirty="0">
                <a:latin typeface="Times New Roman"/>
                <a:cs typeface="Times New Roman"/>
              </a:rPr>
              <a:t> </a:t>
            </a:r>
            <a:r>
              <a:rPr sz="1000" spc="9" dirty="0">
                <a:latin typeface="Arial"/>
                <a:cs typeface="Arial"/>
              </a:rPr>
              <a:t>a</a:t>
            </a:r>
            <a:r>
              <a:rPr sz="1000" spc="0" dirty="0">
                <a:latin typeface="Arial"/>
                <a:cs typeface="Arial"/>
              </a:rPr>
              <a:t>n</a:t>
            </a:r>
            <a:r>
              <a:rPr sz="1000" spc="0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Arial"/>
                <a:cs typeface="Arial"/>
              </a:rPr>
              <a:t>F</a:t>
            </a:r>
            <a:r>
              <a:rPr sz="1000" spc="-4" dirty="0">
                <a:latin typeface="Arial"/>
                <a:cs typeface="Arial"/>
              </a:rPr>
              <a:t>SA</a:t>
            </a:r>
            <a:r>
              <a:rPr sz="1000" spc="0" dirty="0">
                <a:latin typeface="Arial"/>
                <a:cs typeface="Arial"/>
              </a:rPr>
              <a:t>.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4499" y="2211166"/>
            <a:ext cx="1840225" cy="228091"/>
          </a:xfrm>
          <a:prstGeom prst="rect">
            <a:avLst/>
          </a:prstGeom>
        </p:spPr>
        <p:txBody>
          <a:bodyPr wrap="square" lIns="0" tIns="10985" rIns="0" bIns="0" rtlCol="0">
            <a:noAutofit/>
          </a:bodyPr>
          <a:lstStyle/>
          <a:p>
            <a:pPr marL="12700">
              <a:lnSpc>
                <a:spcPts val="1730"/>
              </a:lnSpc>
            </a:pPr>
            <a:r>
              <a:rPr sz="1600" spc="2" dirty="0">
                <a:solidFill>
                  <a:srgbClr val="851E69"/>
                </a:solidFill>
                <a:latin typeface="Arial"/>
                <a:cs typeface="Arial"/>
              </a:rPr>
              <a:t>How</a:t>
            </a:r>
            <a:r>
              <a:rPr sz="1600" spc="24" dirty="0">
                <a:solidFill>
                  <a:srgbClr val="851E69"/>
                </a:solidFill>
                <a:latin typeface="Times New Roman"/>
                <a:cs typeface="Times New Roman"/>
              </a:rPr>
              <a:t> </a:t>
            </a:r>
            <a:r>
              <a:rPr sz="1600" spc="2" dirty="0">
                <a:solidFill>
                  <a:srgbClr val="851E69"/>
                </a:solidFill>
                <a:latin typeface="Arial"/>
                <a:cs typeface="Arial"/>
              </a:rPr>
              <a:t>an</a:t>
            </a:r>
            <a:r>
              <a:rPr sz="1600" spc="24" dirty="0">
                <a:solidFill>
                  <a:srgbClr val="851E69"/>
                </a:solidFill>
                <a:latin typeface="Times New Roman"/>
                <a:cs typeface="Times New Roman"/>
              </a:rPr>
              <a:t> </a:t>
            </a:r>
            <a:r>
              <a:rPr sz="1600" spc="2" dirty="0">
                <a:solidFill>
                  <a:srgbClr val="851E69"/>
                </a:solidFill>
                <a:latin typeface="Arial"/>
                <a:cs typeface="Arial"/>
              </a:rPr>
              <a:t>FSA</a:t>
            </a:r>
            <a:r>
              <a:rPr sz="1600" spc="24" dirty="0">
                <a:solidFill>
                  <a:srgbClr val="851E69"/>
                </a:solidFill>
                <a:latin typeface="Times New Roman"/>
                <a:cs typeface="Times New Roman"/>
              </a:rPr>
              <a:t> </a:t>
            </a:r>
            <a:r>
              <a:rPr sz="1600" spc="2" dirty="0">
                <a:solidFill>
                  <a:srgbClr val="851E69"/>
                </a:solidFill>
                <a:latin typeface="Arial"/>
                <a:cs typeface="Arial"/>
              </a:rPr>
              <a:t>works:</a:t>
            </a:r>
            <a:endParaRPr sz="16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27379" y="2476003"/>
            <a:ext cx="95868" cy="177799"/>
          </a:xfrm>
          <a:prstGeom prst="rect">
            <a:avLst/>
          </a:prstGeom>
        </p:spPr>
        <p:txBody>
          <a:bodyPr wrap="square" lIns="0" tIns="8413" rIns="0" bIns="0" rtlCol="0">
            <a:noAutofit/>
          </a:bodyPr>
          <a:lstStyle/>
          <a:p>
            <a:pPr marL="12700">
              <a:lnSpc>
                <a:spcPts val="1325"/>
              </a:lnSpc>
            </a:pPr>
            <a:r>
              <a:rPr sz="1200" dirty="0">
                <a:latin typeface="Wingdings"/>
                <a:cs typeface="Wingdings"/>
              </a:rPr>
              <a:t></a:t>
            </a:r>
            <a:endParaRPr sz="1200">
              <a:latin typeface="Wingdings"/>
              <a:cs typeface="Wingding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10206" y="2475947"/>
            <a:ext cx="6523234" cy="1081531"/>
          </a:xfrm>
          <a:prstGeom prst="rect">
            <a:avLst/>
          </a:prstGeom>
        </p:spPr>
        <p:txBody>
          <a:bodyPr wrap="square" lIns="0" tIns="8413" rIns="0" bIns="0" rtlCol="0">
            <a:noAutofit/>
          </a:bodyPr>
          <a:lstStyle/>
          <a:p>
            <a:pPr marL="12778" marR="13586">
              <a:lnSpc>
                <a:spcPts val="1325"/>
              </a:lnSpc>
            </a:pPr>
            <a:r>
              <a:rPr sz="1200" spc="0" dirty="0">
                <a:latin typeface="Arial"/>
                <a:cs typeface="Arial"/>
              </a:rPr>
              <a:t>Choose</a:t>
            </a:r>
            <a:r>
              <a:rPr sz="1200" spc="8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a</a:t>
            </a:r>
            <a:r>
              <a:rPr sz="1200" spc="8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specific</a:t>
            </a:r>
            <a:r>
              <a:rPr sz="1200" spc="8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amount</a:t>
            </a:r>
            <a:r>
              <a:rPr sz="1200" spc="8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of</a:t>
            </a:r>
            <a:r>
              <a:rPr sz="1200" spc="8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money</a:t>
            </a:r>
            <a:r>
              <a:rPr sz="1200" spc="8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to</a:t>
            </a:r>
            <a:r>
              <a:rPr sz="1200" spc="8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contribute</a:t>
            </a:r>
            <a:r>
              <a:rPr sz="1200" spc="8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each</a:t>
            </a:r>
            <a:r>
              <a:rPr sz="1200" spc="8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pay</a:t>
            </a:r>
            <a:r>
              <a:rPr sz="1200" spc="8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period,</a:t>
            </a:r>
            <a:r>
              <a:rPr sz="1200" spc="8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pre-tax,</a:t>
            </a:r>
            <a:r>
              <a:rPr sz="1200" spc="8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to</a:t>
            </a:r>
            <a:r>
              <a:rPr sz="1200" spc="8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one</a:t>
            </a:r>
            <a:r>
              <a:rPr sz="1200" spc="8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or</a:t>
            </a:r>
            <a:r>
              <a:rPr sz="1200" spc="8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both</a:t>
            </a:r>
            <a:endParaRPr sz="1200">
              <a:latin typeface="Arial"/>
              <a:cs typeface="Arial"/>
            </a:endParaRPr>
          </a:p>
          <a:p>
            <a:pPr marL="12747" marR="13586">
              <a:lnSpc>
                <a:spcPct val="95825"/>
              </a:lnSpc>
            </a:pPr>
            <a:r>
              <a:rPr sz="1200" spc="0" dirty="0">
                <a:latin typeface="Arial"/>
                <a:cs typeface="Arial"/>
              </a:rPr>
              <a:t>accounts</a:t>
            </a:r>
            <a:r>
              <a:rPr sz="1200" spc="7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during</a:t>
            </a:r>
            <a:r>
              <a:rPr sz="1200" spc="7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the</a:t>
            </a:r>
            <a:r>
              <a:rPr sz="1200" spc="7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year.</a:t>
            </a:r>
            <a:endParaRPr sz="1200">
              <a:latin typeface="Arial"/>
              <a:cs typeface="Arial"/>
            </a:endParaRPr>
          </a:p>
          <a:p>
            <a:pPr marL="12772" marR="13586">
              <a:lnSpc>
                <a:spcPct val="95825"/>
              </a:lnSpc>
              <a:spcBef>
                <a:spcPts val="804"/>
              </a:spcBef>
            </a:pPr>
            <a:r>
              <a:rPr sz="1200" spc="0" dirty="0">
                <a:latin typeface="Arial"/>
                <a:cs typeface="Arial"/>
              </a:rPr>
              <a:t>The</a:t>
            </a:r>
            <a:r>
              <a:rPr sz="1200" spc="9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amount</a:t>
            </a:r>
            <a:r>
              <a:rPr sz="1200" spc="9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is</a:t>
            </a:r>
            <a:r>
              <a:rPr sz="1200" spc="9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automatically</a:t>
            </a:r>
            <a:r>
              <a:rPr sz="1200" spc="9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deducted</a:t>
            </a:r>
            <a:r>
              <a:rPr sz="1200" spc="9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from</a:t>
            </a:r>
            <a:r>
              <a:rPr sz="1200" spc="9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your</a:t>
            </a:r>
            <a:r>
              <a:rPr sz="1200" spc="9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pay</a:t>
            </a:r>
            <a:r>
              <a:rPr sz="1200" spc="9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at</a:t>
            </a:r>
            <a:r>
              <a:rPr sz="1200" spc="9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the</a:t>
            </a:r>
            <a:r>
              <a:rPr sz="1200" spc="9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same</a:t>
            </a:r>
            <a:r>
              <a:rPr sz="1200" spc="9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level</a:t>
            </a:r>
            <a:r>
              <a:rPr sz="1200" spc="9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each</a:t>
            </a:r>
            <a:r>
              <a:rPr sz="1200" spc="9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pay</a:t>
            </a:r>
            <a:r>
              <a:rPr sz="1200" spc="9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period.</a:t>
            </a:r>
            <a:endParaRPr sz="1200">
              <a:latin typeface="Arial"/>
              <a:cs typeface="Arial"/>
            </a:endParaRPr>
          </a:p>
          <a:p>
            <a:pPr marL="12743" indent="-43">
              <a:lnSpc>
                <a:spcPct val="95825"/>
              </a:lnSpc>
              <a:spcBef>
                <a:spcPts val="792"/>
              </a:spcBef>
            </a:pPr>
            <a:r>
              <a:rPr sz="1200" spc="0" dirty="0">
                <a:latin typeface="Arial"/>
                <a:cs typeface="Arial"/>
              </a:rPr>
              <a:t>As</a:t>
            </a:r>
            <a:r>
              <a:rPr sz="1200" spc="9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you</a:t>
            </a:r>
            <a:r>
              <a:rPr sz="1200" spc="9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incur</a:t>
            </a:r>
            <a:r>
              <a:rPr sz="1200" spc="9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eligible</a:t>
            </a:r>
            <a:r>
              <a:rPr sz="1200" spc="9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expenses,</a:t>
            </a:r>
            <a:r>
              <a:rPr sz="1200" spc="9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you</a:t>
            </a:r>
            <a:r>
              <a:rPr sz="1200" spc="9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may</a:t>
            </a:r>
            <a:r>
              <a:rPr sz="1200" spc="9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use</a:t>
            </a:r>
            <a:r>
              <a:rPr sz="1200" spc="9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your</a:t>
            </a:r>
            <a:r>
              <a:rPr sz="1200" spc="9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flexible</a:t>
            </a:r>
            <a:r>
              <a:rPr sz="1200" spc="9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spending</a:t>
            </a:r>
            <a:r>
              <a:rPr sz="1200" spc="9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debit</a:t>
            </a:r>
            <a:r>
              <a:rPr sz="1200" spc="9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card</a:t>
            </a:r>
            <a:r>
              <a:rPr sz="1200" spc="9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to</a:t>
            </a:r>
            <a:r>
              <a:rPr sz="1200" spc="9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pay</a:t>
            </a:r>
            <a:r>
              <a:rPr sz="1200" spc="9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at</a:t>
            </a:r>
            <a:r>
              <a:rPr sz="1200" spc="9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the</a:t>
            </a:r>
            <a:r>
              <a:rPr sz="1200" spc="9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point</a:t>
            </a:r>
            <a:r>
              <a:rPr sz="1200" spc="9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of</a:t>
            </a:r>
            <a:r>
              <a:rPr sz="1200" spc="9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service</a:t>
            </a:r>
            <a:r>
              <a:rPr sz="1200" spc="9" dirty="0">
                <a:latin typeface="Times New Roman"/>
                <a:cs typeface="Times New Roman"/>
              </a:rPr>
              <a:t> </a:t>
            </a:r>
            <a:r>
              <a:rPr sz="1200" b="1" spc="0" dirty="0">
                <a:latin typeface="Arial"/>
                <a:cs typeface="Arial"/>
              </a:rPr>
              <a:t>OR</a:t>
            </a:r>
            <a:r>
              <a:rPr sz="1200" b="1" spc="9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submit</a:t>
            </a:r>
            <a:r>
              <a:rPr sz="1200" spc="9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the</a:t>
            </a:r>
            <a:r>
              <a:rPr sz="1200" spc="9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appropriate</a:t>
            </a:r>
            <a:r>
              <a:rPr sz="1200" spc="9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paperwork</a:t>
            </a:r>
            <a:r>
              <a:rPr sz="1200" spc="9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to</a:t>
            </a:r>
            <a:r>
              <a:rPr sz="1200" spc="9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be</a:t>
            </a:r>
            <a:r>
              <a:rPr sz="1200" spc="9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reimbursed</a:t>
            </a:r>
            <a:r>
              <a:rPr sz="1200" spc="9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by</a:t>
            </a:r>
            <a:r>
              <a:rPr sz="1200" spc="9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the</a:t>
            </a:r>
            <a:r>
              <a:rPr sz="1200" spc="9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plan.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27373" y="2928631"/>
            <a:ext cx="95869" cy="453643"/>
          </a:xfrm>
          <a:prstGeom prst="rect">
            <a:avLst/>
          </a:prstGeom>
        </p:spPr>
        <p:txBody>
          <a:bodyPr wrap="square" lIns="0" tIns="8413" rIns="0" bIns="0" rtlCol="0">
            <a:noAutofit/>
          </a:bodyPr>
          <a:lstStyle/>
          <a:p>
            <a:pPr marL="12700" marR="1">
              <a:lnSpc>
                <a:spcPts val="1325"/>
              </a:lnSpc>
            </a:pPr>
            <a:r>
              <a:rPr sz="1200" dirty="0">
                <a:latin typeface="Wingdings"/>
                <a:cs typeface="Wingdings"/>
              </a:rPr>
              <a:t></a:t>
            </a:r>
            <a:endParaRPr sz="1200">
              <a:latin typeface="Wingdings"/>
              <a:cs typeface="Wingdings"/>
            </a:endParaRPr>
          </a:p>
          <a:p>
            <a:pPr marL="12701">
              <a:lnSpc>
                <a:spcPct val="92488"/>
              </a:lnSpc>
              <a:spcBef>
                <a:spcPts val="773"/>
              </a:spcBef>
            </a:pPr>
            <a:r>
              <a:rPr sz="1200" dirty="0">
                <a:latin typeface="Wingdings"/>
                <a:cs typeface="Wingdings"/>
              </a:rPr>
              <a:t></a:t>
            </a:r>
            <a:endParaRPr sz="1200">
              <a:latin typeface="Wingdings"/>
              <a:cs typeface="Wingding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44499" y="3637630"/>
            <a:ext cx="2900928" cy="228091"/>
          </a:xfrm>
          <a:prstGeom prst="rect">
            <a:avLst/>
          </a:prstGeom>
        </p:spPr>
        <p:txBody>
          <a:bodyPr wrap="square" lIns="0" tIns="10985" rIns="0" bIns="0" rtlCol="0">
            <a:noAutofit/>
          </a:bodyPr>
          <a:lstStyle/>
          <a:p>
            <a:pPr marL="12700">
              <a:lnSpc>
                <a:spcPts val="1730"/>
              </a:lnSpc>
            </a:pPr>
            <a:r>
              <a:rPr sz="1600" spc="1" dirty="0">
                <a:solidFill>
                  <a:srgbClr val="851E69"/>
                </a:solidFill>
                <a:latin typeface="Arial"/>
                <a:cs typeface="Arial"/>
              </a:rPr>
              <a:t>Important</a:t>
            </a:r>
            <a:r>
              <a:rPr sz="1600" spc="15" dirty="0">
                <a:solidFill>
                  <a:srgbClr val="851E69"/>
                </a:solidFill>
                <a:latin typeface="Times New Roman"/>
                <a:cs typeface="Times New Roman"/>
              </a:rPr>
              <a:t> </a:t>
            </a:r>
            <a:r>
              <a:rPr sz="1600" spc="1" dirty="0">
                <a:solidFill>
                  <a:srgbClr val="851E69"/>
                </a:solidFill>
                <a:latin typeface="Arial"/>
                <a:cs typeface="Arial"/>
              </a:rPr>
              <a:t>rules</a:t>
            </a:r>
            <a:r>
              <a:rPr sz="1600" spc="15" dirty="0">
                <a:solidFill>
                  <a:srgbClr val="851E69"/>
                </a:solidFill>
                <a:latin typeface="Times New Roman"/>
                <a:cs typeface="Times New Roman"/>
              </a:rPr>
              <a:t> </a:t>
            </a:r>
            <a:r>
              <a:rPr sz="1600" spc="1" dirty="0">
                <a:solidFill>
                  <a:srgbClr val="851E69"/>
                </a:solidFill>
                <a:latin typeface="Arial"/>
                <a:cs typeface="Arial"/>
              </a:rPr>
              <a:t>to</a:t>
            </a:r>
            <a:r>
              <a:rPr sz="1600" spc="15" dirty="0">
                <a:solidFill>
                  <a:srgbClr val="851E69"/>
                </a:solidFill>
                <a:latin typeface="Times New Roman"/>
                <a:cs typeface="Times New Roman"/>
              </a:rPr>
              <a:t> </a:t>
            </a:r>
            <a:r>
              <a:rPr sz="1600" spc="1" dirty="0">
                <a:solidFill>
                  <a:srgbClr val="851E69"/>
                </a:solidFill>
                <a:latin typeface="Arial"/>
                <a:cs typeface="Arial"/>
              </a:rPr>
              <a:t>keep</a:t>
            </a:r>
            <a:r>
              <a:rPr sz="1600" spc="15" dirty="0">
                <a:solidFill>
                  <a:srgbClr val="851E69"/>
                </a:solidFill>
                <a:latin typeface="Times New Roman"/>
                <a:cs typeface="Times New Roman"/>
              </a:rPr>
              <a:t> </a:t>
            </a:r>
            <a:r>
              <a:rPr sz="1600" spc="1" dirty="0">
                <a:solidFill>
                  <a:srgbClr val="851E69"/>
                </a:solidFill>
                <a:latin typeface="Arial"/>
                <a:cs typeface="Arial"/>
              </a:rPr>
              <a:t>in</a:t>
            </a:r>
            <a:r>
              <a:rPr sz="1600" spc="15" dirty="0">
                <a:solidFill>
                  <a:srgbClr val="851E69"/>
                </a:solidFill>
                <a:latin typeface="Times New Roman"/>
                <a:cs typeface="Times New Roman"/>
              </a:rPr>
              <a:t> </a:t>
            </a:r>
            <a:r>
              <a:rPr sz="1600" spc="1" dirty="0">
                <a:solidFill>
                  <a:srgbClr val="851E69"/>
                </a:solidFill>
                <a:latin typeface="Arial"/>
                <a:cs typeface="Arial"/>
              </a:rPr>
              <a:t>mind: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27379" y="3903991"/>
            <a:ext cx="95868" cy="177799"/>
          </a:xfrm>
          <a:prstGeom prst="rect">
            <a:avLst/>
          </a:prstGeom>
        </p:spPr>
        <p:txBody>
          <a:bodyPr wrap="square" lIns="0" tIns="8413" rIns="0" bIns="0" rtlCol="0">
            <a:noAutofit/>
          </a:bodyPr>
          <a:lstStyle/>
          <a:p>
            <a:pPr marL="12700">
              <a:lnSpc>
                <a:spcPts val="1325"/>
              </a:lnSpc>
            </a:pPr>
            <a:r>
              <a:rPr sz="1200" dirty="0">
                <a:latin typeface="Wingdings"/>
                <a:cs typeface="Wingdings"/>
              </a:rPr>
              <a:t></a:t>
            </a:r>
            <a:endParaRPr sz="1200">
              <a:latin typeface="Wingdings"/>
              <a:cs typeface="Wingding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10260" y="3903934"/>
            <a:ext cx="6497556" cy="1081531"/>
          </a:xfrm>
          <a:prstGeom prst="rect">
            <a:avLst/>
          </a:prstGeom>
        </p:spPr>
        <p:txBody>
          <a:bodyPr wrap="square" lIns="0" tIns="8413" rIns="0" bIns="0" rtlCol="0">
            <a:noAutofit/>
          </a:bodyPr>
          <a:lstStyle/>
          <a:p>
            <a:pPr marL="12724" marR="13586">
              <a:lnSpc>
                <a:spcPts val="1325"/>
              </a:lnSpc>
            </a:pPr>
            <a:r>
              <a:rPr sz="1200" spc="0" dirty="0">
                <a:latin typeface="Arial"/>
                <a:cs typeface="Arial"/>
              </a:rPr>
              <a:t>The</a:t>
            </a:r>
            <a:r>
              <a:rPr sz="1200" spc="19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IRS</a:t>
            </a:r>
            <a:r>
              <a:rPr sz="1200" spc="19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has</a:t>
            </a:r>
            <a:r>
              <a:rPr sz="1200" spc="19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a</a:t>
            </a:r>
            <a:r>
              <a:rPr sz="1200" spc="19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strict</a:t>
            </a:r>
            <a:r>
              <a:rPr sz="1200" spc="19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“use</a:t>
            </a:r>
            <a:r>
              <a:rPr sz="1200" spc="19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it</a:t>
            </a:r>
            <a:r>
              <a:rPr sz="1200" spc="19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or</a:t>
            </a:r>
            <a:r>
              <a:rPr sz="1200" spc="19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lose</a:t>
            </a:r>
            <a:r>
              <a:rPr sz="1200" spc="19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it”</a:t>
            </a:r>
            <a:r>
              <a:rPr sz="1200" spc="19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rule.</a:t>
            </a:r>
            <a:r>
              <a:rPr sz="1200" spc="19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If</a:t>
            </a:r>
            <a:r>
              <a:rPr sz="1200" spc="19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you</a:t>
            </a:r>
            <a:r>
              <a:rPr sz="1200" spc="19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do</a:t>
            </a:r>
            <a:r>
              <a:rPr sz="1200" spc="19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not</a:t>
            </a:r>
            <a:r>
              <a:rPr sz="1200" spc="19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use</a:t>
            </a:r>
            <a:r>
              <a:rPr sz="1200" spc="19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the</a:t>
            </a:r>
            <a:r>
              <a:rPr sz="1200" spc="19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full</a:t>
            </a:r>
            <a:r>
              <a:rPr sz="1200" spc="19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amount</a:t>
            </a:r>
            <a:r>
              <a:rPr sz="1200" spc="19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in</a:t>
            </a:r>
            <a:r>
              <a:rPr sz="1200" spc="19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your</a:t>
            </a:r>
            <a:r>
              <a:rPr sz="1200" spc="19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FSA,</a:t>
            </a:r>
            <a:r>
              <a:rPr sz="1200" spc="19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you</a:t>
            </a:r>
            <a:r>
              <a:rPr sz="1200" spc="19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will</a:t>
            </a:r>
            <a:endParaRPr sz="1200">
              <a:latin typeface="Arial"/>
              <a:cs typeface="Arial"/>
            </a:endParaRPr>
          </a:p>
          <a:p>
            <a:pPr marL="12706" marR="13586">
              <a:lnSpc>
                <a:spcPct val="95825"/>
              </a:lnSpc>
            </a:pPr>
            <a:r>
              <a:rPr sz="1200" spc="0" dirty="0">
                <a:latin typeface="Arial"/>
                <a:cs typeface="Arial"/>
              </a:rPr>
              <a:t>lose</a:t>
            </a:r>
            <a:r>
              <a:rPr sz="1200" spc="6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any</a:t>
            </a:r>
            <a:r>
              <a:rPr sz="1200" spc="6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remaining</a:t>
            </a:r>
            <a:r>
              <a:rPr sz="1200" spc="6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funds.</a:t>
            </a:r>
            <a:endParaRPr sz="1200">
              <a:latin typeface="Arial"/>
              <a:cs typeface="Arial"/>
            </a:endParaRPr>
          </a:p>
          <a:p>
            <a:pPr marL="12700" indent="31">
              <a:lnSpc>
                <a:spcPct val="95825"/>
              </a:lnSpc>
              <a:spcBef>
                <a:spcPts val="792"/>
              </a:spcBef>
            </a:pPr>
            <a:r>
              <a:rPr sz="1200" spc="0" dirty="0">
                <a:latin typeface="Arial"/>
                <a:cs typeface="Arial"/>
              </a:rPr>
              <a:t>Once</a:t>
            </a:r>
            <a:r>
              <a:rPr sz="1200" spc="7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you</a:t>
            </a:r>
            <a:r>
              <a:rPr sz="1200" spc="7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enroll</a:t>
            </a:r>
            <a:r>
              <a:rPr sz="1200" spc="7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in</a:t>
            </a:r>
            <a:r>
              <a:rPr sz="1200" spc="7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the</a:t>
            </a:r>
            <a:r>
              <a:rPr sz="1200" spc="7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FSA,</a:t>
            </a:r>
            <a:r>
              <a:rPr sz="1200" spc="7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you</a:t>
            </a:r>
            <a:r>
              <a:rPr sz="1200" spc="7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cannot</a:t>
            </a:r>
            <a:r>
              <a:rPr sz="1200" spc="7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change</a:t>
            </a:r>
            <a:r>
              <a:rPr sz="1200" spc="7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your</a:t>
            </a:r>
            <a:r>
              <a:rPr sz="1200" spc="7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contribution</a:t>
            </a:r>
            <a:r>
              <a:rPr sz="1200" spc="7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amount</a:t>
            </a:r>
            <a:r>
              <a:rPr sz="1200" spc="7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during</a:t>
            </a:r>
            <a:r>
              <a:rPr sz="1200" spc="7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the</a:t>
            </a:r>
            <a:r>
              <a:rPr sz="1200" spc="7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year</a:t>
            </a:r>
            <a:r>
              <a:rPr sz="1200" spc="7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unless</a:t>
            </a:r>
            <a:r>
              <a:rPr sz="1200" spc="7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you</a:t>
            </a:r>
            <a:r>
              <a:rPr sz="1200" spc="7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experience</a:t>
            </a:r>
            <a:r>
              <a:rPr sz="1200" spc="7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a</a:t>
            </a:r>
            <a:r>
              <a:rPr sz="1200" spc="7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qualifying</a:t>
            </a:r>
            <a:r>
              <a:rPr sz="1200" spc="7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life</a:t>
            </a:r>
            <a:r>
              <a:rPr sz="1200" spc="7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event.</a:t>
            </a:r>
            <a:endParaRPr sz="1200">
              <a:latin typeface="Arial"/>
              <a:cs typeface="Arial"/>
            </a:endParaRPr>
          </a:p>
          <a:p>
            <a:pPr marL="12724" marR="13586">
              <a:lnSpc>
                <a:spcPct val="95825"/>
              </a:lnSpc>
              <a:spcBef>
                <a:spcPts val="804"/>
              </a:spcBef>
            </a:pPr>
            <a:r>
              <a:rPr sz="1200" spc="0" dirty="0">
                <a:latin typeface="Arial"/>
                <a:cs typeface="Arial"/>
              </a:rPr>
              <a:t>You</a:t>
            </a:r>
            <a:r>
              <a:rPr sz="1200" spc="11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cannot</a:t>
            </a:r>
            <a:r>
              <a:rPr sz="1200" spc="11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transfer</a:t>
            </a:r>
            <a:r>
              <a:rPr sz="1200" spc="11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funds</a:t>
            </a:r>
            <a:r>
              <a:rPr sz="1200" spc="11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from</a:t>
            </a:r>
            <a:r>
              <a:rPr sz="1200" spc="11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one</a:t>
            </a:r>
            <a:r>
              <a:rPr sz="1200" spc="11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FSA</a:t>
            </a:r>
            <a:r>
              <a:rPr sz="1200" spc="11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to</a:t>
            </a:r>
            <a:r>
              <a:rPr sz="1200" spc="11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Arial"/>
                <a:cs typeface="Arial"/>
              </a:rPr>
              <a:t>another.</a:t>
            </a:r>
            <a:endParaRPr sz="12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27386" y="4355094"/>
            <a:ext cx="95868" cy="177799"/>
          </a:xfrm>
          <a:prstGeom prst="rect">
            <a:avLst/>
          </a:prstGeom>
        </p:spPr>
        <p:txBody>
          <a:bodyPr wrap="square" lIns="0" tIns="8413" rIns="0" bIns="0" rtlCol="0">
            <a:noAutofit/>
          </a:bodyPr>
          <a:lstStyle/>
          <a:p>
            <a:pPr marL="12700">
              <a:lnSpc>
                <a:spcPts val="1325"/>
              </a:lnSpc>
            </a:pPr>
            <a:r>
              <a:rPr sz="1200" dirty="0">
                <a:latin typeface="Wingdings"/>
                <a:cs typeface="Wingdings"/>
              </a:rPr>
              <a:t></a:t>
            </a:r>
            <a:endParaRPr sz="1200">
              <a:latin typeface="Wingdings"/>
              <a:cs typeface="Wingding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27380" y="4807722"/>
            <a:ext cx="95868" cy="177799"/>
          </a:xfrm>
          <a:prstGeom prst="rect">
            <a:avLst/>
          </a:prstGeom>
        </p:spPr>
        <p:txBody>
          <a:bodyPr wrap="square" lIns="0" tIns="8413" rIns="0" bIns="0" rtlCol="0">
            <a:noAutofit/>
          </a:bodyPr>
          <a:lstStyle/>
          <a:p>
            <a:pPr marL="12700">
              <a:lnSpc>
                <a:spcPts val="1325"/>
              </a:lnSpc>
            </a:pPr>
            <a:r>
              <a:rPr sz="1200" dirty="0">
                <a:latin typeface="Wingdings"/>
                <a:cs typeface="Wingdings"/>
              </a:rPr>
              <a:t></a:t>
            </a:r>
            <a:endParaRPr sz="1200">
              <a:latin typeface="Wingdings"/>
              <a:cs typeface="Wingding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44499" y="5080119"/>
            <a:ext cx="6861290" cy="298195"/>
          </a:xfrm>
          <a:prstGeom prst="rect">
            <a:avLst/>
          </a:prstGeom>
        </p:spPr>
        <p:txBody>
          <a:bodyPr wrap="square" lIns="0" tIns="7111" rIns="0" bIns="0" rtlCol="0">
            <a:noAutofit/>
          </a:bodyPr>
          <a:lstStyle/>
          <a:p>
            <a:pPr marL="12700">
              <a:lnSpc>
                <a:spcPts val="1120"/>
              </a:lnSpc>
            </a:pP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Please</a:t>
            </a:r>
            <a:r>
              <a:rPr sz="1000" spc="11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plan</a:t>
            </a:r>
            <a:r>
              <a:rPr sz="1000" spc="11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your</a:t>
            </a:r>
            <a:r>
              <a:rPr sz="1000" spc="11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FSA</a:t>
            </a:r>
            <a:r>
              <a:rPr sz="1000" spc="11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contributions</a:t>
            </a:r>
            <a:r>
              <a:rPr sz="1000" spc="11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carefully,</a:t>
            </a:r>
            <a:r>
              <a:rPr sz="1000" spc="11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as</a:t>
            </a:r>
            <a:r>
              <a:rPr sz="1000" spc="11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any</a:t>
            </a:r>
            <a:r>
              <a:rPr sz="1000" spc="11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funds</a:t>
            </a:r>
            <a:r>
              <a:rPr sz="1000" spc="11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not</a:t>
            </a:r>
            <a:r>
              <a:rPr sz="1000" spc="11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used</a:t>
            </a:r>
            <a:r>
              <a:rPr sz="1000" spc="11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by</a:t>
            </a:r>
            <a:r>
              <a:rPr sz="1000" spc="11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the</a:t>
            </a:r>
            <a:r>
              <a:rPr sz="1000" spc="11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end</a:t>
            </a:r>
            <a:r>
              <a:rPr sz="1000" spc="11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of</a:t>
            </a:r>
            <a:r>
              <a:rPr sz="1000" spc="11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the</a:t>
            </a:r>
            <a:r>
              <a:rPr sz="1000" spc="11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year</a:t>
            </a:r>
            <a:r>
              <a:rPr sz="1000" spc="11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will</a:t>
            </a:r>
            <a:r>
              <a:rPr sz="1000" spc="11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be</a:t>
            </a:r>
            <a:r>
              <a:rPr sz="1000" spc="11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forfeited.</a:t>
            </a:r>
            <a:r>
              <a:rPr sz="1000" spc="11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Re-enrollment</a:t>
            </a:r>
            <a:endParaRPr sz="1000" dirty="0">
              <a:latin typeface="Arial"/>
              <a:cs typeface="Arial"/>
            </a:endParaRPr>
          </a:p>
          <a:p>
            <a:pPr marL="12700" marR="18973">
              <a:lnSpc>
                <a:spcPct val="95825"/>
              </a:lnSpc>
            </a:pP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is</a:t>
            </a:r>
            <a:r>
              <a:rPr sz="1000" spc="9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required</a:t>
            </a:r>
            <a:r>
              <a:rPr sz="1000" spc="9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each</a:t>
            </a:r>
            <a:r>
              <a:rPr sz="1000" spc="9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year.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9496" y="5724588"/>
            <a:ext cx="6693408" cy="255587"/>
          </a:xfrm>
          <a:prstGeom prst="rect">
            <a:avLst/>
          </a:prstGeom>
        </p:spPr>
        <p:txBody>
          <a:bodyPr wrap="square" lIns="0" tIns="6985" rIns="0" bIns="0" rtlCol="0">
            <a:noAutofit/>
          </a:bodyPr>
          <a:lstStyle/>
          <a:p>
            <a:pPr marL="2294787" marR="2294313" algn="ctr">
              <a:lnSpc>
                <a:spcPct val="95825"/>
              </a:lnSpc>
            </a:pPr>
            <a:r>
              <a:rPr sz="1100" b="1" spc="0" dirty="0">
                <a:solidFill>
                  <a:srgbClr val="FDFDFD"/>
                </a:solidFill>
                <a:latin typeface="Arial"/>
                <a:cs typeface="Arial"/>
              </a:rPr>
              <a:t>MAXIMUM</a:t>
            </a:r>
            <a:r>
              <a:rPr sz="1100" b="1" spc="27" dirty="0">
                <a:solidFill>
                  <a:srgbClr val="FDFDFD"/>
                </a:solidFill>
                <a:latin typeface="Times New Roman"/>
                <a:cs typeface="Times New Roman"/>
              </a:rPr>
              <a:t> </a:t>
            </a:r>
            <a:r>
              <a:rPr sz="1100" b="1" spc="0" dirty="0">
                <a:solidFill>
                  <a:srgbClr val="FDFDFD"/>
                </a:solidFill>
                <a:latin typeface="Arial"/>
                <a:cs typeface="Arial"/>
              </a:rPr>
              <a:t>ANNUAL</a:t>
            </a:r>
            <a:r>
              <a:rPr sz="1100" b="1" spc="27" dirty="0">
                <a:solidFill>
                  <a:srgbClr val="FDFDFD"/>
                </a:solidFill>
                <a:latin typeface="Times New Roman"/>
                <a:cs typeface="Times New Roman"/>
              </a:rPr>
              <a:t> </a:t>
            </a:r>
            <a:r>
              <a:rPr sz="1100" b="1" spc="0" dirty="0">
                <a:solidFill>
                  <a:srgbClr val="FDFDFD"/>
                </a:solidFill>
                <a:latin typeface="Arial"/>
                <a:cs typeface="Arial"/>
              </a:rPr>
              <a:t>ELECTION</a:t>
            </a:r>
            <a:endParaRPr sz="11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9496" y="5980175"/>
            <a:ext cx="3464052" cy="425196"/>
          </a:xfrm>
          <a:prstGeom prst="rect">
            <a:avLst/>
          </a:prstGeom>
        </p:spPr>
        <p:txBody>
          <a:bodyPr wrap="square" lIns="0" tIns="1781" rIns="0" bIns="0" rtlCol="0">
            <a:noAutofit/>
          </a:bodyPr>
          <a:lstStyle/>
          <a:p>
            <a:pPr>
              <a:lnSpc>
                <a:spcPts val="1100"/>
              </a:lnSpc>
            </a:pPr>
            <a:endParaRPr sz="1100"/>
          </a:p>
          <a:p>
            <a:pPr marL="170687">
              <a:lnSpc>
                <a:spcPct val="95825"/>
              </a:lnSpc>
            </a:pPr>
            <a:r>
              <a:rPr sz="1000" spc="3" dirty="0">
                <a:solidFill>
                  <a:srgbClr val="353334"/>
                </a:solidFill>
                <a:latin typeface="Arial"/>
                <a:cs typeface="Arial"/>
              </a:rPr>
              <a:t>Health</a:t>
            </a:r>
            <a:r>
              <a:rPr sz="1000" spc="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3" dirty="0">
                <a:solidFill>
                  <a:srgbClr val="353334"/>
                </a:solidFill>
                <a:latin typeface="Arial"/>
                <a:cs typeface="Arial"/>
              </a:rPr>
              <a:t>Care</a:t>
            </a:r>
            <a:r>
              <a:rPr sz="1000" spc="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3" dirty="0">
                <a:solidFill>
                  <a:srgbClr val="353334"/>
                </a:solidFill>
                <a:latin typeface="Arial"/>
                <a:cs typeface="Arial"/>
              </a:rPr>
              <a:t>FSA</a:t>
            </a:r>
            <a:endParaRPr sz="1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003548" y="5980175"/>
            <a:ext cx="3229355" cy="425196"/>
          </a:xfrm>
          <a:prstGeom prst="rect">
            <a:avLst/>
          </a:prstGeom>
        </p:spPr>
        <p:txBody>
          <a:bodyPr wrap="square" lIns="0" tIns="9121" rIns="0" bIns="0" rtlCol="0">
            <a:noAutofit/>
          </a:bodyPr>
          <a:lstStyle/>
          <a:p>
            <a:pPr>
              <a:lnSpc>
                <a:spcPts val="1100"/>
              </a:lnSpc>
            </a:pPr>
            <a:endParaRPr sz="1100"/>
          </a:p>
          <a:p>
            <a:pPr marL="1413418" marR="1421623" algn="ctr">
              <a:lnSpc>
                <a:spcPct val="95825"/>
              </a:lnSpc>
            </a:pPr>
            <a:r>
              <a:rPr sz="900" spc="-4" dirty="0">
                <a:solidFill>
                  <a:srgbClr val="FF0000"/>
                </a:solidFill>
                <a:latin typeface="Arial"/>
                <a:cs typeface="Arial"/>
              </a:rPr>
              <a:t>$3,050</a:t>
            </a:r>
            <a:endParaRPr sz="9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9496" y="6405372"/>
            <a:ext cx="3464052" cy="450659"/>
          </a:xfrm>
          <a:prstGeom prst="rect">
            <a:avLst/>
          </a:prstGeom>
        </p:spPr>
        <p:txBody>
          <a:bodyPr wrap="square" lIns="0" tIns="12448" rIns="0" bIns="0" rtlCol="0">
            <a:noAutofit/>
          </a:bodyPr>
          <a:lstStyle/>
          <a:p>
            <a:pPr>
              <a:lnSpc>
                <a:spcPts val="1100"/>
              </a:lnSpc>
            </a:pPr>
            <a:endParaRPr sz="1100"/>
          </a:p>
          <a:p>
            <a:pPr marL="170687">
              <a:lnSpc>
                <a:spcPct val="95825"/>
              </a:lnSpc>
            </a:pPr>
            <a:r>
              <a:rPr sz="1000" spc="3" dirty="0">
                <a:solidFill>
                  <a:srgbClr val="353334"/>
                </a:solidFill>
                <a:latin typeface="Arial"/>
                <a:cs typeface="Arial"/>
              </a:rPr>
              <a:t>Dependent</a:t>
            </a:r>
            <a:r>
              <a:rPr sz="1000" spc="-1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3" dirty="0">
                <a:solidFill>
                  <a:srgbClr val="353334"/>
                </a:solidFill>
                <a:latin typeface="Arial"/>
                <a:cs typeface="Arial"/>
              </a:rPr>
              <a:t>Care</a:t>
            </a:r>
            <a:r>
              <a:rPr sz="1000" spc="-1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3" dirty="0">
                <a:solidFill>
                  <a:srgbClr val="353334"/>
                </a:solidFill>
                <a:latin typeface="Arial"/>
                <a:cs typeface="Arial"/>
              </a:rPr>
              <a:t>FSA</a:t>
            </a:r>
            <a:endParaRPr sz="10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4003548" y="6405372"/>
            <a:ext cx="3229355" cy="450659"/>
          </a:xfrm>
          <a:prstGeom prst="rect">
            <a:avLst/>
          </a:prstGeom>
        </p:spPr>
        <p:txBody>
          <a:bodyPr wrap="square" lIns="0" tIns="7089" rIns="0" bIns="0" rtlCol="0">
            <a:noAutofit/>
          </a:bodyPr>
          <a:lstStyle/>
          <a:p>
            <a:pPr>
              <a:lnSpc>
                <a:spcPts val="1200"/>
              </a:lnSpc>
            </a:pPr>
            <a:endParaRPr sz="1200"/>
          </a:p>
          <a:p>
            <a:pPr marL="1413418" marR="1421605" algn="ctr">
              <a:lnSpc>
                <a:spcPct val="95825"/>
              </a:lnSpc>
            </a:pPr>
            <a:r>
              <a:rPr sz="900" spc="-4" dirty="0">
                <a:solidFill>
                  <a:srgbClr val="353334"/>
                </a:solidFill>
                <a:latin typeface="Arial"/>
                <a:cs typeface="Arial"/>
              </a:rPr>
              <a:t>$5,000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/>
          <p:nvPr/>
        </p:nvSpPr>
        <p:spPr>
          <a:xfrm>
            <a:off x="457200" y="457200"/>
            <a:ext cx="6923532" cy="487679"/>
          </a:xfrm>
          <a:custGeom>
            <a:avLst/>
            <a:gdLst/>
            <a:ahLst/>
            <a:cxnLst/>
            <a:rect l="l" t="t" r="r" b="b"/>
            <a:pathLst>
              <a:path w="6923532" h="487679">
                <a:moveTo>
                  <a:pt x="187451" y="0"/>
                </a:moveTo>
                <a:lnTo>
                  <a:pt x="172063" y="620"/>
                </a:lnTo>
                <a:lnTo>
                  <a:pt x="157020" y="2450"/>
                </a:lnTo>
                <a:lnTo>
                  <a:pt x="114442" y="14716"/>
                </a:lnTo>
                <a:lnTo>
                  <a:pt x="76699" y="36137"/>
                </a:lnTo>
                <a:lnTo>
                  <a:pt x="45087" y="65417"/>
                </a:lnTo>
                <a:lnTo>
                  <a:pt x="20903" y="101260"/>
                </a:lnTo>
                <a:lnTo>
                  <a:pt x="5441" y="142370"/>
                </a:lnTo>
                <a:lnTo>
                  <a:pt x="0" y="187451"/>
                </a:lnTo>
                <a:lnTo>
                  <a:pt x="0" y="487679"/>
                </a:lnTo>
                <a:lnTo>
                  <a:pt x="6736080" y="487679"/>
                </a:lnTo>
                <a:lnTo>
                  <a:pt x="6751468" y="487059"/>
                </a:lnTo>
                <a:lnTo>
                  <a:pt x="6795369" y="478133"/>
                </a:lnTo>
                <a:lnTo>
                  <a:pt x="6834868" y="459620"/>
                </a:lnTo>
                <a:lnTo>
                  <a:pt x="6868668" y="432816"/>
                </a:lnTo>
                <a:lnTo>
                  <a:pt x="6895472" y="399016"/>
                </a:lnTo>
                <a:lnTo>
                  <a:pt x="6913985" y="359517"/>
                </a:lnTo>
                <a:lnTo>
                  <a:pt x="6922911" y="315616"/>
                </a:lnTo>
                <a:lnTo>
                  <a:pt x="6923532" y="300227"/>
                </a:lnTo>
                <a:lnTo>
                  <a:pt x="6923532" y="0"/>
                </a:lnTo>
                <a:lnTo>
                  <a:pt x="187451" y="0"/>
                </a:lnTo>
                <a:close/>
              </a:path>
            </a:pathLst>
          </a:custGeom>
          <a:solidFill>
            <a:srgbClr val="26405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57200" y="457200"/>
            <a:ext cx="608076" cy="487679"/>
          </a:xfrm>
          <a:custGeom>
            <a:avLst/>
            <a:gdLst/>
            <a:ahLst/>
            <a:cxnLst/>
            <a:rect l="l" t="t" r="r" b="b"/>
            <a:pathLst>
              <a:path w="608076" h="487679">
                <a:moveTo>
                  <a:pt x="158495" y="0"/>
                </a:moveTo>
                <a:lnTo>
                  <a:pt x="148869" y="325"/>
                </a:lnTo>
                <a:lnTo>
                  <a:pt x="135281" y="1909"/>
                </a:lnTo>
                <a:lnTo>
                  <a:pt x="109206" y="8817"/>
                </a:lnTo>
                <a:lnTo>
                  <a:pt x="84942" y="20340"/>
                </a:lnTo>
                <a:lnTo>
                  <a:pt x="62905" y="36029"/>
                </a:lnTo>
                <a:lnTo>
                  <a:pt x="43508" y="55437"/>
                </a:lnTo>
                <a:lnTo>
                  <a:pt x="27165" y="78115"/>
                </a:lnTo>
                <a:lnTo>
                  <a:pt x="14291" y="103617"/>
                </a:lnTo>
                <a:lnTo>
                  <a:pt x="5300" y="131494"/>
                </a:lnTo>
                <a:lnTo>
                  <a:pt x="606" y="161298"/>
                </a:lnTo>
                <a:lnTo>
                  <a:pt x="0" y="176784"/>
                </a:lnTo>
                <a:lnTo>
                  <a:pt x="0" y="486155"/>
                </a:lnTo>
                <a:lnTo>
                  <a:pt x="457200" y="487679"/>
                </a:lnTo>
                <a:lnTo>
                  <a:pt x="473168" y="487660"/>
                </a:lnTo>
                <a:lnTo>
                  <a:pt x="500351" y="487506"/>
                </a:lnTo>
                <a:lnTo>
                  <a:pt x="520027" y="487243"/>
                </a:lnTo>
                <a:lnTo>
                  <a:pt x="542880" y="486761"/>
                </a:lnTo>
                <a:lnTo>
                  <a:pt x="550416" y="486604"/>
                </a:lnTo>
                <a:lnTo>
                  <a:pt x="558617" y="486461"/>
                </a:lnTo>
                <a:lnTo>
                  <a:pt x="567908" y="486337"/>
                </a:lnTo>
                <a:lnTo>
                  <a:pt x="578711" y="486241"/>
                </a:lnTo>
                <a:lnTo>
                  <a:pt x="591451" y="486178"/>
                </a:lnTo>
                <a:lnTo>
                  <a:pt x="606551" y="486155"/>
                </a:lnTo>
                <a:lnTo>
                  <a:pt x="606356" y="460219"/>
                </a:lnTo>
                <a:lnTo>
                  <a:pt x="606224" y="434522"/>
                </a:lnTo>
                <a:lnTo>
                  <a:pt x="606149" y="409054"/>
                </a:lnTo>
                <a:lnTo>
                  <a:pt x="606125" y="383804"/>
                </a:lnTo>
                <a:lnTo>
                  <a:pt x="606147" y="358759"/>
                </a:lnTo>
                <a:lnTo>
                  <a:pt x="606209" y="333908"/>
                </a:lnTo>
                <a:lnTo>
                  <a:pt x="606305" y="309240"/>
                </a:lnTo>
                <a:lnTo>
                  <a:pt x="606430" y="284744"/>
                </a:lnTo>
                <a:lnTo>
                  <a:pt x="606577" y="260407"/>
                </a:lnTo>
                <a:lnTo>
                  <a:pt x="606742" y="236220"/>
                </a:lnTo>
                <a:lnTo>
                  <a:pt x="606918" y="212169"/>
                </a:lnTo>
                <a:lnTo>
                  <a:pt x="607100" y="188244"/>
                </a:lnTo>
                <a:lnTo>
                  <a:pt x="607282" y="164433"/>
                </a:lnTo>
                <a:lnTo>
                  <a:pt x="607458" y="140726"/>
                </a:lnTo>
                <a:lnTo>
                  <a:pt x="607623" y="117109"/>
                </a:lnTo>
                <a:lnTo>
                  <a:pt x="607771" y="93573"/>
                </a:lnTo>
                <a:lnTo>
                  <a:pt x="607895" y="70105"/>
                </a:lnTo>
                <a:lnTo>
                  <a:pt x="607992" y="46695"/>
                </a:lnTo>
                <a:lnTo>
                  <a:pt x="608054" y="23330"/>
                </a:lnTo>
                <a:lnTo>
                  <a:pt x="608076" y="0"/>
                </a:lnTo>
                <a:lnTo>
                  <a:pt x="158495" y="0"/>
                </a:lnTo>
                <a:close/>
              </a:path>
            </a:pathLst>
          </a:custGeom>
          <a:solidFill>
            <a:srgbClr val="2A9FA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941320" y="6205728"/>
            <a:ext cx="4632959" cy="19842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250695" y="626240"/>
            <a:ext cx="1756134" cy="203707"/>
          </a:xfrm>
          <a:prstGeom prst="rect">
            <a:avLst/>
          </a:prstGeom>
        </p:spPr>
        <p:txBody>
          <a:bodyPr wrap="square" lIns="0" tIns="9556" rIns="0" bIns="0" rtlCol="0">
            <a:noAutofit/>
          </a:bodyPr>
          <a:lstStyle/>
          <a:p>
            <a:pPr marL="12700">
              <a:lnSpc>
                <a:spcPts val="1505"/>
              </a:lnSpc>
            </a:pPr>
            <a:r>
              <a:rPr sz="1400" spc="0" dirty="0">
                <a:solidFill>
                  <a:srgbClr val="FFFFFF"/>
                </a:solidFill>
                <a:latin typeface="Calibri"/>
                <a:cs typeface="Calibri"/>
              </a:rPr>
              <a:t>Open</a:t>
            </a:r>
            <a:r>
              <a:rPr sz="1400" spc="-3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0" dirty="0">
                <a:solidFill>
                  <a:srgbClr val="FFFFFF"/>
                </a:solidFill>
                <a:latin typeface="Calibri"/>
                <a:cs typeface="Calibri"/>
              </a:rPr>
              <a:t>Enrollment</a:t>
            </a:r>
            <a:r>
              <a:rPr sz="1400" spc="-3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0" dirty="0">
                <a:solidFill>
                  <a:srgbClr val="FFFFFF"/>
                </a:solidFill>
                <a:latin typeface="Calibri"/>
                <a:cs typeface="Calibri"/>
              </a:rPr>
              <a:t>Guide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31011" y="645671"/>
            <a:ext cx="203078" cy="177799"/>
          </a:xfrm>
          <a:prstGeom prst="rect">
            <a:avLst/>
          </a:prstGeom>
        </p:spPr>
        <p:txBody>
          <a:bodyPr wrap="square" lIns="0" tIns="8255" rIns="0" bIns="0" rtlCol="0">
            <a:noAutofit/>
          </a:bodyPr>
          <a:lstStyle/>
          <a:p>
            <a:pPr marL="12700">
              <a:lnSpc>
                <a:spcPts val="1300"/>
              </a:lnSpc>
            </a:pPr>
            <a:r>
              <a:rPr sz="1200" spc="2" dirty="0">
                <a:solidFill>
                  <a:srgbClr val="FFFFFF"/>
                </a:solidFill>
                <a:latin typeface="Calibri"/>
                <a:cs typeface="Calibri"/>
              </a:rPr>
              <a:t>14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444487" y="1163339"/>
            <a:ext cx="6851190" cy="6104734"/>
          </a:xfrm>
          <a:prstGeom prst="rect">
            <a:avLst/>
          </a:prstGeom>
        </p:spPr>
        <p:txBody>
          <a:bodyPr wrap="square" lIns="0" tIns="13652" rIns="0" bIns="0" rtlCol="0">
            <a:noAutofit/>
          </a:bodyPr>
          <a:lstStyle/>
          <a:p>
            <a:pPr marL="12712" marR="9205">
              <a:lnSpc>
                <a:spcPts val="2150"/>
              </a:lnSpc>
            </a:pPr>
            <a:r>
              <a:rPr sz="2000" spc="0" dirty="0">
                <a:solidFill>
                  <a:srgbClr val="264052"/>
                </a:solidFill>
                <a:latin typeface="Arial"/>
                <a:cs typeface="Arial"/>
              </a:rPr>
              <a:t>Telemedicine</a:t>
            </a:r>
            <a:endParaRPr sz="2000">
              <a:latin typeface="Arial"/>
              <a:cs typeface="Arial"/>
            </a:endParaRPr>
          </a:p>
          <a:p>
            <a:pPr marL="12712" marR="209925" indent="0">
              <a:lnSpc>
                <a:spcPts val="1030"/>
              </a:lnSpc>
              <a:spcBef>
                <a:spcPts val="556"/>
              </a:spcBef>
            </a:pPr>
            <a:r>
              <a:rPr sz="1000" spc="1" dirty="0">
                <a:latin typeface="Arial"/>
                <a:cs typeface="Arial"/>
              </a:rPr>
              <a:t>Teladoc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is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the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Second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and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largest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provider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of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telehealth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medical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consultants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in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the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United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States,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giving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you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24/7/365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access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to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quality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medical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care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through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phone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and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video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consults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(where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available).</a:t>
            </a:r>
            <a:endParaRPr sz="1000">
              <a:latin typeface="Arial"/>
              <a:cs typeface="Arial"/>
            </a:endParaRPr>
          </a:p>
          <a:p>
            <a:pPr marL="12712" marR="9205">
              <a:lnSpc>
                <a:spcPct val="95825"/>
              </a:lnSpc>
              <a:spcBef>
                <a:spcPts val="593"/>
              </a:spcBef>
            </a:pPr>
            <a:r>
              <a:rPr sz="1600" spc="2" dirty="0">
                <a:solidFill>
                  <a:srgbClr val="851E69"/>
                </a:solidFill>
                <a:latin typeface="Arial"/>
                <a:cs typeface="Arial"/>
              </a:rPr>
              <a:t>Here</a:t>
            </a:r>
            <a:r>
              <a:rPr sz="1600" spc="-3" dirty="0">
                <a:solidFill>
                  <a:srgbClr val="851E69"/>
                </a:solidFill>
                <a:latin typeface="Times New Roman"/>
                <a:cs typeface="Times New Roman"/>
              </a:rPr>
              <a:t> </a:t>
            </a:r>
            <a:r>
              <a:rPr sz="1600" spc="2" dirty="0">
                <a:solidFill>
                  <a:srgbClr val="851E69"/>
                </a:solidFill>
                <a:latin typeface="Arial"/>
                <a:cs typeface="Arial"/>
              </a:rPr>
              <a:t>are</a:t>
            </a:r>
            <a:r>
              <a:rPr sz="1600" spc="-3" dirty="0">
                <a:solidFill>
                  <a:srgbClr val="851E69"/>
                </a:solidFill>
                <a:latin typeface="Times New Roman"/>
                <a:cs typeface="Times New Roman"/>
              </a:rPr>
              <a:t> </a:t>
            </a:r>
            <a:r>
              <a:rPr sz="1600" spc="2" dirty="0">
                <a:solidFill>
                  <a:srgbClr val="851E69"/>
                </a:solidFill>
                <a:latin typeface="Arial"/>
                <a:cs typeface="Arial"/>
              </a:rPr>
              <a:t>some</a:t>
            </a:r>
            <a:r>
              <a:rPr sz="1600" spc="-3" dirty="0">
                <a:solidFill>
                  <a:srgbClr val="851E69"/>
                </a:solidFill>
                <a:latin typeface="Times New Roman"/>
                <a:cs typeface="Times New Roman"/>
              </a:rPr>
              <a:t> </a:t>
            </a:r>
            <a:r>
              <a:rPr sz="1600" spc="2" dirty="0">
                <a:solidFill>
                  <a:srgbClr val="851E69"/>
                </a:solidFill>
                <a:latin typeface="Arial"/>
                <a:cs typeface="Arial"/>
              </a:rPr>
              <a:t>frequently</a:t>
            </a:r>
            <a:r>
              <a:rPr sz="1600" spc="-3" dirty="0">
                <a:solidFill>
                  <a:srgbClr val="851E69"/>
                </a:solidFill>
                <a:latin typeface="Times New Roman"/>
                <a:cs typeface="Times New Roman"/>
              </a:rPr>
              <a:t> </a:t>
            </a:r>
            <a:r>
              <a:rPr sz="1600" spc="2" dirty="0">
                <a:solidFill>
                  <a:srgbClr val="851E69"/>
                </a:solidFill>
                <a:latin typeface="Arial"/>
                <a:cs typeface="Arial"/>
              </a:rPr>
              <a:t>asked</a:t>
            </a:r>
            <a:r>
              <a:rPr sz="1600" spc="-3" dirty="0">
                <a:solidFill>
                  <a:srgbClr val="851E69"/>
                </a:solidFill>
                <a:latin typeface="Times New Roman"/>
                <a:cs typeface="Times New Roman"/>
              </a:rPr>
              <a:t> </a:t>
            </a:r>
            <a:r>
              <a:rPr sz="1600" spc="2" dirty="0">
                <a:solidFill>
                  <a:srgbClr val="851E69"/>
                </a:solidFill>
                <a:latin typeface="Arial"/>
                <a:cs typeface="Arial"/>
              </a:rPr>
              <a:t>questions</a:t>
            </a:r>
            <a:r>
              <a:rPr sz="1600" spc="-3" dirty="0">
                <a:solidFill>
                  <a:srgbClr val="851E69"/>
                </a:solidFill>
                <a:latin typeface="Times New Roman"/>
                <a:cs typeface="Times New Roman"/>
              </a:rPr>
              <a:t> </a:t>
            </a:r>
            <a:r>
              <a:rPr sz="1600" spc="2" dirty="0">
                <a:solidFill>
                  <a:srgbClr val="851E69"/>
                </a:solidFill>
                <a:latin typeface="Arial"/>
                <a:cs typeface="Arial"/>
              </a:rPr>
              <a:t>regarding</a:t>
            </a:r>
            <a:r>
              <a:rPr sz="1600" spc="-3" dirty="0">
                <a:solidFill>
                  <a:srgbClr val="851E69"/>
                </a:solidFill>
                <a:latin typeface="Times New Roman"/>
                <a:cs typeface="Times New Roman"/>
              </a:rPr>
              <a:t> </a:t>
            </a:r>
            <a:r>
              <a:rPr sz="1600" spc="2" dirty="0">
                <a:solidFill>
                  <a:srgbClr val="851E69"/>
                </a:solidFill>
                <a:latin typeface="Arial"/>
                <a:cs typeface="Arial"/>
              </a:rPr>
              <a:t>Teladoc:</a:t>
            </a:r>
            <a:endParaRPr sz="1600">
              <a:latin typeface="Arial"/>
              <a:cs typeface="Arial"/>
            </a:endParaRPr>
          </a:p>
          <a:p>
            <a:pPr marL="12712" marR="9205">
              <a:lnSpc>
                <a:spcPct val="95825"/>
              </a:lnSpc>
              <a:spcBef>
                <a:spcPts val="160"/>
              </a:spcBef>
            </a:pPr>
            <a:r>
              <a:rPr sz="1000" b="1" spc="2" dirty="0">
                <a:latin typeface="Arial"/>
                <a:cs typeface="Arial"/>
              </a:rPr>
              <a:t>What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2" dirty="0">
                <a:latin typeface="Arial"/>
                <a:cs typeface="Arial"/>
              </a:rPr>
              <a:t>kind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2" dirty="0">
                <a:latin typeface="Arial"/>
                <a:cs typeface="Arial"/>
              </a:rPr>
              <a:t>of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2" dirty="0">
                <a:latin typeface="Arial"/>
                <a:cs typeface="Arial"/>
              </a:rPr>
              <a:t>medical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2" dirty="0">
                <a:latin typeface="Arial"/>
                <a:cs typeface="Arial"/>
              </a:rPr>
              <a:t>care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2" dirty="0">
                <a:latin typeface="Arial"/>
                <a:cs typeface="Arial"/>
              </a:rPr>
              <a:t>does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2" dirty="0">
                <a:latin typeface="Arial"/>
                <a:cs typeface="Arial"/>
              </a:rPr>
              <a:t>Teladoc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2" dirty="0">
                <a:latin typeface="Arial"/>
                <a:cs typeface="Arial"/>
              </a:rPr>
              <a:t>provide?</a:t>
            </a:r>
            <a:endParaRPr sz="1000">
              <a:latin typeface="Arial"/>
              <a:cs typeface="Arial"/>
            </a:endParaRPr>
          </a:p>
          <a:p>
            <a:pPr marL="12712" marR="9205">
              <a:lnSpc>
                <a:spcPct val="95825"/>
              </a:lnSpc>
              <a:spcBef>
                <a:spcPts val="686"/>
              </a:spcBef>
            </a:pPr>
            <a:r>
              <a:rPr sz="1000" spc="2" dirty="0">
                <a:latin typeface="Arial"/>
                <a:cs typeface="Arial"/>
              </a:rPr>
              <a:t>When</a:t>
            </a:r>
            <a:r>
              <a:rPr sz="1000" spc="1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requesting</a:t>
            </a:r>
            <a:r>
              <a:rPr sz="1000" spc="1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a</a:t>
            </a:r>
            <a:r>
              <a:rPr sz="1000" spc="1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consult,</a:t>
            </a:r>
            <a:r>
              <a:rPr sz="1000" spc="1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you</a:t>
            </a:r>
            <a:r>
              <a:rPr sz="1000" spc="1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can</a:t>
            </a:r>
            <a:r>
              <a:rPr sz="1000" spc="1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choose</a:t>
            </a:r>
            <a:r>
              <a:rPr sz="1000" spc="1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between</a:t>
            </a:r>
            <a:r>
              <a:rPr sz="1000" spc="1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general</a:t>
            </a:r>
            <a:r>
              <a:rPr sz="1000" spc="1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medical,</a:t>
            </a:r>
            <a:r>
              <a:rPr sz="1000" spc="1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behavioral</a:t>
            </a:r>
            <a:r>
              <a:rPr sz="1000" spc="1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health</a:t>
            </a:r>
            <a:r>
              <a:rPr sz="1000" spc="1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or</a:t>
            </a:r>
            <a:r>
              <a:rPr sz="1000" spc="1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dermatology.</a:t>
            </a:r>
            <a:endParaRPr sz="1000">
              <a:latin typeface="Arial"/>
              <a:cs typeface="Arial"/>
            </a:endParaRPr>
          </a:p>
          <a:p>
            <a:pPr marL="12712" marR="9205">
              <a:lnSpc>
                <a:spcPct val="95825"/>
              </a:lnSpc>
              <a:spcBef>
                <a:spcPts val="686"/>
              </a:spcBef>
            </a:pPr>
            <a:r>
              <a:rPr sz="1000" b="1" spc="3" dirty="0">
                <a:latin typeface="Arial"/>
                <a:cs typeface="Arial"/>
              </a:rPr>
              <a:t>Does</a:t>
            </a:r>
            <a:r>
              <a:rPr sz="1000" b="1" spc="0" dirty="0">
                <a:latin typeface="Times New Roman"/>
                <a:cs typeface="Times New Roman"/>
              </a:rPr>
              <a:t> </a:t>
            </a:r>
            <a:r>
              <a:rPr sz="1000" b="1" spc="3" dirty="0">
                <a:latin typeface="Arial"/>
                <a:cs typeface="Arial"/>
              </a:rPr>
              <a:t>Teladoc</a:t>
            </a:r>
            <a:r>
              <a:rPr sz="1000" b="1" spc="0" dirty="0">
                <a:latin typeface="Times New Roman"/>
                <a:cs typeface="Times New Roman"/>
              </a:rPr>
              <a:t> </a:t>
            </a:r>
            <a:r>
              <a:rPr sz="1000" b="1" spc="3" dirty="0">
                <a:latin typeface="Arial"/>
                <a:cs typeface="Arial"/>
              </a:rPr>
              <a:t>replace</a:t>
            </a:r>
            <a:r>
              <a:rPr sz="1000" b="1" spc="0" dirty="0">
                <a:latin typeface="Times New Roman"/>
                <a:cs typeface="Times New Roman"/>
              </a:rPr>
              <a:t> </a:t>
            </a:r>
            <a:r>
              <a:rPr sz="1000" b="1" spc="3" dirty="0">
                <a:latin typeface="Arial"/>
                <a:cs typeface="Arial"/>
              </a:rPr>
              <a:t>my</a:t>
            </a:r>
            <a:r>
              <a:rPr sz="1000" b="1" spc="0" dirty="0">
                <a:latin typeface="Times New Roman"/>
                <a:cs typeface="Times New Roman"/>
              </a:rPr>
              <a:t> </a:t>
            </a:r>
            <a:r>
              <a:rPr sz="1000" b="1" spc="3" dirty="0">
                <a:latin typeface="Arial"/>
                <a:cs typeface="Arial"/>
              </a:rPr>
              <a:t>doctor?</a:t>
            </a:r>
            <a:endParaRPr sz="1000">
              <a:latin typeface="Arial"/>
              <a:cs typeface="Arial"/>
            </a:endParaRPr>
          </a:p>
          <a:p>
            <a:pPr marL="12712" marR="97889" indent="0">
              <a:lnSpc>
                <a:spcPts val="1030"/>
              </a:lnSpc>
              <a:spcBef>
                <a:spcPts val="851"/>
              </a:spcBef>
            </a:pPr>
            <a:r>
              <a:rPr sz="1000" spc="2" dirty="0">
                <a:latin typeface="Arial"/>
                <a:cs typeface="Arial"/>
              </a:rPr>
              <a:t>No!</a:t>
            </a:r>
            <a:r>
              <a:rPr sz="1000" spc="5" dirty="0">
                <a:latin typeface="Times New Roman"/>
                <a:cs typeface="Times New Roman"/>
              </a:rPr>
              <a:t>  </a:t>
            </a:r>
            <a:r>
              <a:rPr sz="1000" spc="2" dirty="0">
                <a:latin typeface="Arial"/>
                <a:cs typeface="Arial"/>
              </a:rPr>
              <a:t>Teladoc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does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not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replace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your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primary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care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physician.</a:t>
            </a:r>
            <a:r>
              <a:rPr sz="1000" spc="5" dirty="0">
                <a:latin typeface="Times New Roman"/>
                <a:cs typeface="Times New Roman"/>
              </a:rPr>
              <a:t>  </a:t>
            </a:r>
            <a:r>
              <a:rPr sz="1000" spc="2" dirty="0">
                <a:latin typeface="Arial"/>
                <a:cs typeface="Arial"/>
              </a:rPr>
              <a:t>Teladoc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should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be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used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when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you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need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immediate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care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for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non-emergent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medical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issues.</a:t>
            </a:r>
            <a:r>
              <a:rPr sz="1000" spc="5" dirty="0">
                <a:latin typeface="Times New Roman"/>
                <a:cs typeface="Times New Roman"/>
              </a:rPr>
              <a:t>  </a:t>
            </a:r>
            <a:r>
              <a:rPr sz="1000" spc="2" dirty="0">
                <a:latin typeface="Arial"/>
                <a:cs typeface="Arial"/>
              </a:rPr>
              <a:t>It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is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an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affordable,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convenient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alternative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to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urgent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care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and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ER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visits.</a:t>
            </a:r>
            <a:endParaRPr sz="1000">
              <a:latin typeface="Arial"/>
              <a:cs typeface="Arial"/>
            </a:endParaRPr>
          </a:p>
          <a:p>
            <a:pPr marL="12712" marR="9205">
              <a:lnSpc>
                <a:spcPct val="95825"/>
              </a:lnSpc>
              <a:spcBef>
                <a:spcPts val="640"/>
              </a:spcBef>
            </a:pPr>
            <a:r>
              <a:rPr sz="1000" b="1" spc="2" dirty="0">
                <a:latin typeface="Arial"/>
                <a:cs typeface="Arial"/>
              </a:rPr>
              <a:t>How</a:t>
            </a:r>
            <a:r>
              <a:rPr sz="1000" b="1" spc="12" dirty="0">
                <a:latin typeface="Times New Roman"/>
                <a:cs typeface="Times New Roman"/>
              </a:rPr>
              <a:t> </a:t>
            </a:r>
            <a:r>
              <a:rPr sz="1000" b="1" spc="2" dirty="0">
                <a:latin typeface="Arial"/>
                <a:cs typeface="Arial"/>
              </a:rPr>
              <a:t>do</a:t>
            </a:r>
            <a:r>
              <a:rPr sz="1000" b="1" spc="12" dirty="0">
                <a:latin typeface="Times New Roman"/>
                <a:cs typeface="Times New Roman"/>
              </a:rPr>
              <a:t> </a:t>
            </a:r>
            <a:r>
              <a:rPr sz="1000" b="1" spc="2" dirty="0">
                <a:latin typeface="Arial"/>
                <a:cs typeface="Arial"/>
              </a:rPr>
              <a:t>I</a:t>
            </a:r>
            <a:r>
              <a:rPr sz="1000" b="1" spc="12" dirty="0">
                <a:latin typeface="Times New Roman"/>
                <a:cs typeface="Times New Roman"/>
              </a:rPr>
              <a:t> </a:t>
            </a:r>
            <a:r>
              <a:rPr sz="1000" b="1" spc="2" dirty="0">
                <a:latin typeface="Arial"/>
                <a:cs typeface="Arial"/>
              </a:rPr>
              <a:t>request</a:t>
            </a:r>
            <a:r>
              <a:rPr sz="1000" b="1" spc="12" dirty="0">
                <a:latin typeface="Times New Roman"/>
                <a:cs typeface="Times New Roman"/>
              </a:rPr>
              <a:t> </a:t>
            </a:r>
            <a:r>
              <a:rPr sz="1000" b="1" spc="2" dirty="0">
                <a:latin typeface="Arial"/>
                <a:cs typeface="Arial"/>
              </a:rPr>
              <a:t>a</a:t>
            </a:r>
            <a:r>
              <a:rPr sz="1000" b="1" spc="12" dirty="0">
                <a:latin typeface="Times New Roman"/>
                <a:cs typeface="Times New Roman"/>
              </a:rPr>
              <a:t> </a:t>
            </a:r>
            <a:r>
              <a:rPr sz="1000" b="1" spc="2" dirty="0">
                <a:latin typeface="Arial"/>
                <a:cs typeface="Arial"/>
              </a:rPr>
              <a:t>consult</a:t>
            </a:r>
            <a:r>
              <a:rPr sz="1000" b="1" spc="12" dirty="0">
                <a:latin typeface="Times New Roman"/>
                <a:cs typeface="Times New Roman"/>
              </a:rPr>
              <a:t> </a:t>
            </a:r>
            <a:r>
              <a:rPr sz="1000" b="1" spc="2" dirty="0">
                <a:latin typeface="Arial"/>
                <a:cs typeface="Arial"/>
              </a:rPr>
              <a:t>to</a:t>
            </a:r>
            <a:r>
              <a:rPr sz="1000" b="1" spc="12" dirty="0">
                <a:latin typeface="Times New Roman"/>
                <a:cs typeface="Times New Roman"/>
              </a:rPr>
              <a:t> </a:t>
            </a:r>
            <a:r>
              <a:rPr sz="1000" b="1" spc="2" dirty="0">
                <a:latin typeface="Arial"/>
                <a:cs typeface="Arial"/>
              </a:rPr>
              <a:t>talk</a:t>
            </a:r>
            <a:r>
              <a:rPr sz="1000" b="1" spc="12" dirty="0">
                <a:latin typeface="Times New Roman"/>
                <a:cs typeface="Times New Roman"/>
              </a:rPr>
              <a:t> </a:t>
            </a:r>
            <a:r>
              <a:rPr sz="1000" b="1" spc="2" dirty="0">
                <a:latin typeface="Arial"/>
                <a:cs typeface="Arial"/>
              </a:rPr>
              <a:t>to</a:t>
            </a:r>
            <a:r>
              <a:rPr sz="1000" b="1" spc="12" dirty="0">
                <a:latin typeface="Times New Roman"/>
                <a:cs typeface="Times New Roman"/>
              </a:rPr>
              <a:t> </a:t>
            </a:r>
            <a:r>
              <a:rPr sz="1000" b="1" spc="2" dirty="0">
                <a:latin typeface="Arial"/>
                <a:cs typeface="Arial"/>
              </a:rPr>
              <a:t>a</a:t>
            </a:r>
            <a:r>
              <a:rPr sz="1000" b="1" spc="12" dirty="0">
                <a:latin typeface="Times New Roman"/>
                <a:cs typeface="Times New Roman"/>
              </a:rPr>
              <a:t> </a:t>
            </a:r>
            <a:r>
              <a:rPr sz="1000" b="1" spc="2" dirty="0">
                <a:latin typeface="Arial"/>
                <a:cs typeface="Arial"/>
              </a:rPr>
              <a:t>doctor?</a:t>
            </a:r>
            <a:endParaRPr sz="1000">
              <a:latin typeface="Arial"/>
              <a:cs typeface="Arial"/>
            </a:endParaRPr>
          </a:p>
          <a:p>
            <a:pPr marL="12712" marR="9205">
              <a:lnSpc>
                <a:spcPct val="95825"/>
              </a:lnSpc>
              <a:spcBef>
                <a:spcPts val="686"/>
              </a:spcBef>
            </a:pPr>
            <a:r>
              <a:rPr sz="1000" spc="1" dirty="0">
                <a:latin typeface="Arial"/>
                <a:cs typeface="Arial"/>
              </a:rPr>
              <a:t>Visit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the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Teladoc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website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  <a:hlinkClick r:id="rId4"/>
              </a:rPr>
              <a:t>(www.teladoc.com</a:t>
            </a:r>
            <a:r>
              <a:rPr sz="1000" spc="1" dirty="0">
                <a:latin typeface="Arial"/>
                <a:cs typeface="Arial"/>
              </a:rPr>
              <a:t>),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log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into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your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account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and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click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“Request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a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Consult”.</a:t>
            </a:r>
            <a:r>
              <a:rPr sz="1000" spc="8" dirty="0">
                <a:latin typeface="Times New Roman"/>
                <a:cs typeface="Times New Roman"/>
              </a:rPr>
              <a:t>  </a:t>
            </a:r>
            <a:r>
              <a:rPr sz="1000" spc="1" dirty="0">
                <a:latin typeface="Arial"/>
                <a:cs typeface="Arial"/>
              </a:rPr>
              <a:t>You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can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also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call</a:t>
            </a:r>
            <a:endParaRPr sz="1000">
              <a:latin typeface="Arial"/>
              <a:cs typeface="Arial"/>
            </a:endParaRPr>
          </a:p>
          <a:p>
            <a:pPr marL="12712" marR="9205">
              <a:lnSpc>
                <a:spcPts val="1030"/>
              </a:lnSpc>
              <a:spcBef>
                <a:spcPts val="51"/>
              </a:spcBef>
            </a:pPr>
            <a:r>
              <a:rPr sz="1000" spc="2" dirty="0">
                <a:latin typeface="Arial"/>
                <a:cs typeface="Arial"/>
              </a:rPr>
              <a:t>Teladoc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to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request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a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consult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by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phone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(1-800-Teladoc)</a:t>
            </a:r>
            <a:endParaRPr sz="1000">
              <a:latin typeface="Arial"/>
              <a:cs typeface="Arial"/>
            </a:endParaRPr>
          </a:p>
          <a:p>
            <a:pPr marL="12712" marR="9205">
              <a:lnSpc>
                <a:spcPct val="95825"/>
              </a:lnSpc>
              <a:spcBef>
                <a:spcPts val="634"/>
              </a:spcBef>
            </a:pPr>
            <a:r>
              <a:rPr sz="1000" b="1" spc="2" dirty="0">
                <a:latin typeface="Arial"/>
                <a:cs typeface="Arial"/>
              </a:rPr>
              <a:t>How</a:t>
            </a:r>
            <a:r>
              <a:rPr sz="1000" b="1" spc="13" dirty="0">
                <a:latin typeface="Times New Roman"/>
                <a:cs typeface="Times New Roman"/>
              </a:rPr>
              <a:t> </a:t>
            </a:r>
            <a:r>
              <a:rPr sz="1000" b="1" spc="2" dirty="0">
                <a:latin typeface="Arial"/>
                <a:cs typeface="Arial"/>
              </a:rPr>
              <a:t>do</a:t>
            </a:r>
            <a:r>
              <a:rPr sz="1000" b="1" spc="13" dirty="0">
                <a:latin typeface="Times New Roman"/>
                <a:cs typeface="Times New Roman"/>
              </a:rPr>
              <a:t> </a:t>
            </a:r>
            <a:r>
              <a:rPr sz="1000" b="1" spc="2" dirty="0">
                <a:latin typeface="Arial"/>
                <a:cs typeface="Arial"/>
              </a:rPr>
              <a:t>I</a:t>
            </a:r>
            <a:r>
              <a:rPr sz="1000" b="1" spc="13" dirty="0">
                <a:latin typeface="Times New Roman"/>
                <a:cs typeface="Times New Roman"/>
              </a:rPr>
              <a:t> </a:t>
            </a:r>
            <a:r>
              <a:rPr sz="1000" b="1" spc="2" dirty="0">
                <a:latin typeface="Arial"/>
                <a:cs typeface="Arial"/>
              </a:rPr>
              <a:t>set</a:t>
            </a:r>
            <a:r>
              <a:rPr sz="1000" b="1" spc="13" dirty="0">
                <a:latin typeface="Times New Roman"/>
                <a:cs typeface="Times New Roman"/>
              </a:rPr>
              <a:t> </a:t>
            </a:r>
            <a:r>
              <a:rPr sz="1000" b="1" spc="2" dirty="0">
                <a:latin typeface="Arial"/>
                <a:cs typeface="Arial"/>
              </a:rPr>
              <a:t>up</a:t>
            </a:r>
            <a:r>
              <a:rPr sz="1000" b="1" spc="13" dirty="0">
                <a:latin typeface="Times New Roman"/>
                <a:cs typeface="Times New Roman"/>
              </a:rPr>
              <a:t> </a:t>
            </a:r>
            <a:r>
              <a:rPr sz="1000" b="1" spc="2" dirty="0">
                <a:latin typeface="Arial"/>
                <a:cs typeface="Arial"/>
              </a:rPr>
              <a:t>my</a:t>
            </a:r>
            <a:r>
              <a:rPr sz="1000" b="1" spc="13" dirty="0">
                <a:latin typeface="Times New Roman"/>
                <a:cs typeface="Times New Roman"/>
              </a:rPr>
              <a:t> </a:t>
            </a:r>
            <a:r>
              <a:rPr sz="1000" b="1" spc="2" dirty="0">
                <a:latin typeface="Arial"/>
                <a:cs typeface="Arial"/>
              </a:rPr>
              <a:t>Teladoc</a:t>
            </a:r>
            <a:r>
              <a:rPr sz="1000" b="1" spc="13" dirty="0">
                <a:latin typeface="Times New Roman"/>
                <a:cs typeface="Times New Roman"/>
              </a:rPr>
              <a:t> </a:t>
            </a:r>
            <a:r>
              <a:rPr sz="1000" b="1" spc="2" dirty="0">
                <a:latin typeface="Arial"/>
                <a:cs typeface="Arial"/>
              </a:rPr>
              <a:t>account?</a:t>
            </a:r>
            <a:endParaRPr sz="1000">
              <a:latin typeface="Arial"/>
              <a:cs typeface="Arial"/>
            </a:endParaRPr>
          </a:p>
          <a:p>
            <a:pPr marL="12700" indent="12">
              <a:lnSpc>
                <a:spcPts val="1030"/>
              </a:lnSpc>
              <a:spcBef>
                <a:spcPts val="851"/>
              </a:spcBef>
            </a:pPr>
            <a:r>
              <a:rPr sz="1000" spc="1" dirty="0">
                <a:latin typeface="Arial"/>
                <a:cs typeface="Arial"/>
              </a:rPr>
              <a:t>Setting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up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your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account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is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quick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and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easy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process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online.</a:t>
            </a:r>
            <a:r>
              <a:rPr sz="1000" spc="10" dirty="0">
                <a:latin typeface="Times New Roman"/>
                <a:cs typeface="Times New Roman"/>
              </a:rPr>
              <a:t>  </a:t>
            </a:r>
            <a:r>
              <a:rPr sz="1000" spc="1" dirty="0">
                <a:latin typeface="Arial"/>
                <a:cs typeface="Arial"/>
              </a:rPr>
              <a:t>Visit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the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Teladoc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website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and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click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“Set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Up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Account”.</a:t>
            </a:r>
            <a:r>
              <a:rPr sz="1000" spc="10" dirty="0">
                <a:latin typeface="Times New Roman"/>
                <a:cs typeface="Times New Roman"/>
              </a:rPr>
              <a:t>  </a:t>
            </a:r>
            <a:r>
              <a:rPr sz="1000" spc="1" dirty="0">
                <a:latin typeface="Arial"/>
                <a:cs typeface="Arial"/>
              </a:rPr>
              <a:t>Follow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the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online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instructions.</a:t>
            </a:r>
            <a:endParaRPr sz="1000">
              <a:latin typeface="Arial"/>
              <a:cs typeface="Arial"/>
            </a:endParaRPr>
          </a:p>
          <a:p>
            <a:pPr marL="12700" marR="9205">
              <a:lnSpc>
                <a:spcPct val="95825"/>
              </a:lnSpc>
              <a:spcBef>
                <a:spcPts val="640"/>
              </a:spcBef>
            </a:pPr>
            <a:r>
              <a:rPr sz="1000" b="1" spc="1" dirty="0">
                <a:latin typeface="Arial"/>
                <a:cs typeface="Arial"/>
              </a:rPr>
              <a:t>How</a:t>
            </a:r>
            <a:r>
              <a:rPr sz="1000" b="1" spc="12" dirty="0">
                <a:latin typeface="Times New Roman"/>
                <a:cs typeface="Times New Roman"/>
              </a:rPr>
              <a:t> </a:t>
            </a:r>
            <a:r>
              <a:rPr sz="1000" b="1" spc="1" dirty="0">
                <a:latin typeface="Arial"/>
                <a:cs typeface="Arial"/>
              </a:rPr>
              <a:t>frequently</a:t>
            </a:r>
            <a:r>
              <a:rPr sz="1000" b="1" spc="12" dirty="0">
                <a:latin typeface="Times New Roman"/>
                <a:cs typeface="Times New Roman"/>
              </a:rPr>
              <a:t> </a:t>
            </a:r>
            <a:r>
              <a:rPr sz="1000" b="1" spc="1" dirty="0">
                <a:latin typeface="Arial"/>
                <a:cs typeface="Arial"/>
              </a:rPr>
              <a:t>can</a:t>
            </a:r>
            <a:r>
              <a:rPr sz="1000" b="1" spc="12" dirty="0">
                <a:latin typeface="Times New Roman"/>
                <a:cs typeface="Times New Roman"/>
              </a:rPr>
              <a:t> </a:t>
            </a:r>
            <a:r>
              <a:rPr sz="1000" b="1" spc="1" dirty="0">
                <a:latin typeface="Arial"/>
                <a:cs typeface="Arial"/>
              </a:rPr>
              <a:t>I</a:t>
            </a:r>
            <a:r>
              <a:rPr sz="1000" b="1" spc="12" dirty="0">
                <a:latin typeface="Times New Roman"/>
                <a:cs typeface="Times New Roman"/>
              </a:rPr>
              <a:t> </a:t>
            </a:r>
            <a:r>
              <a:rPr sz="1000" b="1" spc="1" dirty="0">
                <a:latin typeface="Arial"/>
                <a:cs typeface="Arial"/>
              </a:rPr>
              <a:t>call</a:t>
            </a:r>
            <a:r>
              <a:rPr sz="1000" b="1" spc="12" dirty="0">
                <a:latin typeface="Times New Roman"/>
                <a:cs typeface="Times New Roman"/>
              </a:rPr>
              <a:t> </a:t>
            </a:r>
            <a:r>
              <a:rPr sz="1000" b="1" spc="1" dirty="0">
                <a:latin typeface="Arial"/>
                <a:cs typeface="Arial"/>
              </a:rPr>
              <a:t>Teladoc?</a:t>
            </a:r>
            <a:endParaRPr sz="1000">
              <a:latin typeface="Arial"/>
              <a:cs typeface="Arial"/>
            </a:endParaRPr>
          </a:p>
          <a:p>
            <a:pPr marL="12712" marR="13336" indent="-12">
              <a:lnSpc>
                <a:spcPts val="1030"/>
              </a:lnSpc>
              <a:spcBef>
                <a:spcPts val="851"/>
              </a:spcBef>
            </a:pPr>
            <a:r>
              <a:rPr sz="1000" spc="1" dirty="0">
                <a:latin typeface="Arial"/>
                <a:cs typeface="Arial"/>
              </a:rPr>
              <a:t>You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are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able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to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contact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Teladoc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up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to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3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times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within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90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days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for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the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same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medical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condition.</a:t>
            </a:r>
            <a:r>
              <a:rPr sz="1000" spc="8" dirty="0">
                <a:latin typeface="Times New Roman"/>
                <a:cs typeface="Times New Roman"/>
              </a:rPr>
              <a:t>  </a:t>
            </a:r>
            <a:r>
              <a:rPr sz="1000" spc="1" dirty="0">
                <a:latin typeface="Arial"/>
                <a:cs typeface="Arial"/>
              </a:rPr>
              <a:t>On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the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fourth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inquiry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for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the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same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condition,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you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will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be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re-directed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to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your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Primary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Care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Physician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to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determine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if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you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have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a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chronic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condition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that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needs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additional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treatment.</a:t>
            </a:r>
            <a:r>
              <a:rPr sz="1000" spc="8" dirty="0">
                <a:latin typeface="Times New Roman"/>
                <a:cs typeface="Times New Roman"/>
              </a:rPr>
              <a:t>  </a:t>
            </a:r>
            <a:r>
              <a:rPr sz="1000" spc="1" dirty="0">
                <a:latin typeface="Arial"/>
                <a:cs typeface="Arial"/>
              </a:rPr>
              <a:t>You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are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able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to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contact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Teladoc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up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to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a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maximum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of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10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times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within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a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one-year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period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per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covered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individual.</a:t>
            </a:r>
            <a:endParaRPr sz="1000">
              <a:latin typeface="Arial"/>
              <a:cs typeface="Arial"/>
            </a:endParaRPr>
          </a:p>
          <a:p>
            <a:pPr marL="12725" marR="9205">
              <a:lnSpc>
                <a:spcPct val="95825"/>
              </a:lnSpc>
              <a:spcBef>
                <a:spcPts val="640"/>
              </a:spcBef>
            </a:pPr>
            <a:r>
              <a:rPr sz="1000" b="1" spc="3" dirty="0">
                <a:latin typeface="Arial"/>
                <a:cs typeface="Arial"/>
              </a:rPr>
              <a:t>Can</a:t>
            </a:r>
            <a:r>
              <a:rPr sz="1000" b="1" spc="1" dirty="0">
                <a:latin typeface="Times New Roman"/>
                <a:cs typeface="Times New Roman"/>
              </a:rPr>
              <a:t> </a:t>
            </a:r>
            <a:r>
              <a:rPr sz="1000" b="1" spc="3" dirty="0">
                <a:latin typeface="Arial"/>
                <a:cs typeface="Arial"/>
              </a:rPr>
              <a:t>Teladoc</a:t>
            </a:r>
            <a:r>
              <a:rPr sz="1000" b="1" spc="1" dirty="0">
                <a:latin typeface="Times New Roman"/>
                <a:cs typeface="Times New Roman"/>
              </a:rPr>
              <a:t> </a:t>
            </a:r>
            <a:r>
              <a:rPr sz="1000" b="1" spc="3" dirty="0">
                <a:latin typeface="Arial"/>
                <a:cs typeface="Arial"/>
              </a:rPr>
              <a:t>doctors</a:t>
            </a:r>
            <a:r>
              <a:rPr sz="1000" b="1" spc="1" dirty="0">
                <a:latin typeface="Times New Roman"/>
                <a:cs typeface="Times New Roman"/>
              </a:rPr>
              <a:t> </a:t>
            </a:r>
            <a:r>
              <a:rPr sz="1000" b="1" spc="3" dirty="0">
                <a:latin typeface="Arial"/>
                <a:cs typeface="Arial"/>
              </a:rPr>
              <a:t>write</a:t>
            </a:r>
            <a:r>
              <a:rPr sz="1000" b="1" spc="1" dirty="0">
                <a:latin typeface="Times New Roman"/>
                <a:cs typeface="Times New Roman"/>
              </a:rPr>
              <a:t> </a:t>
            </a:r>
            <a:r>
              <a:rPr sz="1000" b="1" spc="3" dirty="0">
                <a:latin typeface="Arial"/>
                <a:cs typeface="Arial"/>
              </a:rPr>
              <a:t>a</a:t>
            </a:r>
            <a:r>
              <a:rPr sz="1000" b="1" spc="1" dirty="0">
                <a:latin typeface="Times New Roman"/>
                <a:cs typeface="Times New Roman"/>
              </a:rPr>
              <a:t> </a:t>
            </a:r>
            <a:r>
              <a:rPr sz="1000" b="1" spc="3" dirty="0">
                <a:latin typeface="Arial"/>
                <a:cs typeface="Arial"/>
              </a:rPr>
              <a:t>prescription?</a:t>
            </a:r>
            <a:endParaRPr sz="1000">
              <a:latin typeface="Arial"/>
              <a:cs typeface="Arial"/>
            </a:endParaRPr>
          </a:p>
          <a:p>
            <a:pPr marL="12712" marR="97146" indent="12">
              <a:lnSpc>
                <a:spcPts val="1161"/>
              </a:lnSpc>
              <a:spcBef>
                <a:spcPts val="777"/>
              </a:spcBef>
            </a:pPr>
            <a:r>
              <a:rPr sz="1000" spc="1" dirty="0">
                <a:latin typeface="Arial"/>
                <a:cs typeface="Arial"/>
              </a:rPr>
              <a:t>Yes,</a:t>
            </a:r>
            <a:r>
              <a:rPr sz="1000" spc="2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Teladoc</a:t>
            </a:r>
            <a:r>
              <a:rPr sz="1000" spc="2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doctors</a:t>
            </a:r>
            <a:r>
              <a:rPr sz="1000" spc="2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can</a:t>
            </a:r>
            <a:r>
              <a:rPr sz="1000" spc="2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prescribe</a:t>
            </a:r>
            <a:r>
              <a:rPr sz="1000" spc="2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short-term</a:t>
            </a:r>
            <a:r>
              <a:rPr sz="1000" spc="2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medications</a:t>
            </a:r>
            <a:r>
              <a:rPr sz="1000" spc="2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for</a:t>
            </a:r>
            <a:r>
              <a:rPr sz="1000" spc="2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a</a:t>
            </a:r>
            <a:r>
              <a:rPr sz="1000" spc="2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wide</a:t>
            </a:r>
            <a:r>
              <a:rPr sz="1000" spc="2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range</a:t>
            </a:r>
            <a:r>
              <a:rPr sz="1000" spc="2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of</a:t>
            </a:r>
            <a:r>
              <a:rPr sz="1000" spc="2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conditions</a:t>
            </a:r>
            <a:r>
              <a:rPr sz="1000" spc="2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when</a:t>
            </a:r>
            <a:r>
              <a:rPr sz="1000" spc="2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medically</a:t>
            </a:r>
            <a:r>
              <a:rPr sz="1000" spc="2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appropriate.</a:t>
            </a:r>
            <a:r>
              <a:rPr sz="1000" spc="2" dirty="0">
                <a:latin typeface="Times New Roman"/>
                <a:cs typeface="Times New Roman"/>
              </a:rPr>
              <a:t> </a:t>
            </a:r>
            <a:endParaRPr sz="1000">
              <a:latin typeface="Arial"/>
              <a:cs typeface="Arial"/>
            </a:endParaRPr>
          </a:p>
          <a:p>
            <a:pPr marL="12712" marR="97146">
              <a:lnSpc>
                <a:spcPts val="1161"/>
              </a:lnSpc>
            </a:pPr>
            <a:r>
              <a:rPr sz="1000" spc="2" dirty="0">
                <a:latin typeface="Arial"/>
                <a:cs typeface="Arial"/>
              </a:rPr>
              <a:t>Teladoc</a:t>
            </a:r>
            <a:r>
              <a:rPr sz="1000" spc="0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doctors</a:t>
            </a:r>
            <a:r>
              <a:rPr sz="1000" spc="0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do</a:t>
            </a:r>
            <a:r>
              <a:rPr sz="1000" spc="0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NOT</a:t>
            </a:r>
            <a:r>
              <a:rPr sz="1000" spc="0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prescribe</a:t>
            </a:r>
            <a:r>
              <a:rPr sz="1000" spc="0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substances</a:t>
            </a:r>
            <a:r>
              <a:rPr sz="1000" spc="0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controlled</a:t>
            </a:r>
            <a:r>
              <a:rPr sz="1000" spc="0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by</a:t>
            </a:r>
            <a:r>
              <a:rPr sz="1000" spc="0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the</a:t>
            </a:r>
            <a:r>
              <a:rPr sz="1000" spc="0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DEA,</a:t>
            </a:r>
            <a:r>
              <a:rPr sz="1000" spc="0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non-therapeutic</a:t>
            </a:r>
            <a:r>
              <a:rPr sz="1000" spc="0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and/or</a:t>
            </a:r>
            <a:r>
              <a:rPr sz="1000" spc="0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certain</a:t>
            </a:r>
            <a:r>
              <a:rPr sz="1000" spc="0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other</a:t>
            </a:r>
            <a:r>
              <a:rPr sz="1000" spc="0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drugs,</a:t>
            </a:r>
            <a:r>
              <a:rPr sz="1000" spc="0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which</a:t>
            </a:r>
            <a:r>
              <a:rPr sz="1000" spc="0" dirty="0">
                <a:latin typeface="Times New Roman"/>
                <a:cs typeface="Times New Roman"/>
              </a:rPr>
              <a:t> </a:t>
            </a:r>
            <a:endParaRPr sz="1000">
              <a:latin typeface="Arial"/>
              <a:cs typeface="Arial"/>
            </a:endParaRPr>
          </a:p>
          <a:p>
            <a:pPr marL="12712" marR="97146">
              <a:lnSpc>
                <a:spcPts val="1161"/>
              </a:lnSpc>
            </a:pPr>
            <a:r>
              <a:rPr sz="1000" spc="1" dirty="0">
                <a:latin typeface="Arial"/>
                <a:cs typeface="Arial"/>
              </a:rPr>
              <a:t>may</a:t>
            </a:r>
            <a:r>
              <a:rPr sz="1000" spc="9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be</a:t>
            </a:r>
            <a:r>
              <a:rPr sz="1000" spc="9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harmful</a:t>
            </a:r>
            <a:r>
              <a:rPr sz="1000" spc="9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because</a:t>
            </a:r>
            <a:r>
              <a:rPr sz="1000" spc="9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of</a:t>
            </a:r>
            <a:r>
              <a:rPr sz="1000" spc="9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potential</a:t>
            </a:r>
            <a:r>
              <a:rPr sz="1000" spc="9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abuse.</a:t>
            </a:r>
            <a:endParaRPr sz="1000">
              <a:latin typeface="Arial"/>
              <a:cs typeface="Arial"/>
            </a:endParaRPr>
          </a:p>
          <a:p>
            <a:pPr marL="12712" marR="9205">
              <a:lnSpc>
                <a:spcPct val="95825"/>
              </a:lnSpc>
              <a:spcBef>
                <a:spcPts val="593"/>
              </a:spcBef>
            </a:pPr>
            <a:r>
              <a:rPr sz="1000" b="1" spc="3" dirty="0">
                <a:latin typeface="Arial"/>
                <a:cs typeface="Arial"/>
              </a:rPr>
              <a:t>Who</a:t>
            </a:r>
            <a:r>
              <a:rPr sz="1000" b="1" spc="1" dirty="0">
                <a:latin typeface="Times New Roman"/>
                <a:cs typeface="Times New Roman"/>
              </a:rPr>
              <a:t> </a:t>
            </a:r>
            <a:r>
              <a:rPr sz="1000" b="1" spc="3" dirty="0">
                <a:latin typeface="Arial"/>
                <a:cs typeface="Arial"/>
              </a:rPr>
              <a:t>are</a:t>
            </a:r>
            <a:r>
              <a:rPr sz="1000" b="1" spc="1" dirty="0">
                <a:latin typeface="Times New Roman"/>
                <a:cs typeface="Times New Roman"/>
              </a:rPr>
              <a:t> </a:t>
            </a:r>
            <a:r>
              <a:rPr sz="1000" b="1" spc="3" dirty="0">
                <a:latin typeface="Arial"/>
                <a:cs typeface="Arial"/>
              </a:rPr>
              <a:t>Teladoc</a:t>
            </a:r>
            <a:r>
              <a:rPr sz="1000" b="1" spc="1" dirty="0">
                <a:latin typeface="Times New Roman"/>
                <a:cs typeface="Times New Roman"/>
              </a:rPr>
              <a:t> </a:t>
            </a:r>
            <a:r>
              <a:rPr sz="1000" b="1" spc="3" dirty="0">
                <a:latin typeface="Arial"/>
                <a:cs typeface="Arial"/>
              </a:rPr>
              <a:t>doctors?</a:t>
            </a:r>
            <a:endParaRPr sz="1000">
              <a:latin typeface="Arial"/>
              <a:cs typeface="Arial"/>
            </a:endParaRPr>
          </a:p>
          <a:p>
            <a:pPr marL="12712" marR="4496153">
              <a:lnSpc>
                <a:spcPts val="1161"/>
              </a:lnSpc>
              <a:spcBef>
                <a:spcPts val="780"/>
              </a:spcBef>
            </a:pPr>
            <a:r>
              <a:rPr sz="1000" spc="2" dirty="0">
                <a:latin typeface="Arial"/>
                <a:cs typeface="Arial"/>
              </a:rPr>
              <a:t>Teladoc</a:t>
            </a:r>
            <a:r>
              <a:rPr sz="1000" spc="2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doctors</a:t>
            </a:r>
            <a:r>
              <a:rPr sz="1000" spc="2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are</a:t>
            </a:r>
            <a:r>
              <a:rPr sz="1000" spc="2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U.S.</a:t>
            </a:r>
            <a:r>
              <a:rPr sz="1000" spc="2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board</a:t>
            </a:r>
            <a:r>
              <a:rPr sz="1000" spc="2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certified</a:t>
            </a:r>
            <a:r>
              <a:rPr sz="1000" spc="2" dirty="0">
                <a:latin typeface="Times New Roman"/>
                <a:cs typeface="Times New Roman"/>
              </a:rPr>
              <a:t> </a:t>
            </a:r>
            <a:endParaRPr sz="1000">
              <a:latin typeface="Arial"/>
              <a:cs typeface="Arial"/>
            </a:endParaRPr>
          </a:p>
          <a:p>
            <a:pPr marL="12712" marR="4496153">
              <a:lnSpc>
                <a:spcPts val="1161"/>
              </a:lnSpc>
            </a:pPr>
            <a:r>
              <a:rPr sz="1000" spc="1" dirty="0">
                <a:latin typeface="Arial"/>
                <a:cs typeface="Arial"/>
              </a:rPr>
              <a:t>in</a:t>
            </a:r>
            <a:r>
              <a:rPr sz="1000" spc="2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Internal</a:t>
            </a:r>
            <a:r>
              <a:rPr sz="1000" spc="2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Medicine,</a:t>
            </a:r>
            <a:r>
              <a:rPr sz="1000" spc="2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Family</a:t>
            </a:r>
            <a:r>
              <a:rPr sz="1000" spc="2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Practice</a:t>
            </a:r>
            <a:r>
              <a:rPr sz="1000" spc="2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or</a:t>
            </a:r>
            <a:r>
              <a:rPr sz="1000" spc="2" dirty="0">
                <a:latin typeface="Times New Roman"/>
                <a:cs typeface="Times New Roman"/>
              </a:rPr>
              <a:t> </a:t>
            </a:r>
            <a:endParaRPr sz="1000">
              <a:latin typeface="Arial"/>
              <a:cs typeface="Arial"/>
            </a:endParaRPr>
          </a:p>
          <a:p>
            <a:pPr marL="12712" marR="4496153">
              <a:lnSpc>
                <a:spcPts val="1161"/>
              </a:lnSpc>
            </a:pPr>
            <a:r>
              <a:rPr sz="1000" spc="2" dirty="0">
                <a:latin typeface="Arial"/>
                <a:cs typeface="Arial"/>
              </a:rPr>
              <a:t>Pediatrics.</a:t>
            </a:r>
            <a:r>
              <a:rPr sz="1000" spc="4" dirty="0">
                <a:latin typeface="Times New Roman"/>
                <a:cs typeface="Times New Roman"/>
              </a:rPr>
              <a:t>  </a:t>
            </a:r>
            <a:r>
              <a:rPr sz="1000" spc="2" dirty="0">
                <a:latin typeface="Arial"/>
                <a:cs typeface="Arial"/>
              </a:rPr>
              <a:t>They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average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15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years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2" dirty="0">
                <a:latin typeface="Arial"/>
                <a:cs typeface="Arial"/>
              </a:rPr>
              <a:t>of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endParaRPr sz="1000">
              <a:latin typeface="Arial"/>
              <a:cs typeface="Arial"/>
            </a:endParaRPr>
          </a:p>
          <a:p>
            <a:pPr marL="12712" marR="4496153">
              <a:lnSpc>
                <a:spcPts val="1161"/>
              </a:lnSpc>
            </a:pPr>
            <a:r>
              <a:rPr sz="1000" spc="1" dirty="0">
                <a:latin typeface="Arial"/>
                <a:cs typeface="Arial"/>
              </a:rPr>
              <a:t>experience,</a:t>
            </a:r>
            <a:r>
              <a:rPr sz="1000" spc="7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are</a:t>
            </a:r>
            <a:r>
              <a:rPr sz="1000" spc="7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licensed</a:t>
            </a:r>
            <a:r>
              <a:rPr sz="1000" spc="7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in</a:t>
            </a:r>
            <a:r>
              <a:rPr sz="1000" spc="7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your</a:t>
            </a:r>
            <a:r>
              <a:rPr sz="1000" spc="7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state,</a:t>
            </a:r>
            <a:r>
              <a:rPr sz="1000" spc="7" dirty="0">
                <a:latin typeface="Times New Roman"/>
                <a:cs typeface="Times New Roman"/>
              </a:rPr>
              <a:t> </a:t>
            </a:r>
            <a:endParaRPr sz="1000">
              <a:latin typeface="Arial"/>
              <a:cs typeface="Arial"/>
            </a:endParaRPr>
          </a:p>
          <a:p>
            <a:pPr marL="12712" marR="4496153">
              <a:lnSpc>
                <a:spcPts val="1161"/>
              </a:lnSpc>
            </a:pPr>
            <a:r>
              <a:rPr sz="1000" spc="1" dirty="0">
                <a:latin typeface="Arial"/>
                <a:cs typeface="Arial"/>
              </a:rPr>
              <a:t>and</a:t>
            </a:r>
            <a:r>
              <a:rPr sz="1000" spc="1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incorporate</a:t>
            </a:r>
            <a:r>
              <a:rPr sz="1000" spc="1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Teladoc</a:t>
            </a:r>
            <a:r>
              <a:rPr sz="1000" spc="1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into</a:t>
            </a:r>
            <a:r>
              <a:rPr sz="1000" spc="1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their</a:t>
            </a:r>
            <a:r>
              <a:rPr sz="1000" spc="1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day-to-</a:t>
            </a:r>
            <a:r>
              <a:rPr sz="1000" spc="1" dirty="0">
                <a:latin typeface="Times New Roman"/>
                <a:cs typeface="Times New Roman"/>
              </a:rPr>
              <a:t> </a:t>
            </a:r>
            <a:endParaRPr sz="1000">
              <a:latin typeface="Arial"/>
              <a:cs typeface="Arial"/>
            </a:endParaRPr>
          </a:p>
          <a:p>
            <a:pPr marL="12712" marR="4496153">
              <a:lnSpc>
                <a:spcPts val="1161"/>
              </a:lnSpc>
            </a:pPr>
            <a:r>
              <a:rPr sz="1000" spc="1" dirty="0">
                <a:latin typeface="Arial"/>
                <a:cs typeface="Arial"/>
              </a:rPr>
              <a:t>day</a:t>
            </a:r>
            <a:r>
              <a:rPr sz="1000" spc="7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practice</a:t>
            </a:r>
            <a:r>
              <a:rPr sz="1000" spc="7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to</a:t>
            </a:r>
            <a:r>
              <a:rPr sz="1000" spc="7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provide</a:t>
            </a:r>
            <a:r>
              <a:rPr sz="1000" spc="7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people</a:t>
            </a:r>
            <a:r>
              <a:rPr sz="1000" spc="7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with</a:t>
            </a:r>
            <a:r>
              <a:rPr sz="1000" spc="7" dirty="0">
                <a:latin typeface="Times New Roman"/>
                <a:cs typeface="Times New Roman"/>
              </a:rPr>
              <a:t> </a:t>
            </a:r>
            <a:endParaRPr sz="1000">
              <a:latin typeface="Arial"/>
              <a:cs typeface="Arial"/>
            </a:endParaRPr>
          </a:p>
          <a:p>
            <a:pPr marL="12712" marR="4496153">
              <a:lnSpc>
                <a:spcPts val="1161"/>
              </a:lnSpc>
            </a:pPr>
            <a:r>
              <a:rPr sz="1000" spc="1" dirty="0">
                <a:latin typeface="Arial"/>
                <a:cs typeface="Arial"/>
              </a:rPr>
              <a:t>convenient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access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to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quality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r>
              <a:rPr sz="1000" spc="1" dirty="0">
                <a:latin typeface="Arial"/>
                <a:cs typeface="Arial"/>
              </a:rPr>
              <a:t>medical</a:t>
            </a:r>
            <a:r>
              <a:rPr sz="1000" spc="3" dirty="0">
                <a:latin typeface="Times New Roman"/>
                <a:cs typeface="Times New Roman"/>
              </a:rPr>
              <a:t> </a:t>
            </a:r>
            <a:endParaRPr sz="1000">
              <a:latin typeface="Arial"/>
              <a:cs typeface="Arial"/>
            </a:endParaRPr>
          </a:p>
          <a:p>
            <a:pPr marL="12712" marR="4496153">
              <a:lnSpc>
                <a:spcPts val="1149"/>
              </a:lnSpc>
            </a:pPr>
            <a:r>
              <a:rPr sz="1000" spc="1" dirty="0">
                <a:latin typeface="Arial"/>
                <a:cs typeface="Arial"/>
              </a:rPr>
              <a:t>care.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object 148"/>
          <p:cNvSpPr/>
          <p:nvPr/>
        </p:nvSpPr>
        <p:spPr>
          <a:xfrm>
            <a:off x="457200" y="457200"/>
            <a:ext cx="6923532" cy="487679"/>
          </a:xfrm>
          <a:custGeom>
            <a:avLst/>
            <a:gdLst/>
            <a:ahLst/>
            <a:cxnLst/>
            <a:rect l="l" t="t" r="r" b="b"/>
            <a:pathLst>
              <a:path w="6923532" h="487679">
                <a:moveTo>
                  <a:pt x="187451" y="0"/>
                </a:moveTo>
                <a:lnTo>
                  <a:pt x="172063" y="620"/>
                </a:lnTo>
                <a:lnTo>
                  <a:pt x="157020" y="2450"/>
                </a:lnTo>
                <a:lnTo>
                  <a:pt x="114442" y="14716"/>
                </a:lnTo>
                <a:lnTo>
                  <a:pt x="76699" y="36137"/>
                </a:lnTo>
                <a:lnTo>
                  <a:pt x="45087" y="65417"/>
                </a:lnTo>
                <a:lnTo>
                  <a:pt x="20903" y="101260"/>
                </a:lnTo>
                <a:lnTo>
                  <a:pt x="5441" y="142370"/>
                </a:lnTo>
                <a:lnTo>
                  <a:pt x="0" y="187451"/>
                </a:lnTo>
                <a:lnTo>
                  <a:pt x="0" y="487679"/>
                </a:lnTo>
                <a:lnTo>
                  <a:pt x="6736080" y="487679"/>
                </a:lnTo>
                <a:lnTo>
                  <a:pt x="6751468" y="487059"/>
                </a:lnTo>
                <a:lnTo>
                  <a:pt x="6795369" y="478133"/>
                </a:lnTo>
                <a:lnTo>
                  <a:pt x="6834868" y="459620"/>
                </a:lnTo>
                <a:lnTo>
                  <a:pt x="6868668" y="432816"/>
                </a:lnTo>
                <a:lnTo>
                  <a:pt x="6895472" y="399016"/>
                </a:lnTo>
                <a:lnTo>
                  <a:pt x="6913985" y="359517"/>
                </a:lnTo>
                <a:lnTo>
                  <a:pt x="6922911" y="315616"/>
                </a:lnTo>
                <a:lnTo>
                  <a:pt x="6923532" y="300227"/>
                </a:lnTo>
                <a:lnTo>
                  <a:pt x="6923532" y="0"/>
                </a:lnTo>
                <a:lnTo>
                  <a:pt x="187451" y="0"/>
                </a:lnTo>
                <a:close/>
              </a:path>
            </a:pathLst>
          </a:custGeom>
          <a:solidFill>
            <a:srgbClr val="26405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457200" y="457200"/>
            <a:ext cx="608076" cy="487679"/>
          </a:xfrm>
          <a:custGeom>
            <a:avLst/>
            <a:gdLst/>
            <a:ahLst/>
            <a:cxnLst/>
            <a:rect l="l" t="t" r="r" b="b"/>
            <a:pathLst>
              <a:path w="608076" h="487679">
                <a:moveTo>
                  <a:pt x="158495" y="0"/>
                </a:moveTo>
                <a:lnTo>
                  <a:pt x="148869" y="325"/>
                </a:lnTo>
                <a:lnTo>
                  <a:pt x="135281" y="1909"/>
                </a:lnTo>
                <a:lnTo>
                  <a:pt x="109206" y="8817"/>
                </a:lnTo>
                <a:lnTo>
                  <a:pt x="84942" y="20340"/>
                </a:lnTo>
                <a:lnTo>
                  <a:pt x="62905" y="36029"/>
                </a:lnTo>
                <a:lnTo>
                  <a:pt x="43508" y="55437"/>
                </a:lnTo>
                <a:lnTo>
                  <a:pt x="27165" y="78115"/>
                </a:lnTo>
                <a:lnTo>
                  <a:pt x="14291" y="103617"/>
                </a:lnTo>
                <a:lnTo>
                  <a:pt x="5300" y="131494"/>
                </a:lnTo>
                <a:lnTo>
                  <a:pt x="606" y="161298"/>
                </a:lnTo>
                <a:lnTo>
                  <a:pt x="0" y="176784"/>
                </a:lnTo>
                <a:lnTo>
                  <a:pt x="0" y="486155"/>
                </a:lnTo>
                <a:lnTo>
                  <a:pt x="457200" y="487679"/>
                </a:lnTo>
                <a:lnTo>
                  <a:pt x="473168" y="487660"/>
                </a:lnTo>
                <a:lnTo>
                  <a:pt x="500351" y="487506"/>
                </a:lnTo>
                <a:lnTo>
                  <a:pt x="520027" y="487243"/>
                </a:lnTo>
                <a:lnTo>
                  <a:pt x="542880" y="486761"/>
                </a:lnTo>
                <a:lnTo>
                  <a:pt x="550416" y="486604"/>
                </a:lnTo>
                <a:lnTo>
                  <a:pt x="558617" y="486461"/>
                </a:lnTo>
                <a:lnTo>
                  <a:pt x="567908" y="486337"/>
                </a:lnTo>
                <a:lnTo>
                  <a:pt x="578711" y="486241"/>
                </a:lnTo>
                <a:lnTo>
                  <a:pt x="591451" y="486178"/>
                </a:lnTo>
                <a:lnTo>
                  <a:pt x="606551" y="486155"/>
                </a:lnTo>
                <a:lnTo>
                  <a:pt x="606356" y="460219"/>
                </a:lnTo>
                <a:lnTo>
                  <a:pt x="606224" y="434522"/>
                </a:lnTo>
                <a:lnTo>
                  <a:pt x="606149" y="409054"/>
                </a:lnTo>
                <a:lnTo>
                  <a:pt x="606125" y="383804"/>
                </a:lnTo>
                <a:lnTo>
                  <a:pt x="606147" y="358759"/>
                </a:lnTo>
                <a:lnTo>
                  <a:pt x="606209" y="333908"/>
                </a:lnTo>
                <a:lnTo>
                  <a:pt x="606305" y="309240"/>
                </a:lnTo>
                <a:lnTo>
                  <a:pt x="606430" y="284744"/>
                </a:lnTo>
                <a:lnTo>
                  <a:pt x="606577" y="260407"/>
                </a:lnTo>
                <a:lnTo>
                  <a:pt x="606742" y="236220"/>
                </a:lnTo>
                <a:lnTo>
                  <a:pt x="606918" y="212169"/>
                </a:lnTo>
                <a:lnTo>
                  <a:pt x="607100" y="188244"/>
                </a:lnTo>
                <a:lnTo>
                  <a:pt x="607282" y="164433"/>
                </a:lnTo>
                <a:lnTo>
                  <a:pt x="607458" y="140726"/>
                </a:lnTo>
                <a:lnTo>
                  <a:pt x="607623" y="117109"/>
                </a:lnTo>
                <a:lnTo>
                  <a:pt x="607771" y="93573"/>
                </a:lnTo>
                <a:lnTo>
                  <a:pt x="607895" y="70105"/>
                </a:lnTo>
                <a:lnTo>
                  <a:pt x="607992" y="46695"/>
                </a:lnTo>
                <a:lnTo>
                  <a:pt x="608054" y="23330"/>
                </a:lnTo>
                <a:lnTo>
                  <a:pt x="608076" y="0"/>
                </a:lnTo>
                <a:lnTo>
                  <a:pt x="158495" y="0"/>
                </a:lnTo>
                <a:close/>
              </a:path>
            </a:pathLst>
          </a:custGeom>
          <a:solidFill>
            <a:srgbClr val="2A9FA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289047" y="2996184"/>
            <a:ext cx="1673352" cy="246887"/>
          </a:xfrm>
          <a:custGeom>
            <a:avLst/>
            <a:gdLst/>
            <a:ahLst/>
            <a:cxnLst/>
            <a:rect l="l" t="t" r="r" b="b"/>
            <a:pathLst>
              <a:path w="1673352" h="246887">
                <a:moveTo>
                  <a:pt x="0" y="246887"/>
                </a:moveTo>
                <a:lnTo>
                  <a:pt x="1673352" y="246887"/>
                </a:lnTo>
                <a:lnTo>
                  <a:pt x="1673352" y="0"/>
                </a:lnTo>
                <a:lnTo>
                  <a:pt x="0" y="0"/>
                </a:lnTo>
                <a:lnTo>
                  <a:pt x="0" y="246887"/>
                </a:lnTo>
                <a:close/>
              </a:path>
            </a:pathLst>
          </a:custGeom>
          <a:solidFill>
            <a:srgbClr val="26405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450591" y="2996184"/>
            <a:ext cx="1511808" cy="160019"/>
          </a:xfrm>
          <a:custGeom>
            <a:avLst/>
            <a:gdLst/>
            <a:ahLst/>
            <a:cxnLst/>
            <a:rect l="l" t="t" r="r" b="b"/>
            <a:pathLst>
              <a:path w="1511808" h="160019">
                <a:moveTo>
                  <a:pt x="0" y="160019"/>
                </a:moveTo>
                <a:lnTo>
                  <a:pt x="1511808" y="160019"/>
                </a:lnTo>
                <a:lnTo>
                  <a:pt x="1511808" y="0"/>
                </a:lnTo>
                <a:lnTo>
                  <a:pt x="0" y="0"/>
                </a:lnTo>
                <a:lnTo>
                  <a:pt x="0" y="160019"/>
                </a:lnTo>
                <a:close/>
              </a:path>
            </a:pathLst>
          </a:custGeom>
          <a:solidFill>
            <a:srgbClr val="26405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965448" y="2996184"/>
            <a:ext cx="1673352" cy="246887"/>
          </a:xfrm>
          <a:custGeom>
            <a:avLst/>
            <a:gdLst/>
            <a:ahLst/>
            <a:cxnLst/>
            <a:rect l="l" t="t" r="r" b="b"/>
            <a:pathLst>
              <a:path w="1673352" h="246887">
                <a:moveTo>
                  <a:pt x="0" y="246887"/>
                </a:moveTo>
                <a:lnTo>
                  <a:pt x="1673352" y="246887"/>
                </a:lnTo>
                <a:lnTo>
                  <a:pt x="1673352" y="0"/>
                </a:lnTo>
                <a:lnTo>
                  <a:pt x="0" y="0"/>
                </a:lnTo>
                <a:lnTo>
                  <a:pt x="0" y="246887"/>
                </a:lnTo>
                <a:close/>
              </a:path>
            </a:pathLst>
          </a:custGeom>
          <a:solidFill>
            <a:srgbClr val="851E6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4126991" y="2996184"/>
            <a:ext cx="1511808" cy="160019"/>
          </a:xfrm>
          <a:custGeom>
            <a:avLst/>
            <a:gdLst/>
            <a:ahLst/>
            <a:cxnLst/>
            <a:rect l="l" t="t" r="r" b="b"/>
            <a:pathLst>
              <a:path w="1511808" h="160019">
                <a:moveTo>
                  <a:pt x="0" y="160019"/>
                </a:moveTo>
                <a:lnTo>
                  <a:pt x="1511808" y="160019"/>
                </a:lnTo>
                <a:lnTo>
                  <a:pt x="1511808" y="0"/>
                </a:lnTo>
                <a:lnTo>
                  <a:pt x="0" y="0"/>
                </a:lnTo>
                <a:lnTo>
                  <a:pt x="0" y="160019"/>
                </a:lnTo>
                <a:close/>
              </a:path>
            </a:pathLst>
          </a:custGeom>
          <a:solidFill>
            <a:srgbClr val="851E6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641848" y="2996184"/>
            <a:ext cx="1673352" cy="246887"/>
          </a:xfrm>
          <a:custGeom>
            <a:avLst/>
            <a:gdLst/>
            <a:ahLst/>
            <a:cxnLst/>
            <a:rect l="l" t="t" r="r" b="b"/>
            <a:pathLst>
              <a:path w="1673352" h="246887">
                <a:moveTo>
                  <a:pt x="0" y="246887"/>
                </a:moveTo>
                <a:lnTo>
                  <a:pt x="1673352" y="246887"/>
                </a:lnTo>
                <a:lnTo>
                  <a:pt x="1673352" y="0"/>
                </a:lnTo>
                <a:lnTo>
                  <a:pt x="0" y="0"/>
                </a:lnTo>
                <a:lnTo>
                  <a:pt x="0" y="246887"/>
                </a:lnTo>
                <a:close/>
              </a:path>
            </a:pathLst>
          </a:custGeom>
          <a:solidFill>
            <a:srgbClr val="26405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803392" y="2996184"/>
            <a:ext cx="1511808" cy="160019"/>
          </a:xfrm>
          <a:custGeom>
            <a:avLst/>
            <a:gdLst/>
            <a:ahLst/>
            <a:cxnLst/>
            <a:rect l="l" t="t" r="r" b="b"/>
            <a:pathLst>
              <a:path w="1511808" h="160019">
                <a:moveTo>
                  <a:pt x="0" y="160019"/>
                </a:moveTo>
                <a:lnTo>
                  <a:pt x="1511808" y="160019"/>
                </a:lnTo>
                <a:lnTo>
                  <a:pt x="1511808" y="0"/>
                </a:lnTo>
                <a:lnTo>
                  <a:pt x="0" y="0"/>
                </a:lnTo>
                <a:lnTo>
                  <a:pt x="0" y="160019"/>
                </a:lnTo>
                <a:close/>
              </a:path>
            </a:pathLst>
          </a:custGeom>
          <a:solidFill>
            <a:srgbClr val="26405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460248" y="2993136"/>
            <a:ext cx="1822703" cy="0"/>
          </a:xfrm>
          <a:custGeom>
            <a:avLst/>
            <a:gdLst/>
            <a:ahLst/>
            <a:cxnLst/>
            <a:rect l="l" t="t" r="r" b="b"/>
            <a:pathLst>
              <a:path w="1822703">
                <a:moveTo>
                  <a:pt x="0" y="0"/>
                </a:moveTo>
                <a:lnTo>
                  <a:pt x="1822703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289047" y="2993136"/>
            <a:ext cx="1670304" cy="0"/>
          </a:xfrm>
          <a:custGeom>
            <a:avLst/>
            <a:gdLst/>
            <a:ahLst/>
            <a:cxnLst/>
            <a:rect l="l" t="t" r="r" b="b"/>
            <a:pathLst>
              <a:path w="1670304">
                <a:moveTo>
                  <a:pt x="0" y="0"/>
                </a:moveTo>
                <a:lnTo>
                  <a:pt x="1670304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3965448" y="2993136"/>
            <a:ext cx="1670303" cy="0"/>
          </a:xfrm>
          <a:custGeom>
            <a:avLst/>
            <a:gdLst/>
            <a:ahLst/>
            <a:cxnLst/>
            <a:rect l="l" t="t" r="r" b="b"/>
            <a:pathLst>
              <a:path w="1670303">
                <a:moveTo>
                  <a:pt x="0" y="0"/>
                </a:moveTo>
                <a:lnTo>
                  <a:pt x="1670303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641848" y="2993136"/>
            <a:ext cx="1670303" cy="0"/>
          </a:xfrm>
          <a:custGeom>
            <a:avLst/>
            <a:gdLst/>
            <a:ahLst/>
            <a:cxnLst/>
            <a:rect l="l" t="t" r="r" b="b"/>
            <a:pathLst>
              <a:path w="1670303">
                <a:moveTo>
                  <a:pt x="0" y="0"/>
                </a:moveTo>
                <a:lnTo>
                  <a:pt x="1670303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460248" y="3249168"/>
            <a:ext cx="1825752" cy="307848"/>
          </a:xfrm>
          <a:custGeom>
            <a:avLst/>
            <a:gdLst/>
            <a:ahLst/>
            <a:cxnLst/>
            <a:rect l="l" t="t" r="r" b="b"/>
            <a:pathLst>
              <a:path w="1825752" h="307848">
                <a:moveTo>
                  <a:pt x="0" y="307848"/>
                </a:moveTo>
                <a:lnTo>
                  <a:pt x="1825752" y="307848"/>
                </a:lnTo>
                <a:lnTo>
                  <a:pt x="1825752" y="0"/>
                </a:lnTo>
                <a:lnTo>
                  <a:pt x="0" y="0"/>
                </a:lnTo>
                <a:lnTo>
                  <a:pt x="0" y="307848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621792" y="3249168"/>
            <a:ext cx="1664208" cy="146303"/>
          </a:xfrm>
          <a:custGeom>
            <a:avLst/>
            <a:gdLst/>
            <a:ahLst/>
            <a:cxnLst/>
            <a:rect l="l" t="t" r="r" b="b"/>
            <a:pathLst>
              <a:path w="1664208" h="146303">
                <a:moveTo>
                  <a:pt x="0" y="146303"/>
                </a:moveTo>
                <a:lnTo>
                  <a:pt x="1664208" y="146303"/>
                </a:lnTo>
                <a:lnTo>
                  <a:pt x="1664208" y="0"/>
                </a:lnTo>
                <a:lnTo>
                  <a:pt x="0" y="0"/>
                </a:lnTo>
                <a:lnTo>
                  <a:pt x="0" y="146303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2289047" y="3249168"/>
            <a:ext cx="1673352" cy="307848"/>
          </a:xfrm>
          <a:custGeom>
            <a:avLst/>
            <a:gdLst/>
            <a:ahLst/>
            <a:cxnLst/>
            <a:rect l="l" t="t" r="r" b="b"/>
            <a:pathLst>
              <a:path w="1673352" h="307848">
                <a:moveTo>
                  <a:pt x="0" y="307848"/>
                </a:moveTo>
                <a:lnTo>
                  <a:pt x="1673352" y="307848"/>
                </a:lnTo>
                <a:lnTo>
                  <a:pt x="1673352" y="0"/>
                </a:lnTo>
                <a:lnTo>
                  <a:pt x="0" y="0"/>
                </a:lnTo>
                <a:lnTo>
                  <a:pt x="0" y="307848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2450591" y="3249168"/>
            <a:ext cx="1511808" cy="132587"/>
          </a:xfrm>
          <a:custGeom>
            <a:avLst/>
            <a:gdLst/>
            <a:ahLst/>
            <a:cxnLst/>
            <a:rect l="l" t="t" r="r" b="b"/>
            <a:pathLst>
              <a:path w="1511808" h="132587">
                <a:moveTo>
                  <a:pt x="0" y="132587"/>
                </a:moveTo>
                <a:lnTo>
                  <a:pt x="1511808" y="132587"/>
                </a:lnTo>
                <a:lnTo>
                  <a:pt x="1511808" y="0"/>
                </a:lnTo>
                <a:lnTo>
                  <a:pt x="0" y="0"/>
                </a:lnTo>
                <a:lnTo>
                  <a:pt x="0" y="132587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3965448" y="3249168"/>
            <a:ext cx="1673352" cy="307848"/>
          </a:xfrm>
          <a:custGeom>
            <a:avLst/>
            <a:gdLst/>
            <a:ahLst/>
            <a:cxnLst/>
            <a:rect l="l" t="t" r="r" b="b"/>
            <a:pathLst>
              <a:path w="1673352" h="307848">
                <a:moveTo>
                  <a:pt x="0" y="307848"/>
                </a:moveTo>
                <a:lnTo>
                  <a:pt x="1673352" y="307848"/>
                </a:lnTo>
                <a:lnTo>
                  <a:pt x="1673352" y="0"/>
                </a:lnTo>
                <a:lnTo>
                  <a:pt x="0" y="0"/>
                </a:lnTo>
                <a:lnTo>
                  <a:pt x="0" y="307848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4126991" y="3249168"/>
            <a:ext cx="1511808" cy="132587"/>
          </a:xfrm>
          <a:custGeom>
            <a:avLst/>
            <a:gdLst/>
            <a:ahLst/>
            <a:cxnLst/>
            <a:rect l="l" t="t" r="r" b="b"/>
            <a:pathLst>
              <a:path w="1511808" h="132587">
                <a:moveTo>
                  <a:pt x="0" y="132587"/>
                </a:moveTo>
                <a:lnTo>
                  <a:pt x="1511808" y="132587"/>
                </a:lnTo>
                <a:lnTo>
                  <a:pt x="1511808" y="0"/>
                </a:lnTo>
                <a:lnTo>
                  <a:pt x="0" y="0"/>
                </a:lnTo>
                <a:lnTo>
                  <a:pt x="0" y="132587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641848" y="3249168"/>
            <a:ext cx="1673352" cy="307848"/>
          </a:xfrm>
          <a:custGeom>
            <a:avLst/>
            <a:gdLst/>
            <a:ahLst/>
            <a:cxnLst/>
            <a:rect l="l" t="t" r="r" b="b"/>
            <a:pathLst>
              <a:path w="1673352" h="307848">
                <a:moveTo>
                  <a:pt x="0" y="307848"/>
                </a:moveTo>
                <a:lnTo>
                  <a:pt x="1673352" y="307848"/>
                </a:lnTo>
                <a:lnTo>
                  <a:pt x="1673352" y="0"/>
                </a:lnTo>
                <a:lnTo>
                  <a:pt x="0" y="0"/>
                </a:lnTo>
                <a:lnTo>
                  <a:pt x="0" y="307848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803392" y="3249168"/>
            <a:ext cx="1511808" cy="175259"/>
          </a:xfrm>
          <a:custGeom>
            <a:avLst/>
            <a:gdLst/>
            <a:ahLst/>
            <a:cxnLst/>
            <a:rect l="l" t="t" r="r" b="b"/>
            <a:pathLst>
              <a:path w="1511808" h="175259">
                <a:moveTo>
                  <a:pt x="0" y="175259"/>
                </a:moveTo>
                <a:lnTo>
                  <a:pt x="1511808" y="175259"/>
                </a:lnTo>
                <a:lnTo>
                  <a:pt x="1511808" y="0"/>
                </a:lnTo>
                <a:lnTo>
                  <a:pt x="0" y="0"/>
                </a:lnTo>
                <a:lnTo>
                  <a:pt x="0" y="175259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803392" y="3424428"/>
            <a:ext cx="1511808" cy="132588"/>
          </a:xfrm>
          <a:custGeom>
            <a:avLst/>
            <a:gdLst/>
            <a:ahLst/>
            <a:cxnLst/>
            <a:rect l="l" t="t" r="r" b="b"/>
            <a:pathLst>
              <a:path w="1511808" h="132588">
                <a:moveTo>
                  <a:pt x="0" y="132588"/>
                </a:moveTo>
                <a:lnTo>
                  <a:pt x="1511808" y="132588"/>
                </a:lnTo>
                <a:lnTo>
                  <a:pt x="1511808" y="0"/>
                </a:lnTo>
                <a:lnTo>
                  <a:pt x="0" y="0"/>
                </a:lnTo>
                <a:lnTo>
                  <a:pt x="0" y="132588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60248" y="3246120"/>
            <a:ext cx="1822703" cy="0"/>
          </a:xfrm>
          <a:custGeom>
            <a:avLst/>
            <a:gdLst/>
            <a:ahLst/>
            <a:cxnLst/>
            <a:rect l="l" t="t" r="r" b="b"/>
            <a:pathLst>
              <a:path w="1822703">
                <a:moveTo>
                  <a:pt x="0" y="0"/>
                </a:moveTo>
                <a:lnTo>
                  <a:pt x="1822703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289047" y="3246120"/>
            <a:ext cx="1670304" cy="0"/>
          </a:xfrm>
          <a:custGeom>
            <a:avLst/>
            <a:gdLst/>
            <a:ahLst/>
            <a:cxnLst/>
            <a:rect l="l" t="t" r="r" b="b"/>
            <a:pathLst>
              <a:path w="1670304">
                <a:moveTo>
                  <a:pt x="0" y="0"/>
                </a:moveTo>
                <a:lnTo>
                  <a:pt x="1670304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3965448" y="3246120"/>
            <a:ext cx="1670303" cy="0"/>
          </a:xfrm>
          <a:custGeom>
            <a:avLst/>
            <a:gdLst/>
            <a:ahLst/>
            <a:cxnLst/>
            <a:rect l="l" t="t" r="r" b="b"/>
            <a:pathLst>
              <a:path w="1670303">
                <a:moveTo>
                  <a:pt x="0" y="0"/>
                </a:moveTo>
                <a:lnTo>
                  <a:pt x="1670303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5641848" y="3246120"/>
            <a:ext cx="1670303" cy="0"/>
          </a:xfrm>
          <a:custGeom>
            <a:avLst/>
            <a:gdLst/>
            <a:ahLst/>
            <a:cxnLst/>
            <a:rect l="l" t="t" r="r" b="b"/>
            <a:pathLst>
              <a:path w="1670303">
                <a:moveTo>
                  <a:pt x="0" y="0"/>
                </a:moveTo>
                <a:lnTo>
                  <a:pt x="1670303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460248" y="3563112"/>
            <a:ext cx="1825752" cy="262128"/>
          </a:xfrm>
          <a:custGeom>
            <a:avLst/>
            <a:gdLst/>
            <a:ahLst/>
            <a:cxnLst/>
            <a:rect l="l" t="t" r="r" b="b"/>
            <a:pathLst>
              <a:path w="1825752" h="262128">
                <a:moveTo>
                  <a:pt x="0" y="262128"/>
                </a:moveTo>
                <a:lnTo>
                  <a:pt x="1825752" y="262128"/>
                </a:lnTo>
                <a:lnTo>
                  <a:pt x="1825752" y="0"/>
                </a:lnTo>
                <a:lnTo>
                  <a:pt x="0" y="0"/>
                </a:lnTo>
                <a:lnTo>
                  <a:pt x="0" y="262128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621792" y="3563112"/>
            <a:ext cx="1664208" cy="146304"/>
          </a:xfrm>
          <a:custGeom>
            <a:avLst/>
            <a:gdLst/>
            <a:ahLst/>
            <a:cxnLst/>
            <a:rect l="l" t="t" r="r" b="b"/>
            <a:pathLst>
              <a:path w="1664208" h="146304">
                <a:moveTo>
                  <a:pt x="0" y="146304"/>
                </a:moveTo>
                <a:lnTo>
                  <a:pt x="1664208" y="146304"/>
                </a:lnTo>
                <a:lnTo>
                  <a:pt x="1664208" y="0"/>
                </a:lnTo>
                <a:lnTo>
                  <a:pt x="0" y="0"/>
                </a:lnTo>
                <a:lnTo>
                  <a:pt x="0" y="146304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289047" y="3563112"/>
            <a:ext cx="1673352" cy="262128"/>
          </a:xfrm>
          <a:custGeom>
            <a:avLst/>
            <a:gdLst/>
            <a:ahLst/>
            <a:cxnLst/>
            <a:rect l="l" t="t" r="r" b="b"/>
            <a:pathLst>
              <a:path w="1673352" h="262128">
                <a:moveTo>
                  <a:pt x="0" y="262128"/>
                </a:moveTo>
                <a:lnTo>
                  <a:pt x="1673352" y="262128"/>
                </a:lnTo>
                <a:lnTo>
                  <a:pt x="1673352" y="0"/>
                </a:lnTo>
                <a:lnTo>
                  <a:pt x="0" y="0"/>
                </a:lnTo>
                <a:lnTo>
                  <a:pt x="0" y="262128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450591" y="3563112"/>
            <a:ext cx="1511808" cy="131063"/>
          </a:xfrm>
          <a:custGeom>
            <a:avLst/>
            <a:gdLst/>
            <a:ahLst/>
            <a:cxnLst/>
            <a:rect l="l" t="t" r="r" b="b"/>
            <a:pathLst>
              <a:path w="1511808" h="131063">
                <a:moveTo>
                  <a:pt x="0" y="131063"/>
                </a:moveTo>
                <a:lnTo>
                  <a:pt x="1511808" y="131063"/>
                </a:lnTo>
                <a:lnTo>
                  <a:pt x="1511808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450591" y="3694176"/>
            <a:ext cx="1511808" cy="131064"/>
          </a:xfrm>
          <a:custGeom>
            <a:avLst/>
            <a:gdLst/>
            <a:ahLst/>
            <a:cxnLst/>
            <a:rect l="l" t="t" r="r" b="b"/>
            <a:pathLst>
              <a:path w="1511808" h="131064">
                <a:moveTo>
                  <a:pt x="0" y="131064"/>
                </a:moveTo>
                <a:lnTo>
                  <a:pt x="1511808" y="131064"/>
                </a:lnTo>
                <a:lnTo>
                  <a:pt x="1511808" y="0"/>
                </a:lnTo>
                <a:lnTo>
                  <a:pt x="0" y="0"/>
                </a:lnTo>
                <a:lnTo>
                  <a:pt x="0" y="131064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3965448" y="3563112"/>
            <a:ext cx="1673352" cy="262128"/>
          </a:xfrm>
          <a:custGeom>
            <a:avLst/>
            <a:gdLst/>
            <a:ahLst/>
            <a:cxnLst/>
            <a:rect l="l" t="t" r="r" b="b"/>
            <a:pathLst>
              <a:path w="1673352" h="262128">
                <a:moveTo>
                  <a:pt x="0" y="262128"/>
                </a:moveTo>
                <a:lnTo>
                  <a:pt x="1673352" y="262128"/>
                </a:lnTo>
                <a:lnTo>
                  <a:pt x="1673352" y="0"/>
                </a:lnTo>
                <a:lnTo>
                  <a:pt x="0" y="0"/>
                </a:lnTo>
                <a:lnTo>
                  <a:pt x="0" y="262128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4126991" y="3563112"/>
            <a:ext cx="1511808" cy="131063"/>
          </a:xfrm>
          <a:custGeom>
            <a:avLst/>
            <a:gdLst/>
            <a:ahLst/>
            <a:cxnLst/>
            <a:rect l="l" t="t" r="r" b="b"/>
            <a:pathLst>
              <a:path w="1511808" h="131063">
                <a:moveTo>
                  <a:pt x="0" y="131063"/>
                </a:moveTo>
                <a:lnTo>
                  <a:pt x="1511808" y="131063"/>
                </a:lnTo>
                <a:lnTo>
                  <a:pt x="1511808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641848" y="3563112"/>
            <a:ext cx="1673352" cy="262128"/>
          </a:xfrm>
          <a:custGeom>
            <a:avLst/>
            <a:gdLst/>
            <a:ahLst/>
            <a:cxnLst/>
            <a:rect l="l" t="t" r="r" b="b"/>
            <a:pathLst>
              <a:path w="1673352" h="262128">
                <a:moveTo>
                  <a:pt x="0" y="262128"/>
                </a:moveTo>
                <a:lnTo>
                  <a:pt x="1673352" y="262128"/>
                </a:lnTo>
                <a:lnTo>
                  <a:pt x="1673352" y="0"/>
                </a:lnTo>
                <a:lnTo>
                  <a:pt x="0" y="0"/>
                </a:lnTo>
                <a:lnTo>
                  <a:pt x="0" y="262128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5803392" y="3563112"/>
            <a:ext cx="1511808" cy="155448"/>
          </a:xfrm>
          <a:custGeom>
            <a:avLst/>
            <a:gdLst/>
            <a:ahLst/>
            <a:cxnLst/>
            <a:rect l="l" t="t" r="r" b="b"/>
            <a:pathLst>
              <a:path w="1511808" h="155448">
                <a:moveTo>
                  <a:pt x="0" y="155448"/>
                </a:moveTo>
                <a:lnTo>
                  <a:pt x="1511808" y="155448"/>
                </a:lnTo>
                <a:lnTo>
                  <a:pt x="1511808" y="0"/>
                </a:lnTo>
                <a:lnTo>
                  <a:pt x="0" y="0"/>
                </a:lnTo>
                <a:lnTo>
                  <a:pt x="0" y="155448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460248" y="3560064"/>
            <a:ext cx="1822703" cy="0"/>
          </a:xfrm>
          <a:custGeom>
            <a:avLst/>
            <a:gdLst/>
            <a:ahLst/>
            <a:cxnLst/>
            <a:rect l="l" t="t" r="r" b="b"/>
            <a:pathLst>
              <a:path w="1822703">
                <a:moveTo>
                  <a:pt x="0" y="0"/>
                </a:moveTo>
                <a:lnTo>
                  <a:pt x="1822703" y="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2289047" y="3560064"/>
            <a:ext cx="1670304" cy="0"/>
          </a:xfrm>
          <a:custGeom>
            <a:avLst/>
            <a:gdLst/>
            <a:ahLst/>
            <a:cxnLst/>
            <a:rect l="l" t="t" r="r" b="b"/>
            <a:pathLst>
              <a:path w="1670304">
                <a:moveTo>
                  <a:pt x="0" y="0"/>
                </a:moveTo>
                <a:lnTo>
                  <a:pt x="1670304" y="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3965448" y="3560064"/>
            <a:ext cx="1670303" cy="0"/>
          </a:xfrm>
          <a:custGeom>
            <a:avLst/>
            <a:gdLst/>
            <a:ahLst/>
            <a:cxnLst/>
            <a:rect l="l" t="t" r="r" b="b"/>
            <a:pathLst>
              <a:path w="1670303">
                <a:moveTo>
                  <a:pt x="0" y="0"/>
                </a:moveTo>
                <a:lnTo>
                  <a:pt x="1670303" y="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641848" y="3560064"/>
            <a:ext cx="1670303" cy="0"/>
          </a:xfrm>
          <a:custGeom>
            <a:avLst/>
            <a:gdLst/>
            <a:ahLst/>
            <a:cxnLst/>
            <a:rect l="l" t="t" r="r" b="b"/>
            <a:pathLst>
              <a:path w="1670303">
                <a:moveTo>
                  <a:pt x="0" y="0"/>
                </a:moveTo>
                <a:lnTo>
                  <a:pt x="1670303" y="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460248" y="3831336"/>
            <a:ext cx="1825752" cy="307848"/>
          </a:xfrm>
          <a:custGeom>
            <a:avLst/>
            <a:gdLst/>
            <a:ahLst/>
            <a:cxnLst/>
            <a:rect l="l" t="t" r="r" b="b"/>
            <a:pathLst>
              <a:path w="1825752" h="307848">
                <a:moveTo>
                  <a:pt x="0" y="307848"/>
                </a:moveTo>
                <a:lnTo>
                  <a:pt x="1825752" y="307848"/>
                </a:lnTo>
                <a:lnTo>
                  <a:pt x="1825752" y="0"/>
                </a:lnTo>
                <a:lnTo>
                  <a:pt x="0" y="0"/>
                </a:lnTo>
                <a:lnTo>
                  <a:pt x="0" y="307848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621792" y="3831336"/>
            <a:ext cx="1664208" cy="146304"/>
          </a:xfrm>
          <a:custGeom>
            <a:avLst/>
            <a:gdLst/>
            <a:ahLst/>
            <a:cxnLst/>
            <a:rect l="l" t="t" r="r" b="b"/>
            <a:pathLst>
              <a:path w="1664208" h="146304">
                <a:moveTo>
                  <a:pt x="0" y="146304"/>
                </a:moveTo>
                <a:lnTo>
                  <a:pt x="1664208" y="146304"/>
                </a:lnTo>
                <a:lnTo>
                  <a:pt x="1664208" y="0"/>
                </a:lnTo>
                <a:lnTo>
                  <a:pt x="0" y="0"/>
                </a:lnTo>
                <a:lnTo>
                  <a:pt x="0" y="146304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2289047" y="3831336"/>
            <a:ext cx="1673352" cy="307848"/>
          </a:xfrm>
          <a:custGeom>
            <a:avLst/>
            <a:gdLst/>
            <a:ahLst/>
            <a:cxnLst/>
            <a:rect l="l" t="t" r="r" b="b"/>
            <a:pathLst>
              <a:path w="1673352" h="307848">
                <a:moveTo>
                  <a:pt x="0" y="307848"/>
                </a:moveTo>
                <a:lnTo>
                  <a:pt x="1673352" y="307848"/>
                </a:lnTo>
                <a:lnTo>
                  <a:pt x="1673352" y="0"/>
                </a:lnTo>
                <a:lnTo>
                  <a:pt x="0" y="0"/>
                </a:lnTo>
                <a:lnTo>
                  <a:pt x="0" y="307848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2450591" y="3831336"/>
            <a:ext cx="1511808" cy="132587"/>
          </a:xfrm>
          <a:custGeom>
            <a:avLst/>
            <a:gdLst/>
            <a:ahLst/>
            <a:cxnLst/>
            <a:rect l="l" t="t" r="r" b="b"/>
            <a:pathLst>
              <a:path w="1511808" h="132587">
                <a:moveTo>
                  <a:pt x="0" y="132587"/>
                </a:moveTo>
                <a:lnTo>
                  <a:pt x="1511808" y="132587"/>
                </a:lnTo>
                <a:lnTo>
                  <a:pt x="1511808" y="0"/>
                </a:lnTo>
                <a:lnTo>
                  <a:pt x="0" y="0"/>
                </a:lnTo>
                <a:lnTo>
                  <a:pt x="0" y="132587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3965448" y="3831336"/>
            <a:ext cx="1673352" cy="307848"/>
          </a:xfrm>
          <a:custGeom>
            <a:avLst/>
            <a:gdLst/>
            <a:ahLst/>
            <a:cxnLst/>
            <a:rect l="l" t="t" r="r" b="b"/>
            <a:pathLst>
              <a:path w="1673352" h="307848">
                <a:moveTo>
                  <a:pt x="0" y="307848"/>
                </a:moveTo>
                <a:lnTo>
                  <a:pt x="1673352" y="307848"/>
                </a:lnTo>
                <a:lnTo>
                  <a:pt x="1673352" y="0"/>
                </a:lnTo>
                <a:lnTo>
                  <a:pt x="0" y="0"/>
                </a:lnTo>
                <a:lnTo>
                  <a:pt x="0" y="307848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4126991" y="3831336"/>
            <a:ext cx="1511808" cy="132587"/>
          </a:xfrm>
          <a:custGeom>
            <a:avLst/>
            <a:gdLst/>
            <a:ahLst/>
            <a:cxnLst/>
            <a:rect l="l" t="t" r="r" b="b"/>
            <a:pathLst>
              <a:path w="1511808" h="132587">
                <a:moveTo>
                  <a:pt x="0" y="132587"/>
                </a:moveTo>
                <a:lnTo>
                  <a:pt x="1511808" y="132587"/>
                </a:lnTo>
                <a:lnTo>
                  <a:pt x="1511808" y="0"/>
                </a:lnTo>
                <a:lnTo>
                  <a:pt x="0" y="0"/>
                </a:lnTo>
                <a:lnTo>
                  <a:pt x="0" y="132587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5641848" y="3831336"/>
            <a:ext cx="1673352" cy="307848"/>
          </a:xfrm>
          <a:custGeom>
            <a:avLst/>
            <a:gdLst/>
            <a:ahLst/>
            <a:cxnLst/>
            <a:rect l="l" t="t" r="r" b="b"/>
            <a:pathLst>
              <a:path w="1673352" h="307848">
                <a:moveTo>
                  <a:pt x="0" y="307848"/>
                </a:moveTo>
                <a:lnTo>
                  <a:pt x="1673352" y="307848"/>
                </a:lnTo>
                <a:lnTo>
                  <a:pt x="1673352" y="0"/>
                </a:lnTo>
                <a:lnTo>
                  <a:pt x="0" y="0"/>
                </a:lnTo>
                <a:lnTo>
                  <a:pt x="0" y="307848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5803392" y="3831336"/>
            <a:ext cx="1511808" cy="175260"/>
          </a:xfrm>
          <a:custGeom>
            <a:avLst/>
            <a:gdLst/>
            <a:ahLst/>
            <a:cxnLst/>
            <a:rect l="l" t="t" r="r" b="b"/>
            <a:pathLst>
              <a:path w="1511808" h="175260">
                <a:moveTo>
                  <a:pt x="0" y="175260"/>
                </a:moveTo>
                <a:lnTo>
                  <a:pt x="1511808" y="175260"/>
                </a:lnTo>
                <a:lnTo>
                  <a:pt x="1511808" y="0"/>
                </a:lnTo>
                <a:lnTo>
                  <a:pt x="0" y="0"/>
                </a:lnTo>
                <a:lnTo>
                  <a:pt x="0" y="175260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5803392" y="4006596"/>
            <a:ext cx="1511808" cy="132587"/>
          </a:xfrm>
          <a:custGeom>
            <a:avLst/>
            <a:gdLst/>
            <a:ahLst/>
            <a:cxnLst/>
            <a:rect l="l" t="t" r="r" b="b"/>
            <a:pathLst>
              <a:path w="1511808" h="132587">
                <a:moveTo>
                  <a:pt x="0" y="132587"/>
                </a:moveTo>
                <a:lnTo>
                  <a:pt x="1511808" y="132587"/>
                </a:lnTo>
                <a:lnTo>
                  <a:pt x="1511808" y="0"/>
                </a:lnTo>
                <a:lnTo>
                  <a:pt x="0" y="0"/>
                </a:lnTo>
                <a:lnTo>
                  <a:pt x="0" y="132587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460248" y="3828288"/>
            <a:ext cx="1822703" cy="0"/>
          </a:xfrm>
          <a:custGeom>
            <a:avLst/>
            <a:gdLst/>
            <a:ahLst/>
            <a:cxnLst/>
            <a:rect l="l" t="t" r="r" b="b"/>
            <a:pathLst>
              <a:path w="1822703">
                <a:moveTo>
                  <a:pt x="0" y="0"/>
                </a:moveTo>
                <a:lnTo>
                  <a:pt x="1822703" y="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2289047" y="3828288"/>
            <a:ext cx="1670304" cy="0"/>
          </a:xfrm>
          <a:custGeom>
            <a:avLst/>
            <a:gdLst/>
            <a:ahLst/>
            <a:cxnLst/>
            <a:rect l="l" t="t" r="r" b="b"/>
            <a:pathLst>
              <a:path w="1670304">
                <a:moveTo>
                  <a:pt x="0" y="0"/>
                </a:moveTo>
                <a:lnTo>
                  <a:pt x="1670304" y="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3965448" y="3828288"/>
            <a:ext cx="1670303" cy="0"/>
          </a:xfrm>
          <a:custGeom>
            <a:avLst/>
            <a:gdLst/>
            <a:ahLst/>
            <a:cxnLst/>
            <a:rect l="l" t="t" r="r" b="b"/>
            <a:pathLst>
              <a:path w="1670303">
                <a:moveTo>
                  <a:pt x="0" y="0"/>
                </a:moveTo>
                <a:lnTo>
                  <a:pt x="1670303" y="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5641848" y="3828288"/>
            <a:ext cx="1670303" cy="0"/>
          </a:xfrm>
          <a:custGeom>
            <a:avLst/>
            <a:gdLst/>
            <a:ahLst/>
            <a:cxnLst/>
            <a:rect l="l" t="t" r="r" b="b"/>
            <a:pathLst>
              <a:path w="1670303">
                <a:moveTo>
                  <a:pt x="0" y="0"/>
                </a:moveTo>
                <a:lnTo>
                  <a:pt x="1670303" y="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460248" y="4145280"/>
            <a:ext cx="1825752" cy="306324"/>
          </a:xfrm>
          <a:custGeom>
            <a:avLst/>
            <a:gdLst/>
            <a:ahLst/>
            <a:cxnLst/>
            <a:rect l="l" t="t" r="r" b="b"/>
            <a:pathLst>
              <a:path w="1825752" h="306324">
                <a:moveTo>
                  <a:pt x="0" y="306324"/>
                </a:moveTo>
                <a:lnTo>
                  <a:pt x="1825752" y="306324"/>
                </a:lnTo>
                <a:lnTo>
                  <a:pt x="1825752" y="0"/>
                </a:lnTo>
                <a:lnTo>
                  <a:pt x="0" y="0"/>
                </a:lnTo>
                <a:lnTo>
                  <a:pt x="0" y="306324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621792" y="4145280"/>
            <a:ext cx="1664208" cy="146303"/>
          </a:xfrm>
          <a:custGeom>
            <a:avLst/>
            <a:gdLst/>
            <a:ahLst/>
            <a:cxnLst/>
            <a:rect l="l" t="t" r="r" b="b"/>
            <a:pathLst>
              <a:path w="1664208" h="146303">
                <a:moveTo>
                  <a:pt x="0" y="146303"/>
                </a:moveTo>
                <a:lnTo>
                  <a:pt x="1664208" y="146303"/>
                </a:lnTo>
                <a:lnTo>
                  <a:pt x="1664208" y="0"/>
                </a:lnTo>
                <a:lnTo>
                  <a:pt x="0" y="0"/>
                </a:lnTo>
                <a:lnTo>
                  <a:pt x="0" y="146303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2289047" y="4145280"/>
            <a:ext cx="1673352" cy="306324"/>
          </a:xfrm>
          <a:custGeom>
            <a:avLst/>
            <a:gdLst/>
            <a:ahLst/>
            <a:cxnLst/>
            <a:rect l="l" t="t" r="r" b="b"/>
            <a:pathLst>
              <a:path w="1673352" h="306324">
                <a:moveTo>
                  <a:pt x="0" y="306324"/>
                </a:moveTo>
                <a:lnTo>
                  <a:pt x="1673352" y="306324"/>
                </a:lnTo>
                <a:lnTo>
                  <a:pt x="1673352" y="0"/>
                </a:lnTo>
                <a:lnTo>
                  <a:pt x="0" y="0"/>
                </a:lnTo>
                <a:lnTo>
                  <a:pt x="0" y="306324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2450591" y="4145280"/>
            <a:ext cx="1511808" cy="131063"/>
          </a:xfrm>
          <a:custGeom>
            <a:avLst/>
            <a:gdLst/>
            <a:ahLst/>
            <a:cxnLst/>
            <a:rect l="l" t="t" r="r" b="b"/>
            <a:pathLst>
              <a:path w="1511808" h="131063">
                <a:moveTo>
                  <a:pt x="0" y="131063"/>
                </a:moveTo>
                <a:lnTo>
                  <a:pt x="1511808" y="131063"/>
                </a:lnTo>
                <a:lnTo>
                  <a:pt x="1511808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3965448" y="4145280"/>
            <a:ext cx="1673352" cy="306324"/>
          </a:xfrm>
          <a:custGeom>
            <a:avLst/>
            <a:gdLst/>
            <a:ahLst/>
            <a:cxnLst/>
            <a:rect l="l" t="t" r="r" b="b"/>
            <a:pathLst>
              <a:path w="1673352" h="306324">
                <a:moveTo>
                  <a:pt x="0" y="306324"/>
                </a:moveTo>
                <a:lnTo>
                  <a:pt x="1673352" y="306324"/>
                </a:lnTo>
                <a:lnTo>
                  <a:pt x="1673352" y="0"/>
                </a:lnTo>
                <a:lnTo>
                  <a:pt x="0" y="0"/>
                </a:lnTo>
                <a:lnTo>
                  <a:pt x="0" y="306324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4126991" y="4145280"/>
            <a:ext cx="1511808" cy="131063"/>
          </a:xfrm>
          <a:custGeom>
            <a:avLst/>
            <a:gdLst/>
            <a:ahLst/>
            <a:cxnLst/>
            <a:rect l="l" t="t" r="r" b="b"/>
            <a:pathLst>
              <a:path w="1511808" h="131063">
                <a:moveTo>
                  <a:pt x="0" y="131063"/>
                </a:moveTo>
                <a:lnTo>
                  <a:pt x="1511808" y="131063"/>
                </a:lnTo>
                <a:lnTo>
                  <a:pt x="1511808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5641848" y="4145280"/>
            <a:ext cx="1673352" cy="306324"/>
          </a:xfrm>
          <a:custGeom>
            <a:avLst/>
            <a:gdLst/>
            <a:ahLst/>
            <a:cxnLst/>
            <a:rect l="l" t="t" r="r" b="b"/>
            <a:pathLst>
              <a:path w="1673352" h="306324">
                <a:moveTo>
                  <a:pt x="0" y="306324"/>
                </a:moveTo>
                <a:lnTo>
                  <a:pt x="1673352" y="306324"/>
                </a:lnTo>
                <a:lnTo>
                  <a:pt x="1673352" y="0"/>
                </a:lnTo>
                <a:lnTo>
                  <a:pt x="0" y="0"/>
                </a:lnTo>
                <a:lnTo>
                  <a:pt x="0" y="306324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5803392" y="4145280"/>
            <a:ext cx="1511808" cy="175259"/>
          </a:xfrm>
          <a:custGeom>
            <a:avLst/>
            <a:gdLst/>
            <a:ahLst/>
            <a:cxnLst/>
            <a:rect l="l" t="t" r="r" b="b"/>
            <a:pathLst>
              <a:path w="1511808" h="175259">
                <a:moveTo>
                  <a:pt x="0" y="175259"/>
                </a:moveTo>
                <a:lnTo>
                  <a:pt x="1511808" y="175259"/>
                </a:lnTo>
                <a:lnTo>
                  <a:pt x="1511808" y="0"/>
                </a:lnTo>
                <a:lnTo>
                  <a:pt x="0" y="0"/>
                </a:lnTo>
                <a:lnTo>
                  <a:pt x="0" y="175259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5803392" y="4320540"/>
            <a:ext cx="1511808" cy="131064"/>
          </a:xfrm>
          <a:custGeom>
            <a:avLst/>
            <a:gdLst/>
            <a:ahLst/>
            <a:cxnLst/>
            <a:rect l="l" t="t" r="r" b="b"/>
            <a:pathLst>
              <a:path w="1511808" h="131064">
                <a:moveTo>
                  <a:pt x="0" y="131064"/>
                </a:moveTo>
                <a:lnTo>
                  <a:pt x="1511808" y="131064"/>
                </a:lnTo>
                <a:lnTo>
                  <a:pt x="1511808" y="0"/>
                </a:lnTo>
                <a:lnTo>
                  <a:pt x="0" y="0"/>
                </a:lnTo>
                <a:lnTo>
                  <a:pt x="0" y="131064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60248" y="4142232"/>
            <a:ext cx="1822703" cy="0"/>
          </a:xfrm>
          <a:custGeom>
            <a:avLst/>
            <a:gdLst/>
            <a:ahLst/>
            <a:cxnLst/>
            <a:rect l="l" t="t" r="r" b="b"/>
            <a:pathLst>
              <a:path w="1822703">
                <a:moveTo>
                  <a:pt x="0" y="0"/>
                </a:moveTo>
                <a:lnTo>
                  <a:pt x="1822703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2289047" y="4142232"/>
            <a:ext cx="1670304" cy="0"/>
          </a:xfrm>
          <a:custGeom>
            <a:avLst/>
            <a:gdLst/>
            <a:ahLst/>
            <a:cxnLst/>
            <a:rect l="l" t="t" r="r" b="b"/>
            <a:pathLst>
              <a:path w="1670304">
                <a:moveTo>
                  <a:pt x="0" y="0"/>
                </a:moveTo>
                <a:lnTo>
                  <a:pt x="1670304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3965448" y="4142232"/>
            <a:ext cx="1670303" cy="0"/>
          </a:xfrm>
          <a:custGeom>
            <a:avLst/>
            <a:gdLst/>
            <a:ahLst/>
            <a:cxnLst/>
            <a:rect l="l" t="t" r="r" b="b"/>
            <a:pathLst>
              <a:path w="1670303">
                <a:moveTo>
                  <a:pt x="0" y="0"/>
                </a:moveTo>
                <a:lnTo>
                  <a:pt x="1670303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5641848" y="4142232"/>
            <a:ext cx="1670303" cy="0"/>
          </a:xfrm>
          <a:custGeom>
            <a:avLst/>
            <a:gdLst/>
            <a:ahLst/>
            <a:cxnLst/>
            <a:rect l="l" t="t" r="r" b="b"/>
            <a:pathLst>
              <a:path w="1670303">
                <a:moveTo>
                  <a:pt x="0" y="0"/>
                </a:moveTo>
                <a:lnTo>
                  <a:pt x="1670303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460248" y="4457700"/>
            <a:ext cx="1825752" cy="306324"/>
          </a:xfrm>
          <a:custGeom>
            <a:avLst/>
            <a:gdLst/>
            <a:ahLst/>
            <a:cxnLst/>
            <a:rect l="l" t="t" r="r" b="b"/>
            <a:pathLst>
              <a:path w="1825752" h="306324">
                <a:moveTo>
                  <a:pt x="0" y="306324"/>
                </a:moveTo>
                <a:lnTo>
                  <a:pt x="1825752" y="306324"/>
                </a:lnTo>
                <a:lnTo>
                  <a:pt x="1825752" y="0"/>
                </a:lnTo>
                <a:lnTo>
                  <a:pt x="0" y="0"/>
                </a:lnTo>
                <a:lnTo>
                  <a:pt x="0" y="306324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621792" y="4457700"/>
            <a:ext cx="1664208" cy="146304"/>
          </a:xfrm>
          <a:custGeom>
            <a:avLst/>
            <a:gdLst/>
            <a:ahLst/>
            <a:cxnLst/>
            <a:rect l="l" t="t" r="r" b="b"/>
            <a:pathLst>
              <a:path w="1664208" h="146304">
                <a:moveTo>
                  <a:pt x="0" y="146304"/>
                </a:moveTo>
                <a:lnTo>
                  <a:pt x="1664208" y="146304"/>
                </a:lnTo>
                <a:lnTo>
                  <a:pt x="1664208" y="0"/>
                </a:lnTo>
                <a:lnTo>
                  <a:pt x="0" y="0"/>
                </a:lnTo>
                <a:lnTo>
                  <a:pt x="0" y="146304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2289047" y="4457700"/>
            <a:ext cx="1673352" cy="306324"/>
          </a:xfrm>
          <a:custGeom>
            <a:avLst/>
            <a:gdLst/>
            <a:ahLst/>
            <a:cxnLst/>
            <a:rect l="l" t="t" r="r" b="b"/>
            <a:pathLst>
              <a:path w="1673352" h="306324">
                <a:moveTo>
                  <a:pt x="0" y="306324"/>
                </a:moveTo>
                <a:lnTo>
                  <a:pt x="1673352" y="306324"/>
                </a:lnTo>
                <a:lnTo>
                  <a:pt x="1673352" y="0"/>
                </a:lnTo>
                <a:lnTo>
                  <a:pt x="0" y="0"/>
                </a:lnTo>
                <a:lnTo>
                  <a:pt x="0" y="306324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2450591" y="4457700"/>
            <a:ext cx="1511808" cy="131063"/>
          </a:xfrm>
          <a:custGeom>
            <a:avLst/>
            <a:gdLst/>
            <a:ahLst/>
            <a:cxnLst/>
            <a:rect l="l" t="t" r="r" b="b"/>
            <a:pathLst>
              <a:path w="1511808" h="131063">
                <a:moveTo>
                  <a:pt x="0" y="131063"/>
                </a:moveTo>
                <a:lnTo>
                  <a:pt x="1511808" y="131063"/>
                </a:lnTo>
                <a:lnTo>
                  <a:pt x="1511808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3965448" y="4457700"/>
            <a:ext cx="1673352" cy="306324"/>
          </a:xfrm>
          <a:custGeom>
            <a:avLst/>
            <a:gdLst/>
            <a:ahLst/>
            <a:cxnLst/>
            <a:rect l="l" t="t" r="r" b="b"/>
            <a:pathLst>
              <a:path w="1673352" h="306324">
                <a:moveTo>
                  <a:pt x="0" y="306324"/>
                </a:moveTo>
                <a:lnTo>
                  <a:pt x="1673352" y="306324"/>
                </a:lnTo>
                <a:lnTo>
                  <a:pt x="1673352" y="0"/>
                </a:lnTo>
                <a:lnTo>
                  <a:pt x="0" y="0"/>
                </a:lnTo>
                <a:lnTo>
                  <a:pt x="0" y="306324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4126991" y="4457700"/>
            <a:ext cx="1511808" cy="131063"/>
          </a:xfrm>
          <a:custGeom>
            <a:avLst/>
            <a:gdLst/>
            <a:ahLst/>
            <a:cxnLst/>
            <a:rect l="l" t="t" r="r" b="b"/>
            <a:pathLst>
              <a:path w="1511808" h="131063">
                <a:moveTo>
                  <a:pt x="0" y="131063"/>
                </a:moveTo>
                <a:lnTo>
                  <a:pt x="1511808" y="131063"/>
                </a:lnTo>
                <a:lnTo>
                  <a:pt x="1511808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5641848" y="4457700"/>
            <a:ext cx="1673352" cy="306324"/>
          </a:xfrm>
          <a:custGeom>
            <a:avLst/>
            <a:gdLst/>
            <a:ahLst/>
            <a:cxnLst/>
            <a:rect l="l" t="t" r="r" b="b"/>
            <a:pathLst>
              <a:path w="1673352" h="306324">
                <a:moveTo>
                  <a:pt x="0" y="306324"/>
                </a:moveTo>
                <a:lnTo>
                  <a:pt x="1673352" y="306324"/>
                </a:lnTo>
                <a:lnTo>
                  <a:pt x="1673352" y="0"/>
                </a:lnTo>
                <a:lnTo>
                  <a:pt x="0" y="0"/>
                </a:lnTo>
                <a:lnTo>
                  <a:pt x="0" y="306324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5803392" y="4457700"/>
            <a:ext cx="1511808" cy="175260"/>
          </a:xfrm>
          <a:custGeom>
            <a:avLst/>
            <a:gdLst/>
            <a:ahLst/>
            <a:cxnLst/>
            <a:rect l="l" t="t" r="r" b="b"/>
            <a:pathLst>
              <a:path w="1511808" h="175260">
                <a:moveTo>
                  <a:pt x="0" y="175260"/>
                </a:moveTo>
                <a:lnTo>
                  <a:pt x="1511808" y="175260"/>
                </a:lnTo>
                <a:lnTo>
                  <a:pt x="1511808" y="0"/>
                </a:lnTo>
                <a:lnTo>
                  <a:pt x="0" y="0"/>
                </a:lnTo>
                <a:lnTo>
                  <a:pt x="0" y="175260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5803392" y="4632960"/>
            <a:ext cx="1511808" cy="131063"/>
          </a:xfrm>
          <a:custGeom>
            <a:avLst/>
            <a:gdLst/>
            <a:ahLst/>
            <a:cxnLst/>
            <a:rect l="l" t="t" r="r" b="b"/>
            <a:pathLst>
              <a:path w="1511808" h="131063">
                <a:moveTo>
                  <a:pt x="0" y="131063"/>
                </a:moveTo>
                <a:lnTo>
                  <a:pt x="1511808" y="131063"/>
                </a:lnTo>
                <a:lnTo>
                  <a:pt x="1511808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460248" y="4454652"/>
            <a:ext cx="1822703" cy="0"/>
          </a:xfrm>
          <a:custGeom>
            <a:avLst/>
            <a:gdLst/>
            <a:ahLst/>
            <a:cxnLst/>
            <a:rect l="l" t="t" r="r" b="b"/>
            <a:pathLst>
              <a:path w="1822703">
                <a:moveTo>
                  <a:pt x="0" y="0"/>
                </a:moveTo>
                <a:lnTo>
                  <a:pt x="1822703" y="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2289047" y="4454652"/>
            <a:ext cx="1670304" cy="0"/>
          </a:xfrm>
          <a:custGeom>
            <a:avLst/>
            <a:gdLst/>
            <a:ahLst/>
            <a:cxnLst/>
            <a:rect l="l" t="t" r="r" b="b"/>
            <a:pathLst>
              <a:path w="1670304">
                <a:moveTo>
                  <a:pt x="0" y="0"/>
                </a:moveTo>
                <a:lnTo>
                  <a:pt x="1670304" y="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3965448" y="4454652"/>
            <a:ext cx="1670303" cy="0"/>
          </a:xfrm>
          <a:custGeom>
            <a:avLst/>
            <a:gdLst/>
            <a:ahLst/>
            <a:cxnLst/>
            <a:rect l="l" t="t" r="r" b="b"/>
            <a:pathLst>
              <a:path w="1670303">
                <a:moveTo>
                  <a:pt x="0" y="0"/>
                </a:moveTo>
                <a:lnTo>
                  <a:pt x="1670303" y="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5641848" y="4454652"/>
            <a:ext cx="1670303" cy="0"/>
          </a:xfrm>
          <a:custGeom>
            <a:avLst/>
            <a:gdLst/>
            <a:ahLst/>
            <a:cxnLst/>
            <a:rect l="l" t="t" r="r" b="b"/>
            <a:pathLst>
              <a:path w="1670303">
                <a:moveTo>
                  <a:pt x="0" y="0"/>
                </a:moveTo>
                <a:lnTo>
                  <a:pt x="1670303" y="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460248" y="4771644"/>
            <a:ext cx="1825752" cy="306324"/>
          </a:xfrm>
          <a:custGeom>
            <a:avLst/>
            <a:gdLst/>
            <a:ahLst/>
            <a:cxnLst/>
            <a:rect l="l" t="t" r="r" b="b"/>
            <a:pathLst>
              <a:path w="1825752" h="306324">
                <a:moveTo>
                  <a:pt x="0" y="306324"/>
                </a:moveTo>
                <a:lnTo>
                  <a:pt x="1825752" y="306324"/>
                </a:lnTo>
                <a:lnTo>
                  <a:pt x="1825752" y="0"/>
                </a:lnTo>
                <a:lnTo>
                  <a:pt x="0" y="0"/>
                </a:lnTo>
                <a:lnTo>
                  <a:pt x="0" y="306324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621792" y="4771644"/>
            <a:ext cx="1664208" cy="144779"/>
          </a:xfrm>
          <a:custGeom>
            <a:avLst/>
            <a:gdLst/>
            <a:ahLst/>
            <a:cxnLst/>
            <a:rect l="l" t="t" r="r" b="b"/>
            <a:pathLst>
              <a:path w="1664208" h="144779">
                <a:moveTo>
                  <a:pt x="0" y="144779"/>
                </a:moveTo>
                <a:lnTo>
                  <a:pt x="1664208" y="144779"/>
                </a:lnTo>
                <a:lnTo>
                  <a:pt x="1664208" y="0"/>
                </a:lnTo>
                <a:lnTo>
                  <a:pt x="0" y="0"/>
                </a:lnTo>
                <a:lnTo>
                  <a:pt x="0" y="144779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2289047" y="4771644"/>
            <a:ext cx="1673352" cy="306324"/>
          </a:xfrm>
          <a:custGeom>
            <a:avLst/>
            <a:gdLst/>
            <a:ahLst/>
            <a:cxnLst/>
            <a:rect l="l" t="t" r="r" b="b"/>
            <a:pathLst>
              <a:path w="1673352" h="306324">
                <a:moveTo>
                  <a:pt x="0" y="306324"/>
                </a:moveTo>
                <a:lnTo>
                  <a:pt x="1673352" y="306324"/>
                </a:lnTo>
                <a:lnTo>
                  <a:pt x="1673352" y="0"/>
                </a:lnTo>
                <a:lnTo>
                  <a:pt x="0" y="0"/>
                </a:lnTo>
                <a:lnTo>
                  <a:pt x="0" y="306324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2450591" y="4771644"/>
            <a:ext cx="1511808" cy="131063"/>
          </a:xfrm>
          <a:custGeom>
            <a:avLst/>
            <a:gdLst/>
            <a:ahLst/>
            <a:cxnLst/>
            <a:rect l="l" t="t" r="r" b="b"/>
            <a:pathLst>
              <a:path w="1511808" h="131063">
                <a:moveTo>
                  <a:pt x="0" y="131063"/>
                </a:moveTo>
                <a:lnTo>
                  <a:pt x="1511808" y="131063"/>
                </a:lnTo>
                <a:lnTo>
                  <a:pt x="1511808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3965448" y="4771644"/>
            <a:ext cx="1673352" cy="306324"/>
          </a:xfrm>
          <a:custGeom>
            <a:avLst/>
            <a:gdLst/>
            <a:ahLst/>
            <a:cxnLst/>
            <a:rect l="l" t="t" r="r" b="b"/>
            <a:pathLst>
              <a:path w="1673352" h="306324">
                <a:moveTo>
                  <a:pt x="0" y="306324"/>
                </a:moveTo>
                <a:lnTo>
                  <a:pt x="1673352" y="306324"/>
                </a:lnTo>
                <a:lnTo>
                  <a:pt x="1673352" y="0"/>
                </a:lnTo>
                <a:lnTo>
                  <a:pt x="0" y="0"/>
                </a:lnTo>
                <a:lnTo>
                  <a:pt x="0" y="306324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4126991" y="4771644"/>
            <a:ext cx="1511808" cy="131063"/>
          </a:xfrm>
          <a:custGeom>
            <a:avLst/>
            <a:gdLst/>
            <a:ahLst/>
            <a:cxnLst/>
            <a:rect l="l" t="t" r="r" b="b"/>
            <a:pathLst>
              <a:path w="1511808" h="131063">
                <a:moveTo>
                  <a:pt x="0" y="131063"/>
                </a:moveTo>
                <a:lnTo>
                  <a:pt x="1511808" y="131063"/>
                </a:lnTo>
                <a:lnTo>
                  <a:pt x="1511808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5641848" y="4771644"/>
            <a:ext cx="1673352" cy="306324"/>
          </a:xfrm>
          <a:custGeom>
            <a:avLst/>
            <a:gdLst/>
            <a:ahLst/>
            <a:cxnLst/>
            <a:rect l="l" t="t" r="r" b="b"/>
            <a:pathLst>
              <a:path w="1673352" h="306324">
                <a:moveTo>
                  <a:pt x="0" y="306324"/>
                </a:moveTo>
                <a:lnTo>
                  <a:pt x="1673352" y="306324"/>
                </a:lnTo>
                <a:lnTo>
                  <a:pt x="1673352" y="0"/>
                </a:lnTo>
                <a:lnTo>
                  <a:pt x="0" y="0"/>
                </a:lnTo>
                <a:lnTo>
                  <a:pt x="0" y="306324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5803392" y="4771644"/>
            <a:ext cx="1511808" cy="175260"/>
          </a:xfrm>
          <a:custGeom>
            <a:avLst/>
            <a:gdLst/>
            <a:ahLst/>
            <a:cxnLst/>
            <a:rect l="l" t="t" r="r" b="b"/>
            <a:pathLst>
              <a:path w="1511808" h="175260">
                <a:moveTo>
                  <a:pt x="0" y="175260"/>
                </a:moveTo>
                <a:lnTo>
                  <a:pt x="1511808" y="175260"/>
                </a:lnTo>
                <a:lnTo>
                  <a:pt x="1511808" y="0"/>
                </a:lnTo>
                <a:lnTo>
                  <a:pt x="0" y="0"/>
                </a:lnTo>
                <a:lnTo>
                  <a:pt x="0" y="175260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5803392" y="4946904"/>
            <a:ext cx="1511808" cy="131063"/>
          </a:xfrm>
          <a:custGeom>
            <a:avLst/>
            <a:gdLst/>
            <a:ahLst/>
            <a:cxnLst/>
            <a:rect l="l" t="t" r="r" b="b"/>
            <a:pathLst>
              <a:path w="1511808" h="131063">
                <a:moveTo>
                  <a:pt x="0" y="131063"/>
                </a:moveTo>
                <a:lnTo>
                  <a:pt x="1511808" y="131063"/>
                </a:lnTo>
                <a:lnTo>
                  <a:pt x="1511808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460248" y="4767072"/>
            <a:ext cx="1822703" cy="0"/>
          </a:xfrm>
          <a:custGeom>
            <a:avLst/>
            <a:gdLst/>
            <a:ahLst/>
            <a:cxnLst/>
            <a:rect l="l" t="t" r="r" b="b"/>
            <a:pathLst>
              <a:path w="1822703">
                <a:moveTo>
                  <a:pt x="0" y="0"/>
                </a:moveTo>
                <a:lnTo>
                  <a:pt x="1822703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2289047" y="4767072"/>
            <a:ext cx="1670304" cy="0"/>
          </a:xfrm>
          <a:custGeom>
            <a:avLst/>
            <a:gdLst/>
            <a:ahLst/>
            <a:cxnLst/>
            <a:rect l="l" t="t" r="r" b="b"/>
            <a:pathLst>
              <a:path w="1670304">
                <a:moveTo>
                  <a:pt x="0" y="0"/>
                </a:moveTo>
                <a:lnTo>
                  <a:pt x="1670304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3965448" y="4767072"/>
            <a:ext cx="1670303" cy="0"/>
          </a:xfrm>
          <a:custGeom>
            <a:avLst/>
            <a:gdLst/>
            <a:ahLst/>
            <a:cxnLst/>
            <a:rect l="l" t="t" r="r" b="b"/>
            <a:pathLst>
              <a:path w="1670303">
                <a:moveTo>
                  <a:pt x="0" y="0"/>
                </a:moveTo>
                <a:lnTo>
                  <a:pt x="1670303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5641848" y="4767072"/>
            <a:ext cx="1670303" cy="0"/>
          </a:xfrm>
          <a:custGeom>
            <a:avLst/>
            <a:gdLst/>
            <a:ahLst/>
            <a:cxnLst/>
            <a:rect l="l" t="t" r="r" b="b"/>
            <a:pathLst>
              <a:path w="1670303">
                <a:moveTo>
                  <a:pt x="0" y="0"/>
                </a:moveTo>
                <a:lnTo>
                  <a:pt x="1670303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460248" y="5084064"/>
            <a:ext cx="1825752" cy="306324"/>
          </a:xfrm>
          <a:custGeom>
            <a:avLst/>
            <a:gdLst/>
            <a:ahLst/>
            <a:cxnLst/>
            <a:rect l="l" t="t" r="r" b="b"/>
            <a:pathLst>
              <a:path w="1825752" h="306324">
                <a:moveTo>
                  <a:pt x="0" y="306324"/>
                </a:moveTo>
                <a:lnTo>
                  <a:pt x="1825752" y="306324"/>
                </a:lnTo>
                <a:lnTo>
                  <a:pt x="1825752" y="0"/>
                </a:lnTo>
                <a:lnTo>
                  <a:pt x="0" y="0"/>
                </a:lnTo>
                <a:lnTo>
                  <a:pt x="0" y="306324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621792" y="5084064"/>
            <a:ext cx="1664208" cy="146304"/>
          </a:xfrm>
          <a:custGeom>
            <a:avLst/>
            <a:gdLst/>
            <a:ahLst/>
            <a:cxnLst/>
            <a:rect l="l" t="t" r="r" b="b"/>
            <a:pathLst>
              <a:path w="1664208" h="146304">
                <a:moveTo>
                  <a:pt x="0" y="146304"/>
                </a:moveTo>
                <a:lnTo>
                  <a:pt x="1664208" y="146304"/>
                </a:lnTo>
                <a:lnTo>
                  <a:pt x="1664208" y="0"/>
                </a:lnTo>
                <a:lnTo>
                  <a:pt x="0" y="0"/>
                </a:lnTo>
                <a:lnTo>
                  <a:pt x="0" y="146304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2289047" y="5084064"/>
            <a:ext cx="1673352" cy="306324"/>
          </a:xfrm>
          <a:custGeom>
            <a:avLst/>
            <a:gdLst/>
            <a:ahLst/>
            <a:cxnLst/>
            <a:rect l="l" t="t" r="r" b="b"/>
            <a:pathLst>
              <a:path w="1673352" h="306324">
                <a:moveTo>
                  <a:pt x="0" y="306324"/>
                </a:moveTo>
                <a:lnTo>
                  <a:pt x="1673352" y="306324"/>
                </a:lnTo>
                <a:lnTo>
                  <a:pt x="1673352" y="0"/>
                </a:lnTo>
                <a:lnTo>
                  <a:pt x="0" y="0"/>
                </a:lnTo>
                <a:lnTo>
                  <a:pt x="0" y="306324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2450591" y="5084064"/>
            <a:ext cx="1511808" cy="131063"/>
          </a:xfrm>
          <a:custGeom>
            <a:avLst/>
            <a:gdLst/>
            <a:ahLst/>
            <a:cxnLst/>
            <a:rect l="l" t="t" r="r" b="b"/>
            <a:pathLst>
              <a:path w="1511808" h="131063">
                <a:moveTo>
                  <a:pt x="0" y="131063"/>
                </a:moveTo>
                <a:lnTo>
                  <a:pt x="1511808" y="131063"/>
                </a:lnTo>
                <a:lnTo>
                  <a:pt x="1511808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3965448" y="5084064"/>
            <a:ext cx="1673352" cy="306324"/>
          </a:xfrm>
          <a:custGeom>
            <a:avLst/>
            <a:gdLst/>
            <a:ahLst/>
            <a:cxnLst/>
            <a:rect l="l" t="t" r="r" b="b"/>
            <a:pathLst>
              <a:path w="1673352" h="306324">
                <a:moveTo>
                  <a:pt x="0" y="306324"/>
                </a:moveTo>
                <a:lnTo>
                  <a:pt x="1673352" y="306324"/>
                </a:lnTo>
                <a:lnTo>
                  <a:pt x="1673352" y="0"/>
                </a:lnTo>
                <a:lnTo>
                  <a:pt x="0" y="0"/>
                </a:lnTo>
                <a:lnTo>
                  <a:pt x="0" y="306324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4126991" y="5084064"/>
            <a:ext cx="1511808" cy="131063"/>
          </a:xfrm>
          <a:custGeom>
            <a:avLst/>
            <a:gdLst/>
            <a:ahLst/>
            <a:cxnLst/>
            <a:rect l="l" t="t" r="r" b="b"/>
            <a:pathLst>
              <a:path w="1511808" h="131063">
                <a:moveTo>
                  <a:pt x="0" y="131063"/>
                </a:moveTo>
                <a:lnTo>
                  <a:pt x="1511808" y="131063"/>
                </a:lnTo>
                <a:lnTo>
                  <a:pt x="1511808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F2C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5641848" y="5084064"/>
            <a:ext cx="1673352" cy="306324"/>
          </a:xfrm>
          <a:custGeom>
            <a:avLst/>
            <a:gdLst/>
            <a:ahLst/>
            <a:cxnLst/>
            <a:rect l="l" t="t" r="r" b="b"/>
            <a:pathLst>
              <a:path w="1673352" h="306324">
                <a:moveTo>
                  <a:pt x="0" y="306324"/>
                </a:moveTo>
                <a:lnTo>
                  <a:pt x="1673352" y="306324"/>
                </a:lnTo>
                <a:lnTo>
                  <a:pt x="1673352" y="0"/>
                </a:lnTo>
                <a:lnTo>
                  <a:pt x="0" y="0"/>
                </a:lnTo>
                <a:lnTo>
                  <a:pt x="0" y="306324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5803392" y="5084064"/>
            <a:ext cx="1511808" cy="175260"/>
          </a:xfrm>
          <a:custGeom>
            <a:avLst/>
            <a:gdLst/>
            <a:ahLst/>
            <a:cxnLst/>
            <a:rect l="l" t="t" r="r" b="b"/>
            <a:pathLst>
              <a:path w="1511808" h="175260">
                <a:moveTo>
                  <a:pt x="0" y="175260"/>
                </a:moveTo>
                <a:lnTo>
                  <a:pt x="1511808" y="175260"/>
                </a:lnTo>
                <a:lnTo>
                  <a:pt x="1511808" y="0"/>
                </a:lnTo>
                <a:lnTo>
                  <a:pt x="0" y="0"/>
                </a:lnTo>
                <a:lnTo>
                  <a:pt x="0" y="175260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5803392" y="5259324"/>
            <a:ext cx="1511808" cy="131063"/>
          </a:xfrm>
          <a:custGeom>
            <a:avLst/>
            <a:gdLst/>
            <a:ahLst/>
            <a:cxnLst/>
            <a:rect l="l" t="t" r="r" b="b"/>
            <a:pathLst>
              <a:path w="1511808" h="131063">
                <a:moveTo>
                  <a:pt x="0" y="131063"/>
                </a:moveTo>
                <a:lnTo>
                  <a:pt x="1511808" y="131063"/>
                </a:lnTo>
                <a:lnTo>
                  <a:pt x="1511808" y="0"/>
                </a:lnTo>
                <a:lnTo>
                  <a:pt x="0" y="0"/>
                </a:lnTo>
                <a:lnTo>
                  <a:pt x="0" y="131063"/>
                </a:lnTo>
                <a:close/>
              </a:path>
            </a:pathLst>
          </a:custGeom>
          <a:solidFill>
            <a:srgbClr val="CADA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460248" y="5081016"/>
            <a:ext cx="1822703" cy="0"/>
          </a:xfrm>
          <a:custGeom>
            <a:avLst/>
            <a:gdLst/>
            <a:ahLst/>
            <a:cxnLst/>
            <a:rect l="l" t="t" r="r" b="b"/>
            <a:pathLst>
              <a:path w="1822703">
                <a:moveTo>
                  <a:pt x="0" y="0"/>
                </a:moveTo>
                <a:lnTo>
                  <a:pt x="1822703" y="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2289047" y="5081016"/>
            <a:ext cx="1670304" cy="0"/>
          </a:xfrm>
          <a:custGeom>
            <a:avLst/>
            <a:gdLst/>
            <a:ahLst/>
            <a:cxnLst/>
            <a:rect l="l" t="t" r="r" b="b"/>
            <a:pathLst>
              <a:path w="1670304">
                <a:moveTo>
                  <a:pt x="0" y="0"/>
                </a:moveTo>
                <a:lnTo>
                  <a:pt x="1670304" y="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3965448" y="5081016"/>
            <a:ext cx="1670303" cy="0"/>
          </a:xfrm>
          <a:custGeom>
            <a:avLst/>
            <a:gdLst/>
            <a:ahLst/>
            <a:cxnLst/>
            <a:rect l="l" t="t" r="r" b="b"/>
            <a:pathLst>
              <a:path w="1670303">
                <a:moveTo>
                  <a:pt x="0" y="0"/>
                </a:moveTo>
                <a:lnTo>
                  <a:pt x="1670303" y="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5641848" y="5081016"/>
            <a:ext cx="1670303" cy="0"/>
          </a:xfrm>
          <a:custGeom>
            <a:avLst/>
            <a:gdLst/>
            <a:ahLst/>
            <a:cxnLst/>
            <a:rect l="l" t="t" r="r" b="b"/>
            <a:pathLst>
              <a:path w="1670303">
                <a:moveTo>
                  <a:pt x="0" y="0"/>
                </a:moveTo>
                <a:lnTo>
                  <a:pt x="1670303" y="0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457200" y="2990088"/>
            <a:ext cx="0" cy="2406395"/>
          </a:xfrm>
          <a:custGeom>
            <a:avLst/>
            <a:gdLst/>
            <a:ahLst/>
            <a:cxnLst/>
            <a:rect l="l" t="t" r="r" b="b"/>
            <a:pathLst>
              <a:path h="2406395">
                <a:moveTo>
                  <a:pt x="0" y="0"/>
                </a:moveTo>
                <a:lnTo>
                  <a:pt x="0" y="2406395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460248" y="5393436"/>
            <a:ext cx="1822703" cy="0"/>
          </a:xfrm>
          <a:custGeom>
            <a:avLst/>
            <a:gdLst/>
            <a:ahLst/>
            <a:cxnLst/>
            <a:rect l="l" t="t" r="r" b="b"/>
            <a:pathLst>
              <a:path w="1822703">
                <a:moveTo>
                  <a:pt x="0" y="0"/>
                </a:moveTo>
                <a:lnTo>
                  <a:pt x="1822703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2286000" y="2990088"/>
            <a:ext cx="0" cy="2406395"/>
          </a:xfrm>
          <a:custGeom>
            <a:avLst/>
            <a:gdLst/>
            <a:ahLst/>
            <a:cxnLst/>
            <a:rect l="l" t="t" r="r" b="b"/>
            <a:pathLst>
              <a:path h="2406395">
                <a:moveTo>
                  <a:pt x="0" y="0"/>
                </a:moveTo>
                <a:lnTo>
                  <a:pt x="0" y="2406395"/>
                </a:lnTo>
              </a:path>
            </a:pathLst>
          </a:custGeom>
          <a:ln w="7365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2289047" y="5393436"/>
            <a:ext cx="1670304" cy="0"/>
          </a:xfrm>
          <a:custGeom>
            <a:avLst/>
            <a:gdLst/>
            <a:ahLst/>
            <a:cxnLst/>
            <a:rect l="l" t="t" r="r" b="b"/>
            <a:pathLst>
              <a:path w="1670304">
                <a:moveTo>
                  <a:pt x="0" y="0"/>
                </a:moveTo>
                <a:lnTo>
                  <a:pt x="1670304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3962400" y="2990088"/>
            <a:ext cx="0" cy="2406395"/>
          </a:xfrm>
          <a:custGeom>
            <a:avLst/>
            <a:gdLst/>
            <a:ahLst/>
            <a:cxnLst/>
            <a:rect l="l" t="t" r="r" b="b"/>
            <a:pathLst>
              <a:path h="2406395">
                <a:moveTo>
                  <a:pt x="0" y="0"/>
                </a:moveTo>
                <a:lnTo>
                  <a:pt x="0" y="2406395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3965448" y="5393436"/>
            <a:ext cx="1670303" cy="0"/>
          </a:xfrm>
          <a:custGeom>
            <a:avLst/>
            <a:gdLst/>
            <a:ahLst/>
            <a:cxnLst/>
            <a:rect l="l" t="t" r="r" b="b"/>
            <a:pathLst>
              <a:path w="1670303">
                <a:moveTo>
                  <a:pt x="0" y="0"/>
                </a:moveTo>
                <a:lnTo>
                  <a:pt x="1670303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5638800" y="2990088"/>
            <a:ext cx="0" cy="2406395"/>
          </a:xfrm>
          <a:custGeom>
            <a:avLst/>
            <a:gdLst/>
            <a:ahLst/>
            <a:cxnLst/>
            <a:rect l="l" t="t" r="r" b="b"/>
            <a:pathLst>
              <a:path h="2406395">
                <a:moveTo>
                  <a:pt x="0" y="0"/>
                </a:moveTo>
                <a:lnTo>
                  <a:pt x="0" y="2406395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5641848" y="5393436"/>
            <a:ext cx="1670303" cy="0"/>
          </a:xfrm>
          <a:custGeom>
            <a:avLst/>
            <a:gdLst/>
            <a:ahLst/>
            <a:cxnLst/>
            <a:rect l="l" t="t" r="r" b="b"/>
            <a:pathLst>
              <a:path w="1670303">
                <a:moveTo>
                  <a:pt x="0" y="0"/>
                </a:moveTo>
                <a:lnTo>
                  <a:pt x="1670303" y="0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7315200" y="2990088"/>
            <a:ext cx="0" cy="2406395"/>
          </a:xfrm>
          <a:custGeom>
            <a:avLst/>
            <a:gdLst/>
            <a:ahLst/>
            <a:cxnLst/>
            <a:rect l="l" t="t" r="r" b="b"/>
            <a:pathLst>
              <a:path h="2406395">
                <a:moveTo>
                  <a:pt x="0" y="0"/>
                </a:moveTo>
                <a:lnTo>
                  <a:pt x="0" y="2406395"/>
                </a:lnTo>
              </a:path>
            </a:pathLst>
          </a:custGeom>
          <a:ln w="7366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470407" y="502025"/>
            <a:ext cx="184690" cy="151891"/>
          </a:xfrm>
          <a:prstGeom prst="rect">
            <a:avLst/>
          </a:prstGeom>
        </p:spPr>
        <p:txBody>
          <a:bodyPr wrap="square" lIns="0" tIns="7111" rIns="0" bIns="0" rtlCol="0">
            <a:noAutofit/>
          </a:bodyPr>
          <a:lstStyle/>
          <a:p>
            <a:pPr marL="12700">
              <a:lnSpc>
                <a:spcPts val="1120"/>
              </a:lnSpc>
            </a:pPr>
            <a:endParaRPr sz="1000" dirty="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250695" y="626240"/>
            <a:ext cx="1756134" cy="203707"/>
          </a:xfrm>
          <a:prstGeom prst="rect">
            <a:avLst/>
          </a:prstGeom>
        </p:spPr>
        <p:txBody>
          <a:bodyPr wrap="square" lIns="0" tIns="9556" rIns="0" bIns="0" rtlCol="0">
            <a:noAutofit/>
          </a:bodyPr>
          <a:lstStyle/>
          <a:p>
            <a:pPr marL="12700">
              <a:lnSpc>
                <a:spcPts val="1505"/>
              </a:lnSpc>
            </a:pPr>
            <a:r>
              <a:rPr sz="1400" spc="0" dirty="0">
                <a:solidFill>
                  <a:srgbClr val="FFFFFF"/>
                </a:solidFill>
                <a:latin typeface="Calibri"/>
                <a:cs typeface="Calibri"/>
              </a:rPr>
              <a:t>Open</a:t>
            </a:r>
            <a:r>
              <a:rPr sz="1400" spc="-3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0" dirty="0">
                <a:solidFill>
                  <a:srgbClr val="FFFFFF"/>
                </a:solidFill>
                <a:latin typeface="Calibri"/>
                <a:cs typeface="Calibri"/>
              </a:rPr>
              <a:t>Enrollment</a:t>
            </a:r>
            <a:r>
              <a:rPr sz="1400" spc="-3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0" dirty="0">
                <a:solidFill>
                  <a:srgbClr val="FFFFFF"/>
                </a:solidFill>
                <a:latin typeface="Calibri"/>
                <a:cs typeface="Calibri"/>
              </a:rPr>
              <a:t>Guide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31011" y="645671"/>
            <a:ext cx="203078" cy="177799"/>
          </a:xfrm>
          <a:prstGeom prst="rect">
            <a:avLst/>
          </a:prstGeom>
        </p:spPr>
        <p:txBody>
          <a:bodyPr wrap="square" lIns="0" tIns="8255" rIns="0" bIns="0" rtlCol="0">
            <a:noAutofit/>
          </a:bodyPr>
          <a:lstStyle/>
          <a:p>
            <a:pPr marL="12700">
              <a:lnSpc>
                <a:spcPts val="1300"/>
              </a:lnSpc>
            </a:pPr>
            <a:r>
              <a:rPr sz="1200" spc="2" dirty="0">
                <a:solidFill>
                  <a:srgbClr val="FFFFFF"/>
                </a:solidFill>
                <a:latin typeface="Calibri"/>
                <a:cs typeface="Calibri"/>
              </a:rPr>
              <a:t>15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44400" y="1163339"/>
            <a:ext cx="6893430" cy="1795602"/>
          </a:xfrm>
          <a:prstGeom prst="rect">
            <a:avLst/>
          </a:prstGeom>
        </p:spPr>
        <p:txBody>
          <a:bodyPr wrap="square" lIns="0" tIns="13652" rIns="0" bIns="0" rtlCol="0">
            <a:noAutofit/>
          </a:bodyPr>
          <a:lstStyle/>
          <a:p>
            <a:pPr marL="12799" marR="22349">
              <a:lnSpc>
                <a:spcPts val="2150"/>
              </a:lnSpc>
            </a:pPr>
            <a:r>
              <a:rPr sz="2000" spc="1" dirty="0">
                <a:solidFill>
                  <a:srgbClr val="264052"/>
                </a:solidFill>
                <a:latin typeface="Arial"/>
                <a:cs typeface="Arial"/>
              </a:rPr>
              <a:t>Contacts</a:t>
            </a:r>
            <a:endParaRPr sz="2000" dirty="0">
              <a:latin typeface="Arial"/>
              <a:cs typeface="Arial"/>
            </a:endParaRPr>
          </a:p>
          <a:p>
            <a:pPr marL="12801" indent="-101">
              <a:lnSpc>
                <a:spcPct val="95825"/>
              </a:lnSpc>
              <a:spcBef>
                <a:spcPts val="487"/>
              </a:spcBef>
            </a:pPr>
            <a:r>
              <a:rPr sz="1600" spc="2" dirty="0">
                <a:solidFill>
                  <a:srgbClr val="851E69"/>
                </a:solidFill>
                <a:latin typeface="Arial"/>
                <a:cs typeface="Arial"/>
              </a:rPr>
              <a:t>Additional</a:t>
            </a:r>
            <a:r>
              <a:rPr sz="1600" spc="-20" dirty="0">
                <a:solidFill>
                  <a:srgbClr val="851E69"/>
                </a:solidFill>
                <a:latin typeface="Times New Roman"/>
                <a:cs typeface="Times New Roman"/>
              </a:rPr>
              <a:t> </a:t>
            </a:r>
            <a:r>
              <a:rPr sz="1600" spc="2" dirty="0">
                <a:solidFill>
                  <a:srgbClr val="851E69"/>
                </a:solidFill>
                <a:latin typeface="Arial"/>
                <a:cs typeface="Arial"/>
              </a:rPr>
              <a:t>information</a:t>
            </a:r>
            <a:r>
              <a:rPr sz="1600" spc="-34" dirty="0">
                <a:solidFill>
                  <a:srgbClr val="851E69"/>
                </a:solidFill>
                <a:latin typeface="Times New Roman"/>
                <a:cs typeface="Times New Roman"/>
              </a:rPr>
              <a:t> </a:t>
            </a:r>
            <a:r>
              <a:rPr sz="1600" spc="2" dirty="0">
                <a:solidFill>
                  <a:srgbClr val="851E69"/>
                </a:solidFill>
                <a:latin typeface="Arial"/>
                <a:cs typeface="Arial"/>
              </a:rPr>
              <a:t>regarding</a:t>
            </a:r>
            <a:r>
              <a:rPr sz="1600" spc="-22" dirty="0">
                <a:solidFill>
                  <a:srgbClr val="851E69"/>
                </a:solidFill>
                <a:latin typeface="Times New Roman"/>
                <a:cs typeface="Times New Roman"/>
              </a:rPr>
              <a:t> </a:t>
            </a:r>
            <a:r>
              <a:rPr sz="1600" spc="2" dirty="0">
                <a:solidFill>
                  <a:srgbClr val="851E69"/>
                </a:solidFill>
                <a:latin typeface="Arial"/>
                <a:cs typeface="Arial"/>
              </a:rPr>
              <a:t>benefit</a:t>
            </a:r>
            <a:r>
              <a:rPr sz="1600" spc="-3" dirty="0">
                <a:solidFill>
                  <a:srgbClr val="851E69"/>
                </a:solidFill>
                <a:latin typeface="Times New Roman"/>
                <a:cs typeface="Times New Roman"/>
              </a:rPr>
              <a:t> </a:t>
            </a:r>
            <a:r>
              <a:rPr sz="1600" spc="2" dirty="0">
                <a:solidFill>
                  <a:srgbClr val="851E69"/>
                </a:solidFill>
                <a:latin typeface="Arial"/>
                <a:cs typeface="Arial"/>
              </a:rPr>
              <a:t>plans</a:t>
            </a:r>
            <a:r>
              <a:rPr sz="1600" spc="11" dirty="0">
                <a:solidFill>
                  <a:srgbClr val="851E69"/>
                </a:solidFill>
                <a:latin typeface="Times New Roman"/>
                <a:cs typeface="Times New Roman"/>
              </a:rPr>
              <a:t> </a:t>
            </a:r>
            <a:r>
              <a:rPr sz="1600" spc="2" dirty="0">
                <a:solidFill>
                  <a:srgbClr val="851E69"/>
                </a:solidFill>
                <a:latin typeface="Arial"/>
                <a:cs typeface="Arial"/>
              </a:rPr>
              <a:t>can</a:t>
            </a:r>
            <a:r>
              <a:rPr sz="1600" spc="19" dirty="0">
                <a:solidFill>
                  <a:srgbClr val="851E69"/>
                </a:solidFill>
                <a:latin typeface="Times New Roman"/>
                <a:cs typeface="Times New Roman"/>
              </a:rPr>
              <a:t> </a:t>
            </a:r>
            <a:r>
              <a:rPr sz="1600" spc="2" dirty="0">
                <a:solidFill>
                  <a:srgbClr val="851E69"/>
                </a:solidFill>
                <a:latin typeface="Arial"/>
                <a:cs typeface="Arial"/>
              </a:rPr>
              <a:t>be</a:t>
            </a:r>
            <a:r>
              <a:rPr sz="1600" spc="27" dirty="0">
                <a:solidFill>
                  <a:srgbClr val="851E69"/>
                </a:solidFill>
                <a:latin typeface="Times New Roman"/>
                <a:cs typeface="Times New Roman"/>
              </a:rPr>
              <a:t> </a:t>
            </a:r>
            <a:r>
              <a:rPr sz="1600" spc="2" dirty="0">
                <a:solidFill>
                  <a:srgbClr val="851E69"/>
                </a:solidFill>
                <a:latin typeface="Arial"/>
                <a:cs typeface="Arial"/>
              </a:rPr>
              <a:t>found</a:t>
            </a:r>
            <a:r>
              <a:rPr sz="1600" spc="4" dirty="0">
                <a:solidFill>
                  <a:srgbClr val="851E69"/>
                </a:solidFill>
                <a:latin typeface="Times New Roman"/>
                <a:cs typeface="Times New Roman"/>
              </a:rPr>
              <a:t> </a:t>
            </a:r>
            <a:r>
              <a:rPr sz="1600" spc="2" dirty="0">
                <a:solidFill>
                  <a:srgbClr val="851E69"/>
                </a:solidFill>
                <a:latin typeface="Arial"/>
                <a:cs typeface="Arial"/>
              </a:rPr>
              <a:t>on</a:t>
            </a:r>
            <a:r>
              <a:rPr sz="1600" spc="0" dirty="0">
                <a:solidFill>
                  <a:srgbClr val="851E69"/>
                </a:solidFill>
                <a:latin typeface="Times New Roman"/>
                <a:cs typeface="Times New Roman"/>
              </a:rPr>
              <a:t> </a:t>
            </a:r>
            <a:r>
              <a:rPr sz="1600" spc="2" dirty="0">
                <a:solidFill>
                  <a:srgbClr val="851E69"/>
                </a:solidFill>
                <a:latin typeface="Arial"/>
                <a:cs typeface="Arial"/>
              </a:rPr>
              <a:t>https</a:t>
            </a:r>
            <a:r>
              <a:rPr sz="1600" spc="2" dirty="0">
                <a:solidFill>
                  <a:srgbClr val="851E69"/>
                </a:solidFill>
                <a:latin typeface="Arial"/>
                <a:cs typeface="Arial"/>
                <a:hlinkClick r:id="rId3"/>
              </a:rPr>
              <a:t>://www.kenyon.edu/offices-and-services/office-of-human-</a:t>
            </a:r>
            <a:r>
              <a:rPr sz="1600" spc="0" dirty="0">
                <a:solidFill>
                  <a:srgbClr val="851E69"/>
                </a:solidFill>
                <a:latin typeface="Times New Roman"/>
                <a:cs typeface="Times New Roman"/>
              </a:rPr>
              <a:t> </a:t>
            </a:r>
            <a:r>
              <a:rPr sz="1600" spc="2" dirty="0">
                <a:solidFill>
                  <a:srgbClr val="851E69"/>
                </a:solidFill>
                <a:latin typeface="Arial"/>
                <a:cs typeface="Arial"/>
              </a:rPr>
              <a:t>resources/benefits/.</a:t>
            </a:r>
            <a:r>
              <a:rPr sz="1600" spc="-94" dirty="0">
                <a:solidFill>
                  <a:srgbClr val="851E69"/>
                </a:solidFill>
                <a:latin typeface="Times New Roman"/>
                <a:cs typeface="Times New Roman"/>
              </a:rPr>
              <a:t> </a:t>
            </a:r>
            <a:r>
              <a:rPr sz="1600" spc="2" dirty="0">
                <a:solidFill>
                  <a:srgbClr val="851E69"/>
                </a:solidFill>
                <a:latin typeface="Arial"/>
                <a:cs typeface="Arial"/>
              </a:rPr>
              <a:t>Please</a:t>
            </a:r>
            <a:r>
              <a:rPr sz="1600" spc="-3" dirty="0">
                <a:solidFill>
                  <a:srgbClr val="851E69"/>
                </a:solidFill>
                <a:latin typeface="Times New Roman"/>
                <a:cs typeface="Times New Roman"/>
              </a:rPr>
              <a:t> </a:t>
            </a:r>
            <a:r>
              <a:rPr sz="1600" spc="2" dirty="0">
                <a:solidFill>
                  <a:srgbClr val="851E69"/>
                </a:solidFill>
                <a:latin typeface="Arial"/>
                <a:cs typeface="Arial"/>
              </a:rPr>
              <a:t>contact</a:t>
            </a:r>
            <a:r>
              <a:rPr sz="1600" spc="-6" dirty="0">
                <a:solidFill>
                  <a:srgbClr val="851E69"/>
                </a:solidFill>
                <a:latin typeface="Times New Roman"/>
                <a:cs typeface="Times New Roman"/>
              </a:rPr>
              <a:t> </a:t>
            </a:r>
            <a:r>
              <a:rPr sz="1600" spc="2" dirty="0">
                <a:solidFill>
                  <a:srgbClr val="851E69"/>
                </a:solidFill>
                <a:latin typeface="Arial"/>
                <a:cs typeface="Arial"/>
              </a:rPr>
              <a:t>Human</a:t>
            </a:r>
            <a:r>
              <a:rPr sz="1600" spc="-6" dirty="0">
                <a:solidFill>
                  <a:srgbClr val="851E69"/>
                </a:solidFill>
                <a:latin typeface="Times New Roman"/>
                <a:cs typeface="Times New Roman"/>
              </a:rPr>
              <a:t> </a:t>
            </a:r>
            <a:r>
              <a:rPr sz="1600" spc="2" dirty="0">
                <a:solidFill>
                  <a:srgbClr val="851E69"/>
                </a:solidFill>
                <a:latin typeface="Arial"/>
                <a:cs typeface="Arial"/>
              </a:rPr>
              <a:t>Resources,</a:t>
            </a:r>
            <a:r>
              <a:rPr sz="1600" spc="-35" dirty="0">
                <a:solidFill>
                  <a:srgbClr val="851E69"/>
                </a:solidFill>
                <a:latin typeface="Times New Roman"/>
                <a:cs typeface="Times New Roman"/>
              </a:rPr>
              <a:t> </a:t>
            </a:r>
            <a:r>
              <a:rPr sz="1600" spc="2" dirty="0">
                <a:solidFill>
                  <a:srgbClr val="851E69"/>
                </a:solidFill>
                <a:latin typeface="Arial"/>
                <a:cs typeface="Arial"/>
                <a:hlinkClick r:id="rId4"/>
              </a:rPr>
              <a:t>HR@kenyon.edu,</a:t>
            </a:r>
            <a:r>
              <a:rPr sz="1600" spc="-81" dirty="0">
                <a:solidFill>
                  <a:srgbClr val="851E69"/>
                </a:solidFill>
                <a:latin typeface="Times New Roman"/>
                <a:cs typeface="Times New Roman"/>
              </a:rPr>
              <a:t> </a:t>
            </a:r>
            <a:r>
              <a:rPr sz="1600" spc="2" dirty="0">
                <a:solidFill>
                  <a:srgbClr val="851E69"/>
                </a:solidFill>
                <a:latin typeface="Arial"/>
                <a:cs typeface="Arial"/>
              </a:rPr>
              <a:t>to</a:t>
            </a:r>
            <a:r>
              <a:rPr sz="1600" spc="0" dirty="0">
                <a:solidFill>
                  <a:srgbClr val="851E69"/>
                </a:solidFill>
                <a:latin typeface="Times New Roman"/>
                <a:cs typeface="Times New Roman"/>
              </a:rPr>
              <a:t> </a:t>
            </a:r>
            <a:r>
              <a:rPr sz="1600" spc="2" dirty="0">
                <a:solidFill>
                  <a:srgbClr val="851E69"/>
                </a:solidFill>
                <a:latin typeface="Arial"/>
                <a:cs typeface="Arial"/>
              </a:rPr>
              <a:t>complete</a:t>
            </a:r>
            <a:r>
              <a:rPr sz="1600" spc="-19" dirty="0">
                <a:solidFill>
                  <a:srgbClr val="851E69"/>
                </a:solidFill>
                <a:latin typeface="Times New Roman"/>
                <a:cs typeface="Times New Roman"/>
              </a:rPr>
              <a:t> </a:t>
            </a:r>
            <a:r>
              <a:rPr sz="1600" spc="2" dirty="0">
                <a:solidFill>
                  <a:srgbClr val="851E69"/>
                </a:solidFill>
                <a:latin typeface="Arial"/>
                <a:cs typeface="Arial"/>
              </a:rPr>
              <a:t>any</a:t>
            </a:r>
            <a:r>
              <a:rPr sz="1600" spc="24" dirty="0">
                <a:solidFill>
                  <a:srgbClr val="851E69"/>
                </a:solidFill>
                <a:latin typeface="Times New Roman"/>
                <a:cs typeface="Times New Roman"/>
              </a:rPr>
              <a:t> </a:t>
            </a:r>
            <a:r>
              <a:rPr sz="1600" spc="2" dirty="0">
                <a:solidFill>
                  <a:srgbClr val="851E69"/>
                </a:solidFill>
                <a:latin typeface="Arial"/>
                <a:cs typeface="Arial"/>
              </a:rPr>
              <a:t>changes</a:t>
            </a:r>
            <a:r>
              <a:rPr sz="1600" spc="-10" dirty="0">
                <a:solidFill>
                  <a:srgbClr val="851E69"/>
                </a:solidFill>
                <a:latin typeface="Times New Roman"/>
                <a:cs typeface="Times New Roman"/>
              </a:rPr>
              <a:t> </a:t>
            </a:r>
            <a:r>
              <a:rPr sz="1600" spc="2" dirty="0">
                <a:solidFill>
                  <a:srgbClr val="851E69"/>
                </a:solidFill>
                <a:latin typeface="Arial"/>
                <a:cs typeface="Arial"/>
              </a:rPr>
              <a:t>to</a:t>
            </a:r>
            <a:r>
              <a:rPr sz="1600" spc="31" dirty="0">
                <a:solidFill>
                  <a:srgbClr val="851E69"/>
                </a:solidFill>
                <a:latin typeface="Times New Roman"/>
                <a:cs typeface="Times New Roman"/>
              </a:rPr>
              <a:t> </a:t>
            </a:r>
            <a:r>
              <a:rPr sz="1600" spc="2" dirty="0">
                <a:solidFill>
                  <a:srgbClr val="851E69"/>
                </a:solidFill>
                <a:latin typeface="Arial"/>
                <a:cs typeface="Arial"/>
              </a:rPr>
              <a:t>your</a:t>
            </a:r>
            <a:r>
              <a:rPr sz="1600" spc="8" dirty="0">
                <a:solidFill>
                  <a:srgbClr val="851E69"/>
                </a:solidFill>
                <a:latin typeface="Times New Roman"/>
                <a:cs typeface="Times New Roman"/>
              </a:rPr>
              <a:t> </a:t>
            </a:r>
            <a:r>
              <a:rPr sz="1600" spc="2" dirty="0">
                <a:solidFill>
                  <a:srgbClr val="851E69"/>
                </a:solidFill>
                <a:latin typeface="Arial"/>
                <a:cs typeface="Arial"/>
              </a:rPr>
              <a:t>benefits</a:t>
            </a:r>
            <a:r>
              <a:rPr sz="1600" spc="-5" dirty="0">
                <a:solidFill>
                  <a:srgbClr val="851E69"/>
                </a:solidFill>
                <a:latin typeface="Times New Roman"/>
                <a:cs typeface="Times New Roman"/>
              </a:rPr>
              <a:t> </a:t>
            </a:r>
            <a:r>
              <a:rPr sz="1600" spc="2" dirty="0">
                <a:solidFill>
                  <a:srgbClr val="851E69"/>
                </a:solidFill>
                <a:latin typeface="Arial"/>
                <a:cs typeface="Arial"/>
              </a:rPr>
              <a:t>that</a:t>
            </a:r>
            <a:r>
              <a:rPr sz="1600" spc="18" dirty="0">
                <a:solidFill>
                  <a:srgbClr val="851E69"/>
                </a:solidFill>
                <a:latin typeface="Times New Roman"/>
                <a:cs typeface="Times New Roman"/>
              </a:rPr>
              <a:t> </a:t>
            </a:r>
            <a:r>
              <a:rPr sz="1600" spc="2" dirty="0">
                <a:solidFill>
                  <a:srgbClr val="851E69"/>
                </a:solidFill>
                <a:latin typeface="Arial"/>
                <a:cs typeface="Arial"/>
              </a:rPr>
              <a:t>are</a:t>
            </a:r>
            <a:r>
              <a:rPr sz="1600" spc="21" dirty="0">
                <a:solidFill>
                  <a:srgbClr val="851E69"/>
                </a:solidFill>
                <a:latin typeface="Times New Roman"/>
                <a:cs typeface="Times New Roman"/>
              </a:rPr>
              <a:t> </a:t>
            </a:r>
            <a:r>
              <a:rPr sz="1600" spc="2" dirty="0">
                <a:solidFill>
                  <a:srgbClr val="851E69"/>
                </a:solidFill>
                <a:latin typeface="Arial"/>
                <a:cs typeface="Arial"/>
              </a:rPr>
              <a:t>not</a:t>
            </a:r>
            <a:r>
              <a:rPr sz="1600" spc="22" dirty="0">
                <a:solidFill>
                  <a:srgbClr val="851E69"/>
                </a:solidFill>
                <a:latin typeface="Times New Roman"/>
                <a:cs typeface="Times New Roman"/>
              </a:rPr>
              <a:t> </a:t>
            </a:r>
            <a:r>
              <a:rPr sz="1600" spc="2" dirty="0">
                <a:solidFill>
                  <a:srgbClr val="851E69"/>
                </a:solidFill>
                <a:latin typeface="Arial"/>
                <a:cs typeface="Arial"/>
              </a:rPr>
              <a:t>related</a:t>
            </a:r>
            <a:r>
              <a:rPr sz="1600" spc="-3" dirty="0">
                <a:solidFill>
                  <a:srgbClr val="851E69"/>
                </a:solidFill>
                <a:latin typeface="Times New Roman"/>
                <a:cs typeface="Times New Roman"/>
              </a:rPr>
              <a:t> </a:t>
            </a:r>
            <a:r>
              <a:rPr sz="1600" spc="2" dirty="0">
                <a:solidFill>
                  <a:srgbClr val="851E69"/>
                </a:solidFill>
                <a:latin typeface="Arial"/>
                <a:cs typeface="Arial"/>
              </a:rPr>
              <a:t>to</a:t>
            </a:r>
            <a:r>
              <a:rPr sz="1600" spc="31" dirty="0">
                <a:solidFill>
                  <a:srgbClr val="851E69"/>
                </a:solidFill>
                <a:latin typeface="Times New Roman"/>
                <a:cs typeface="Times New Roman"/>
              </a:rPr>
              <a:t> </a:t>
            </a:r>
            <a:r>
              <a:rPr sz="1600" spc="2" dirty="0">
                <a:solidFill>
                  <a:srgbClr val="851E69"/>
                </a:solidFill>
                <a:latin typeface="Arial"/>
                <a:cs typeface="Arial"/>
              </a:rPr>
              <a:t>your</a:t>
            </a:r>
            <a:r>
              <a:rPr sz="1600" spc="8" dirty="0">
                <a:solidFill>
                  <a:srgbClr val="851E69"/>
                </a:solidFill>
                <a:latin typeface="Times New Roman"/>
                <a:cs typeface="Times New Roman"/>
              </a:rPr>
              <a:t> </a:t>
            </a:r>
            <a:r>
              <a:rPr sz="1600" spc="2" dirty="0">
                <a:solidFill>
                  <a:srgbClr val="851E69"/>
                </a:solidFill>
                <a:latin typeface="Arial"/>
                <a:cs typeface="Arial"/>
              </a:rPr>
              <a:t>initial</a:t>
            </a:r>
            <a:r>
              <a:rPr sz="1600" spc="13" dirty="0">
                <a:solidFill>
                  <a:srgbClr val="851E69"/>
                </a:solidFill>
                <a:latin typeface="Times New Roman"/>
                <a:cs typeface="Times New Roman"/>
              </a:rPr>
              <a:t> </a:t>
            </a:r>
            <a:r>
              <a:rPr sz="1600" spc="2" dirty="0">
                <a:solidFill>
                  <a:srgbClr val="851E69"/>
                </a:solidFill>
                <a:latin typeface="Arial"/>
                <a:cs typeface="Arial"/>
              </a:rPr>
              <a:t>or</a:t>
            </a:r>
            <a:r>
              <a:rPr sz="1600" spc="0" dirty="0">
                <a:solidFill>
                  <a:srgbClr val="851E69"/>
                </a:solidFill>
                <a:latin typeface="Times New Roman"/>
                <a:cs typeface="Times New Roman"/>
              </a:rPr>
              <a:t> </a:t>
            </a:r>
            <a:r>
              <a:rPr sz="1600" spc="2" dirty="0">
                <a:solidFill>
                  <a:srgbClr val="851E69"/>
                </a:solidFill>
                <a:latin typeface="Arial"/>
                <a:cs typeface="Arial"/>
              </a:rPr>
              <a:t>annual</a:t>
            </a:r>
            <a:r>
              <a:rPr sz="1600" spc="1" dirty="0">
                <a:solidFill>
                  <a:srgbClr val="851E69"/>
                </a:solidFill>
                <a:latin typeface="Times New Roman"/>
                <a:cs typeface="Times New Roman"/>
              </a:rPr>
              <a:t> </a:t>
            </a:r>
            <a:r>
              <a:rPr sz="1600" spc="2" dirty="0">
                <a:solidFill>
                  <a:srgbClr val="851E69"/>
                </a:solidFill>
                <a:latin typeface="Arial"/>
                <a:cs typeface="Arial"/>
              </a:rPr>
              <a:t>enrollment.</a:t>
            </a:r>
            <a:endParaRPr sz="1600" dirty="0">
              <a:latin typeface="Arial"/>
              <a:cs typeface="Arial"/>
            </a:endParaRPr>
          </a:p>
          <a:p>
            <a:pPr marL="12801" marR="22349">
              <a:lnSpc>
                <a:spcPct val="95825"/>
              </a:lnSpc>
              <a:spcBef>
                <a:spcPts val="295"/>
              </a:spcBef>
            </a:pPr>
            <a:r>
              <a:rPr sz="1600" spc="2" dirty="0">
                <a:solidFill>
                  <a:srgbClr val="851E69"/>
                </a:solidFill>
                <a:latin typeface="Arial"/>
                <a:cs typeface="Arial"/>
              </a:rPr>
              <a:t>Carrier</a:t>
            </a:r>
            <a:r>
              <a:rPr sz="1600" spc="-4" dirty="0">
                <a:solidFill>
                  <a:srgbClr val="851E69"/>
                </a:solidFill>
                <a:latin typeface="Times New Roman"/>
                <a:cs typeface="Times New Roman"/>
              </a:rPr>
              <a:t> </a:t>
            </a:r>
            <a:r>
              <a:rPr sz="1600" spc="2" dirty="0">
                <a:solidFill>
                  <a:srgbClr val="851E69"/>
                </a:solidFill>
                <a:latin typeface="Arial"/>
                <a:cs typeface="Arial"/>
              </a:rPr>
              <a:t>Customer</a:t>
            </a:r>
            <a:r>
              <a:rPr sz="1600" spc="-4" dirty="0">
                <a:solidFill>
                  <a:srgbClr val="851E69"/>
                </a:solidFill>
                <a:latin typeface="Times New Roman"/>
                <a:cs typeface="Times New Roman"/>
              </a:rPr>
              <a:t> </a:t>
            </a:r>
            <a:r>
              <a:rPr sz="1600" spc="2" dirty="0">
                <a:solidFill>
                  <a:srgbClr val="851E69"/>
                </a:solidFill>
                <a:latin typeface="Arial"/>
                <a:cs typeface="Arial"/>
              </a:rPr>
              <a:t>Service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57200" y="2993136"/>
            <a:ext cx="1828800" cy="252983"/>
          </a:xfrm>
          <a:prstGeom prst="rect">
            <a:avLst/>
          </a:prstGeom>
        </p:spPr>
        <p:txBody>
          <a:bodyPr wrap="square" lIns="0" tIns="2540" rIns="0" bIns="0" rtlCol="0">
            <a:noAutofit/>
          </a:bodyPr>
          <a:lstStyle/>
          <a:p>
            <a:pPr marL="164591">
              <a:lnSpc>
                <a:spcPct val="95825"/>
              </a:lnSpc>
            </a:pPr>
            <a:r>
              <a:rPr sz="1000" b="1" spc="1" dirty="0">
                <a:latin typeface="Arial"/>
                <a:cs typeface="Arial"/>
              </a:rPr>
              <a:t>BENEFITS</a:t>
            </a:r>
            <a:r>
              <a:rPr sz="1000" b="1" spc="-14" dirty="0">
                <a:latin typeface="Times New Roman"/>
                <a:cs typeface="Times New Roman"/>
              </a:rPr>
              <a:t> </a:t>
            </a:r>
            <a:r>
              <a:rPr sz="1000" b="1" spc="1" dirty="0">
                <a:latin typeface="Arial"/>
                <a:cs typeface="Arial"/>
              </a:rPr>
              <a:t>PLAN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286000" y="2993136"/>
            <a:ext cx="1676400" cy="252983"/>
          </a:xfrm>
          <a:prstGeom prst="rect">
            <a:avLst/>
          </a:prstGeom>
        </p:spPr>
        <p:txBody>
          <a:bodyPr wrap="square" lIns="0" tIns="3175" rIns="0" bIns="0" rtlCol="0">
            <a:noAutofit/>
          </a:bodyPr>
          <a:lstStyle/>
          <a:p>
            <a:pPr marL="519682">
              <a:lnSpc>
                <a:spcPct val="95825"/>
              </a:lnSpc>
            </a:pPr>
            <a:r>
              <a:rPr sz="1100" b="1" spc="0" dirty="0">
                <a:solidFill>
                  <a:srgbClr val="FDFDFD"/>
                </a:solidFill>
                <a:latin typeface="Arial"/>
                <a:cs typeface="Arial"/>
              </a:rPr>
              <a:t>CARRIER</a:t>
            </a:r>
            <a:endParaRPr sz="11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962400" y="2993136"/>
            <a:ext cx="1676400" cy="252983"/>
          </a:xfrm>
          <a:prstGeom prst="rect">
            <a:avLst/>
          </a:prstGeom>
        </p:spPr>
        <p:txBody>
          <a:bodyPr wrap="square" lIns="0" tIns="3175" rIns="0" bIns="0" rtlCol="0">
            <a:noAutofit/>
          </a:bodyPr>
          <a:lstStyle/>
          <a:p>
            <a:pPr marL="254506">
              <a:lnSpc>
                <a:spcPct val="95825"/>
              </a:lnSpc>
            </a:pPr>
            <a:r>
              <a:rPr sz="1100" b="1" spc="-2" dirty="0">
                <a:solidFill>
                  <a:srgbClr val="FDFDFD"/>
                </a:solidFill>
                <a:latin typeface="Arial"/>
                <a:cs typeface="Arial"/>
              </a:rPr>
              <a:t>PHONE</a:t>
            </a:r>
            <a:r>
              <a:rPr sz="1100" b="1" spc="34" dirty="0">
                <a:solidFill>
                  <a:srgbClr val="FDFDFD"/>
                </a:solidFill>
                <a:latin typeface="Times New Roman"/>
                <a:cs typeface="Times New Roman"/>
              </a:rPr>
              <a:t> </a:t>
            </a:r>
            <a:r>
              <a:rPr sz="1100" b="1" spc="-2" dirty="0">
                <a:solidFill>
                  <a:srgbClr val="FDFDFD"/>
                </a:solidFill>
                <a:latin typeface="Arial"/>
                <a:cs typeface="Arial"/>
              </a:rPr>
              <a:t>NUMBER</a:t>
            </a:r>
            <a:endParaRPr sz="11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638800" y="2993136"/>
            <a:ext cx="1676399" cy="252983"/>
          </a:xfrm>
          <a:prstGeom prst="rect">
            <a:avLst/>
          </a:prstGeom>
        </p:spPr>
        <p:txBody>
          <a:bodyPr wrap="square" lIns="0" tIns="3175" rIns="0" bIns="0" rtlCol="0">
            <a:noAutofit/>
          </a:bodyPr>
          <a:lstStyle/>
          <a:p>
            <a:pPr marL="528825">
              <a:lnSpc>
                <a:spcPct val="95825"/>
              </a:lnSpc>
            </a:pPr>
            <a:r>
              <a:rPr sz="1100" b="1" spc="0" dirty="0">
                <a:solidFill>
                  <a:srgbClr val="FDFDFD"/>
                </a:solidFill>
                <a:latin typeface="Arial"/>
                <a:cs typeface="Arial"/>
              </a:rPr>
              <a:t>WEBSITE</a:t>
            </a:r>
            <a:endParaRPr sz="11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13203" y="3264408"/>
            <a:ext cx="1828800" cy="313944"/>
          </a:xfrm>
          <a:prstGeom prst="rect">
            <a:avLst/>
          </a:prstGeom>
        </p:spPr>
        <p:txBody>
          <a:bodyPr wrap="square" lIns="0" tIns="2540" rIns="0" bIns="0" rtlCol="0">
            <a:noAutofit/>
          </a:bodyPr>
          <a:lstStyle/>
          <a:p>
            <a:pPr marL="164591">
              <a:lnSpc>
                <a:spcPct val="95825"/>
              </a:lnSpc>
            </a:pP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Medical</a:t>
            </a:r>
            <a:r>
              <a:rPr sz="1000" spc="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PPO</a:t>
            </a:r>
            <a:endParaRPr sz="10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286000" y="3246119"/>
            <a:ext cx="1676400" cy="313944"/>
          </a:xfrm>
          <a:prstGeom prst="rect">
            <a:avLst/>
          </a:prstGeom>
        </p:spPr>
        <p:txBody>
          <a:bodyPr wrap="square" lIns="0" tIns="2540" rIns="0" bIns="0" rtlCol="0">
            <a:noAutofit/>
          </a:bodyPr>
          <a:lstStyle/>
          <a:p>
            <a:pPr marL="537970">
              <a:lnSpc>
                <a:spcPct val="95825"/>
              </a:lnSpc>
            </a:pPr>
            <a:r>
              <a:rPr sz="900" spc="1" dirty="0">
                <a:solidFill>
                  <a:srgbClr val="353334"/>
                </a:solidFill>
                <a:latin typeface="Arial"/>
                <a:cs typeface="Arial"/>
              </a:rPr>
              <a:t>UMR</a:t>
            </a:r>
            <a:r>
              <a:rPr sz="900" spc="4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1" dirty="0">
                <a:solidFill>
                  <a:srgbClr val="353334"/>
                </a:solidFill>
                <a:latin typeface="Arial"/>
                <a:cs typeface="Arial"/>
              </a:rPr>
              <a:t>(TPA)</a:t>
            </a:r>
            <a:endParaRPr sz="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962400" y="3246119"/>
            <a:ext cx="1676400" cy="313944"/>
          </a:xfrm>
          <a:prstGeom prst="rect">
            <a:avLst/>
          </a:prstGeom>
        </p:spPr>
        <p:txBody>
          <a:bodyPr wrap="square" lIns="0" tIns="2540" rIns="0" bIns="0" rtlCol="0">
            <a:noAutofit/>
          </a:bodyPr>
          <a:lstStyle/>
          <a:p>
            <a:pPr marL="417574">
              <a:lnSpc>
                <a:spcPct val="95825"/>
              </a:lnSpc>
            </a:pPr>
            <a:r>
              <a:rPr sz="900" spc="1" dirty="0">
                <a:solidFill>
                  <a:srgbClr val="353334"/>
                </a:solidFill>
                <a:latin typeface="Arial"/>
                <a:cs typeface="Arial"/>
              </a:rPr>
              <a:t>1-800-826-9781</a:t>
            </a:r>
            <a:endParaRPr sz="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638800" y="3246119"/>
            <a:ext cx="1676399" cy="313944"/>
          </a:xfrm>
          <a:prstGeom prst="rect">
            <a:avLst/>
          </a:prstGeom>
        </p:spPr>
        <p:txBody>
          <a:bodyPr wrap="square" lIns="0" tIns="3175" rIns="0" bIns="0" rtlCol="0">
            <a:noAutofit/>
          </a:bodyPr>
          <a:lstStyle/>
          <a:p>
            <a:pPr marL="298701">
              <a:lnSpc>
                <a:spcPct val="95825"/>
              </a:lnSpc>
            </a:pPr>
            <a:r>
              <a:rPr sz="1200" spc="1" dirty="0">
                <a:latin typeface="Arial"/>
                <a:cs typeface="Arial"/>
                <a:hlinkClick r:id="rId5"/>
              </a:rPr>
              <a:t>www.UMR.com</a:t>
            </a:r>
            <a:endParaRPr sz="12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57200" y="3560063"/>
            <a:ext cx="1828800" cy="268224"/>
          </a:xfrm>
          <a:prstGeom prst="rect">
            <a:avLst/>
          </a:prstGeom>
        </p:spPr>
        <p:txBody>
          <a:bodyPr wrap="square" lIns="0" tIns="2540" rIns="0" bIns="0" rtlCol="0">
            <a:noAutofit/>
          </a:bodyPr>
          <a:lstStyle/>
          <a:p>
            <a:pPr marL="164591">
              <a:lnSpc>
                <a:spcPct val="95825"/>
              </a:lnSpc>
            </a:pPr>
            <a:r>
              <a:rPr sz="1000" dirty="0">
                <a:solidFill>
                  <a:srgbClr val="353334"/>
                </a:solidFill>
                <a:latin typeface="Arial"/>
                <a:cs typeface="Arial"/>
              </a:rPr>
              <a:t>Dental</a:t>
            </a:r>
            <a:r>
              <a:rPr sz="1000" spc="6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0" dirty="0">
                <a:solidFill>
                  <a:srgbClr val="353334"/>
                </a:solidFill>
                <a:latin typeface="Arial"/>
                <a:cs typeface="Arial"/>
              </a:rPr>
              <a:t>PPO</a:t>
            </a:r>
            <a:endParaRPr sz="10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286000" y="3560063"/>
            <a:ext cx="1676400" cy="268224"/>
          </a:xfrm>
          <a:prstGeom prst="rect">
            <a:avLst/>
          </a:prstGeom>
        </p:spPr>
        <p:txBody>
          <a:bodyPr wrap="square" lIns="0" tIns="2540" rIns="0" bIns="0" rtlCol="0">
            <a:noAutofit/>
          </a:bodyPr>
          <a:lstStyle/>
          <a:p>
            <a:pPr marL="228901" marR="238610" algn="ctr">
              <a:lnSpc>
                <a:spcPct val="95825"/>
              </a:lnSpc>
            </a:pPr>
            <a:r>
              <a:rPr sz="900" spc="-1" dirty="0">
                <a:solidFill>
                  <a:srgbClr val="353334"/>
                </a:solidFill>
                <a:latin typeface="Arial"/>
                <a:cs typeface="Arial"/>
              </a:rPr>
              <a:t>Delta</a:t>
            </a:r>
            <a:r>
              <a:rPr sz="900" spc="3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-1" dirty="0">
                <a:solidFill>
                  <a:srgbClr val="353334"/>
                </a:solidFill>
                <a:latin typeface="Arial"/>
                <a:cs typeface="Arial"/>
              </a:rPr>
              <a:t>Dental</a:t>
            </a:r>
            <a:r>
              <a:rPr sz="900" spc="3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-1" dirty="0">
                <a:solidFill>
                  <a:srgbClr val="353334"/>
                </a:solidFill>
                <a:latin typeface="Arial"/>
                <a:cs typeface="Arial"/>
              </a:rPr>
              <a:t>Insurance</a:t>
            </a:r>
            <a:endParaRPr sz="900">
              <a:latin typeface="Arial"/>
              <a:cs typeface="Arial"/>
            </a:endParaRPr>
          </a:p>
          <a:p>
            <a:pPr marL="566990" marR="577009" algn="ctr">
              <a:lnSpc>
                <a:spcPts val="1030"/>
              </a:lnSpc>
              <a:spcBef>
                <a:spcPts val="51"/>
              </a:spcBef>
            </a:pPr>
            <a:r>
              <a:rPr sz="900" spc="-4" dirty="0">
                <a:solidFill>
                  <a:srgbClr val="353334"/>
                </a:solidFill>
                <a:latin typeface="Arial"/>
                <a:cs typeface="Arial"/>
              </a:rPr>
              <a:t>Company</a:t>
            </a:r>
            <a:endParaRPr sz="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962400" y="3560063"/>
            <a:ext cx="1676400" cy="268224"/>
          </a:xfrm>
          <a:prstGeom prst="rect">
            <a:avLst/>
          </a:prstGeom>
        </p:spPr>
        <p:txBody>
          <a:bodyPr wrap="square" lIns="0" tIns="2540" rIns="0" bIns="0" rtlCol="0">
            <a:noAutofit/>
          </a:bodyPr>
          <a:lstStyle/>
          <a:p>
            <a:pPr marL="417574">
              <a:lnSpc>
                <a:spcPct val="95825"/>
              </a:lnSpc>
            </a:pPr>
            <a:r>
              <a:rPr sz="900" spc="1" dirty="0">
                <a:solidFill>
                  <a:srgbClr val="353334"/>
                </a:solidFill>
                <a:latin typeface="Arial"/>
                <a:cs typeface="Arial"/>
              </a:rPr>
              <a:t>1-800-524-0149</a:t>
            </a:r>
            <a:endParaRPr sz="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638800" y="3560063"/>
            <a:ext cx="1676399" cy="268224"/>
          </a:xfrm>
          <a:prstGeom prst="rect">
            <a:avLst/>
          </a:prstGeom>
        </p:spPr>
        <p:txBody>
          <a:bodyPr wrap="square" lIns="0" tIns="1270" rIns="0" bIns="0" rtlCol="0">
            <a:noAutofit/>
          </a:bodyPr>
          <a:lstStyle/>
          <a:p>
            <a:pPr marL="298701">
              <a:lnSpc>
                <a:spcPct val="101725"/>
              </a:lnSpc>
            </a:pPr>
            <a:r>
              <a:rPr sz="1000" spc="2" dirty="0">
                <a:latin typeface="Calibri"/>
                <a:cs typeface="Calibri"/>
                <a:hlinkClick r:id="rId6"/>
              </a:rPr>
              <a:t>www.deltadentaloh.com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57200" y="3828288"/>
            <a:ext cx="1828800" cy="313943"/>
          </a:xfrm>
          <a:prstGeom prst="rect">
            <a:avLst/>
          </a:prstGeom>
        </p:spPr>
        <p:txBody>
          <a:bodyPr wrap="square" lIns="0" tIns="2540" rIns="0" bIns="0" rtlCol="0">
            <a:noAutofit/>
          </a:bodyPr>
          <a:lstStyle/>
          <a:p>
            <a:pPr marL="164591">
              <a:lnSpc>
                <a:spcPct val="95825"/>
              </a:lnSpc>
            </a:pPr>
            <a:r>
              <a:rPr sz="1000" dirty="0">
                <a:solidFill>
                  <a:srgbClr val="353334"/>
                </a:solidFill>
                <a:latin typeface="Arial"/>
                <a:cs typeface="Arial"/>
              </a:rPr>
              <a:t>Vision</a:t>
            </a:r>
            <a:endParaRPr sz="10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286000" y="3828288"/>
            <a:ext cx="1676400" cy="313943"/>
          </a:xfrm>
          <a:prstGeom prst="rect">
            <a:avLst/>
          </a:prstGeom>
        </p:spPr>
        <p:txBody>
          <a:bodyPr wrap="square" lIns="0" tIns="2540" rIns="0" bIns="0" rtlCol="0">
            <a:noAutofit/>
          </a:bodyPr>
          <a:lstStyle/>
          <a:p>
            <a:pPr marL="341374">
              <a:lnSpc>
                <a:spcPct val="95825"/>
              </a:lnSpc>
            </a:pPr>
            <a:r>
              <a:rPr sz="900" dirty="0">
                <a:solidFill>
                  <a:srgbClr val="353334"/>
                </a:solidFill>
                <a:latin typeface="Arial"/>
                <a:cs typeface="Arial"/>
              </a:rPr>
              <a:t>Vision</a:t>
            </a:r>
            <a:r>
              <a:rPr sz="900" spc="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Service</a:t>
            </a:r>
            <a:r>
              <a:rPr sz="900" spc="2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Plan</a:t>
            </a:r>
            <a:endParaRPr sz="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962400" y="3828288"/>
            <a:ext cx="1676400" cy="313943"/>
          </a:xfrm>
          <a:prstGeom prst="rect">
            <a:avLst/>
          </a:prstGeom>
        </p:spPr>
        <p:txBody>
          <a:bodyPr wrap="square" lIns="0" tIns="2540" rIns="0" bIns="0" rtlCol="0">
            <a:noAutofit/>
          </a:bodyPr>
          <a:lstStyle/>
          <a:p>
            <a:pPr marL="417574">
              <a:lnSpc>
                <a:spcPct val="95825"/>
              </a:lnSpc>
            </a:pPr>
            <a:r>
              <a:rPr sz="900" spc="1" dirty="0">
                <a:solidFill>
                  <a:srgbClr val="353334"/>
                </a:solidFill>
                <a:latin typeface="Arial"/>
                <a:cs typeface="Arial"/>
              </a:rPr>
              <a:t>1-800-877-7195</a:t>
            </a:r>
            <a:endParaRPr sz="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638800" y="3828288"/>
            <a:ext cx="1676399" cy="313943"/>
          </a:xfrm>
          <a:prstGeom prst="rect">
            <a:avLst/>
          </a:prstGeom>
        </p:spPr>
        <p:txBody>
          <a:bodyPr wrap="square" lIns="0" tIns="3175" rIns="0" bIns="0" rtlCol="0">
            <a:noAutofit/>
          </a:bodyPr>
          <a:lstStyle/>
          <a:p>
            <a:pPr marL="298701">
              <a:lnSpc>
                <a:spcPct val="95825"/>
              </a:lnSpc>
            </a:pPr>
            <a:r>
              <a:rPr sz="1200" spc="1" dirty="0">
                <a:latin typeface="Arial"/>
                <a:cs typeface="Arial"/>
                <a:hlinkClick r:id="rId7"/>
              </a:rPr>
              <a:t>www.VSP.com</a:t>
            </a:r>
            <a:endParaRPr sz="12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57200" y="4142232"/>
            <a:ext cx="1828800" cy="312419"/>
          </a:xfrm>
          <a:prstGeom prst="rect">
            <a:avLst/>
          </a:prstGeom>
        </p:spPr>
        <p:txBody>
          <a:bodyPr wrap="square" lIns="0" tIns="2540" rIns="0" bIns="0" rtlCol="0">
            <a:noAutofit/>
          </a:bodyPr>
          <a:lstStyle/>
          <a:p>
            <a:pPr marL="164591">
              <a:lnSpc>
                <a:spcPct val="95825"/>
              </a:lnSpc>
            </a:pPr>
            <a:r>
              <a:rPr sz="1000" spc="0" dirty="0">
                <a:solidFill>
                  <a:srgbClr val="353334"/>
                </a:solidFill>
                <a:latin typeface="Arial"/>
                <a:cs typeface="Arial"/>
              </a:rPr>
              <a:t>Life</a:t>
            </a:r>
            <a:r>
              <a:rPr sz="1000" spc="13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0" dirty="0">
                <a:solidFill>
                  <a:srgbClr val="353334"/>
                </a:solidFill>
                <a:latin typeface="Arial"/>
                <a:cs typeface="Arial"/>
              </a:rPr>
              <a:t>and</a:t>
            </a:r>
            <a:r>
              <a:rPr sz="1000" spc="13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0" dirty="0">
                <a:solidFill>
                  <a:srgbClr val="353334"/>
                </a:solidFill>
                <a:latin typeface="Arial"/>
                <a:cs typeface="Arial"/>
              </a:rPr>
              <a:t>AD&amp;D</a:t>
            </a:r>
            <a:endParaRPr sz="1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286000" y="4142232"/>
            <a:ext cx="1676400" cy="312419"/>
          </a:xfrm>
          <a:prstGeom prst="rect">
            <a:avLst/>
          </a:prstGeom>
        </p:spPr>
        <p:txBody>
          <a:bodyPr wrap="square" lIns="0" tIns="2540" rIns="0" bIns="0" rtlCol="0">
            <a:noAutofit/>
          </a:bodyPr>
          <a:lstStyle/>
          <a:p>
            <a:pPr marL="73151">
              <a:lnSpc>
                <a:spcPct val="95825"/>
              </a:lnSpc>
            </a:pP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Standard</a:t>
            </a:r>
            <a:r>
              <a:rPr sz="900" spc="-1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Insurance</a:t>
            </a:r>
            <a:r>
              <a:rPr sz="900" spc="-1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Company</a:t>
            </a:r>
            <a:endParaRPr sz="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962400" y="4142232"/>
            <a:ext cx="1676400" cy="312419"/>
          </a:xfrm>
          <a:prstGeom prst="rect">
            <a:avLst/>
          </a:prstGeom>
        </p:spPr>
        <p:txBody>
          <a:bodyPr wrap="square" lIns="0" tIns="2540" rIns="0" bIns="0" rtlCol="0">
            <a:noAutofit/>
          </a:bodyPr>
          <a:lstStyle/>
          <a:p>
            <a:pPr marL="417574">
              <a:lnSpc>
                <a:spcPct val="95825"/>
              </a:lnSpc>
            </a:pPr>
            <a:r>
              <a:rPr sz="900" spc="1" dirty="0">
                <a:solidFill>
                  <a:srgbClr val="353334"/>
                </a:solidFill>
                <a:latin typeface="Arial"/>
                <a:cs typeface="Arial"/>
              </a:rPr>
              <a:t>1-800-628-8600</a:t>
            </a:r>
            <a:endParaRPr sz="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638800" y="4142232"/>
            <a:ext cx="1676399" cy="312419"/>
          </a:xfrm>
          <a:prstGeom prst="rect">
            <a:avLst/>
          </a:prstGeom>
        </p:spPr>
        <p:txBody>
          <a:bodyPr wrap="square" lIns="0" tIns="3175" rIns="0" bIns="0" rtlCol="0">
            <a:noAutofit/>
          </a:bodyPr>
          <a:lstStyle/>
          <a:p>
            <a:pPr marL="298701">
              <a:lnSpc>
                <a:spcPct val="95825"/>
              </a:lnSpc>
            </a:pPr>
            <a:r>
              <a:rPr sz="1200" spc="1" dirty="0">
                <a:latin typeface="Arial"/>
                <a:cs typeface="Arial"/>
                <a:hlinkClick r:id="rId8"/>
              </a:rPr>
              <a:t>www.standard.com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57200" y="4454652"/>
            <a:ext cx="1828800" cy="312864"/>
          </a:xfrm>
          <a:prstGeom prst="rect">
            <a:avLst/>
          </a:prstGeom>
        </p:spPr>
        <p:txBody>
          <a:bodyPr wrap="square" lIns="0" tIns="2540" rIns="0" bIns="0" rtlCol="0">
            <a:noAutofit/>
          </a:bodyPr>
          <a:lstStyle/>
          <a:p>
            <a:pPr marL="164591">
              <a:lnSpc>
                <a:spcPct val="95825"/>
              </a:lnSpc>
            </a:pP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Voluntary</a:t>
            </a:r>
            <a:r>
              <a:rPr sz="1000" spc="-7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Life</a:t>
            </a:r>
            <a:endParaRPr sz="10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286000" y="4454652"/>
            <a:ext cx="1676400" cy="312864"/>
          </a:xfrm>
          <a:prstGeom prst="rect">
            <a:avLst/>
          </a:prstGeom>
        </p:spPr>
        <p:txBody>
          <a:bodyPr wrap="square" lIns="0" tIns="2540" rIns="0" bIns="0" rtlCol="0">
            <a:noAutofit/>
          </a:bodyPr>
          <a:lstStyle/>
          <a:p>
            <a:pPr marL="73151">
              <a:lnSpc>
                <a:spcPct val="95825"/>
              </a:lnSpc>
            </a:pP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Standard</a:t>
            </a:r>
            <a:r>
              <a:rPr sz="900" spc="-1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Insurance</a:t>
            </a:r>
            <a:r>
              <a:rPr sz="900" spc="-1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Company</a:t>
            </a:r>
            <a:endParaRPr sz="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962400" y="4454652"/>
            <a:ext cx="1676400" cy="312864"/>
          </a:xfrm>
          <a:prstGeom prst="rect">
            <a:avLst/>
          </a:prstGeom>
        </p:spPr>
        <p:txBody>
          <a:bodyPr wrap="square" lIns="0" tIns="2540" rIns="0" bIns="0" rtlCol="0">
            <a:noAutofit/>
          </a:bodyPr>
          <a:lstStyle/>
          <a:p>
            <a:pPr marL="417574">
              <a:lnSpc>
                <a:spcPct val="95825"/>
              </a:lnSpc>
            </a:pPr>
            <a:r>
              <a:rPr sz="900" spc="1" dirty="0">
                <a:solidFill>
                  <a:srgbClr val="353334"/>
                </a:solidFill>
                <a:latin typeface="Arial"/>
                <a:cs typeface="Arial"/>
              </a:rPr>
              <a:t>1-800-628-8600</a:t>
            </a:r>
            <a:endParaRPr sz="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638800" y="4454652"/>
            <a:ext cx="1676399" cy="312864"/>
          </a:xfrm>
          <a:prstGeom prst="rect">
            <a:avLst/>
          </a:prstGeom>
        </p:spPr>
        <p:txBody>
          <a:bodyPr wrap="square" lIns="0" tIns="3175" rIns="0" bIns="0" rtlCol="0">
            <a:noAutofit/>
          </a:bodyPr>
          <a:lstStyle/>
          <a:p>
            <a:pPr marL="298701">
              <a:lnSpc>
                <a:spcPct val="95825"/>
              </a:lnSpc>
            </a:pPr>
            <a:r>
              <a:rPr sz="1200" spc="1" dirty="0">
                <a:latin typeface="Arial"/>
                <a:cs typeface="Arial"/>
                <a:hlinkClick r:id="rId8"/>
              </a:rPr>
              <a:t>www.standard.com</a:t>
            </a:r>
            <a:endParaRPr sz="12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57200" y="4767516"/>
            <a:ext cx="1828800" cy="313499"/>
          </a:xfrm>
          <a:prstGeom prst="rect">
            <a:avLst/>
          </a:prstGeom>
        </p:spPr>
        <p:txBody>
          <a:bodyPr wrap="square" lIns="0" tIns="1905" rIns="0" bIns="0" rtlCol="0">
            <a:noAutofit/>
          </a:bodyPr>
          <a:lstStyle/>
          <a:p>
            <a:pPr marL="164591">
              <a:lnSpc>
                <a:spcPct val="95825"/>
              </a:lnSpc>
            </a:pP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Long</a:t>
            </a:r>
            <a:r>
              <a:rPr sz="1000" spc="3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Term</a:t>
            </a:r>
            <a:r>
              <a:rPr sz="1000" spc="3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Disability</a:t>
            </a:r>
            <a:r>
              <a:rPr sz="1000" spc="3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(LTD)</a:t>
            </a:r>
            <a:endParaRPr sz="1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86000" y="4767516"/>
            <a:ext cx="1676400" cy="313499"/>
          </a:xfrm>
          <a:prstGeom prst="rect">
            <a:avLst/>
          </a:prstGeom>
        </p:spPr>
        <p:txBody>
          <a:bodyPr wrap="square" lIns="0" tIns="3175" rIns="0" bIns="0" rtlCol="0">
            <a:noAutofit/>
          </a:bodyPr>
          <a:lstStyle/>
          <a:p>
            <a:pPr marL="73151">
              <a:lnSpc>
                <a:spcPct val="95825"/>
              </a:lnSpc>
            </a:pP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Standard</a:t>
            </a:r>
            <a:r>
              <a:rPr sz="900" spc="-1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Insurance</a:t>
            </a:r>
            <a:r>
              <a:rPr sz="900" spc="-10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0" dirty="0">
                <a:solidFill>
                  <a:srgbClr val="353334"/>
                </a:solidFill>
                <a:latin typeface="Arial"/>
                <a:cs typeface="Arial"/>
              </a:rPr>
              <a:t>Company</a:t>
            </a:r>
            <a:endParaRPr sz="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962400" y="4767516"/>
            <a:ext cx="1676400" cy="313499"/>
          </a:xfrm>
          <a:prstGeom prst="rect">
            <a:avLst/>
          </a:prstGeom>
        </p:spPr>
        <p:txBody>
          <a:bodyPr wrap="square" lIns="0" tIns="3175" rIns="0" bIns="0" rtlCol="0">
            <a:noAutofit/>
          </a:bodyPr>
          <a:lstStyle/>
          <a:p>
            <a:pPr marL="417574">
              <a:lnSpc>
                <a:spcPct val="95825"/>
              </a:lnSpc>
            </a:pPr>
            <a:r>
              <a:rPr sz="900" spc="1" dirty="0">
                <a:solidFill>
                  <a:srgbClr val="353334"/>
                </a:solidFill>
                <a:latin typeface="Arial"/>
                <a:cs typeface="Arial"/>
              </a:rPr>
              <a:t>1-800-368-1135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38800" y="4767516"/>
            <a:ext cx="1676399" cy="313499"/>
          </a:xfrm>
          <a:prstGeom prst="rect">
            <a:avLst/>
          </a:prstGeom>
        </p:spPr>
        <p:txBody>
          <a:bodyPr wrap="square" lIns="0" tIns="4445" rIns="0" bIns="0" rtlCol="0">
            <a:noAutofit/>
          </a:bodyPr>
          <a:lstStyle/>
          <a:p>
            <a:pPr marL="298701">
              <a:lnSpc>
                <a:spcPct val="95825"/>
              </a:lnSpc>
            </a:pPr>
            <a:r>
              <a:rPr sz="1200" spc="1" dirty="0">
                <a:latin typeface="Arial"/>
                <a:cs typeface="Arial"/>
                <a:hlinkClick r:id="rId8"/>
              </a:rPr>
              <a:t>www.standard.com</a:t>
            </a:r>
            <a:endParaRPr sz="1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57200" y="5081016"/>
            <a:ext cx="1828800" cy="312419"/>
          </a:xfrm>
          <a:prstGeom prst="rect">
            <a:avLst/>
          </a:prstGeom>
        </p:spPr>
        <p:txBody>
          <a:bodyPr wrap="square" lIns="0" tIns="2540" rIns="0" bIns="0" rtlCol="0">
            <a:noAutofit/>
          </a:bodyPr>
          <a:lstStyle/>
          <a:p>
            <a:pPr marL="164591">
              <a:lnSpc>
                <a:spcPct val="95825"/>
              </a:lnSpc>
            </a:pP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Section</a:t>
            </a:r>
            <a:r>
              <a:rPr sz="1000" spc="-8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1000" spc="1" dirty="0">
                <a:solidFill>
                  <a:srgbClr val="353334"/>
                </a:solidFill>
                <a:latin typeface="Arial"/>
                <a:cs typeface="Arial"/>
              </a:rPr>
              <a:t>125</a:t>
            </a:r>
            <a:endParaRPr sz="1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86000" y="5081016"/>
            <a:ext cx="1676400" cy="312419"/>
          </a:xfrm>
          <a:prstGeom prst="rect">
            <a:avLst/>
          </a:prstGeom>
        </p:spPr>
        <p:txBody>
          <a:bodyPr wrap="square" lIns="0" tIns="2540" rIns="0" bIns="0" rtlCol="0">
            <a:noAutofit/>
          </a:bodyPr>
          <a:lstStyle/>
          <a:p>
            <a:pPr marL="537970">
              <a:lnSpc>
                <a:spcPct val="95825"/>
              </a:lnSpc>
            </a:pPr>
            <a:r>
              <a:rPr sz="900" spc="1" dirty="0">
                <a:solidFill>
                  <a:srgbClr val="353334"/>
                </a:solidFill>
                <a:latin typeface="Arial"/>
                <a:cs typeface="Arial"/>
              </a:rPr>
              <a:t>UMR</a:t>
            </a:r>
            <a:r>
              <a:rPr sz="900" spc="4" dirty="0">
                <a:solidFill>
                  <a:srgbClr val="353334"/>
                </a:solidFill>
                <a:latin typeface="Times New Roman"/>
                <a:cs typeface="Times New Roman"/>
              </a:rPr>
              <a:t> </a:t>
            </a:r>
            <a:r>
              <a:rPr sz="900" spc="1" dirty="0">
                <a:solidFill>
                  <a:srgbClr val="353334"/>
                </a:solidFill>
                <a:latin typeface="Arial"/>
                <a:cs typeface="Arial"/>
              </a:rPr>
              <a:t>(TPA)</a:t>
            </a:r>
            <a:endParaRPr sz="9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962400" y="5081016"/>
            <a:ext cx="1676400" cy="312419"/>
          </a:xfrm>
          <a:prstGeom prst="rect">
            <a:avLst/>
          </a:prstGeom>
        </p:spPr>
        <p:txBody>
          <a:bodyPr wrap="square" lIns="0" tIns="2540" rIns="0" bIns="0" rtlCol="0">
            <a:noAutofit/>
          </a:bodyPr>
          <a:lstStyle/>
          <a:p>
            <a:pPr marL="417574">
              <a:lnSpc>
                <a:spcPct val="95825"/>
              </a:lnSpc>
            </a:pPr>
            <a:r>
              <a:rPr sz="900" spc="1" dirty="0">
                <a:solidFill>
                  <a:srgbClr val="353334"/>
                </a:solidFill>
                <a:latin typeface="Arial"/>
                <a:cs typeface="Arial"/>
              </a:rPr>
              <a:t>1-800-826-9781</a:t>
            </a:r>
            <a:endParaRPr sz="9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5638800" y="5081016"/>
            <a:ext cx="1676399" cy="312419"/>
          </a:xfrm>
          <a:prstGeom prst="rect">
            <a:avLst/>
          </a:prstGeom>
        </p:spPr>
        <p:txBody>
          <a:bodyPr wrap="square" lIns="0" tIns="3175" rIns="0" bIns="0" rtlCol="0">
            <a:noAutofit/>
          </a:bodyPr>
          <a:lstStyle/>
          <a:p>
            <a:pPr marL="298701">
              <a:lnSpc>
                <a:spcPct val="95825"/>
              </a:lnSpc>
            </a:pPr>
            <a:r>
              <a:rPr sz="1200" spc="1" dirty="0">
                <a:latin typeface="Arial"/>
                <a:cs typeface="Arial"/>
                <a:hlinkClick r:id="rId5"/>
              </a:rPr>
              <a:t>www.UMR.com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/>
          <p:nvPr/>
        </p:nvSpPr>
        <p:spPr>
          <a:xfrm>
            <a:off x="658368" y="1139952"/>
            <a:ext cx="1040891" cy="1053084"/>
          </a:xfrm>
          <a:custGeom>
            <a:avLst/>
            <a:gdLst/>
            <a:ahLst/>
            <a:cxnLst/>
            <a:rect l="l" t="t" r="r" b="b"/>
            <a:pathLst>
              <a:path w="1040891" h="1053084">
                <a:moveTo>
                  <a:pt x="246888" y="0"/>
                </a:moveTo>
                <a:lnTo>
                  <a:pt x="226736" y="823"/>
                </a:lnTo>
                <a:lnTo>
                  <a:pt x="207015" y="3252"/>
                </a:lnTo>
                <a:lnTo>
                  <a:pt x="169127" y="12667"/>
                </a:lnTo>
                <a:lnTo>
                  <a:pt x="133744" y="27733"/>
                </a:lnTo>
                <a:lnTo>
                  <a:pt x="101388" y="47938"/>
                </a:lnTo>
                <a:lnTo>
                  <a:pt x="72580" y="72771"/>
                </a:lnTo>
                <a:lnTo>
                  <a:pt x="47841" y="101717"/>
                </a:lnTo>
                <a:lnTo>
                  <a:pt x="27692" y="134267"/>
                </a:lnTo>
                <a:lnTo>
                  <a:pt x="12655" y="169907"/>
                </a:lnTo>
                <a:lnTo>
                  <a:pt x="3250" y="208126"/>
                </a:lnTo>
                <a:lnTo>
                  <a:pt x="0" y="248412"/>
                </a:lnTo>
                <a:lnTo>
                  <a:pt x="0" y="1053084"/>
                </a:lnTo>
                <a:lnTo>
                  <a:pt x="792480" y="1053084"/>
                </a:lnTo>
                <a:lnTo>
                  <a:pt x="812849" y="1052260"/>
                </a:lnTo>
                <a:lnTo>
                  <a:pt x="852165" y="1045862"/>
                </a:lnTo>
                <a:lnTo>
                  <a:pt x="889158" y="1033557"/>
                </a:lnTo>
                <a:lnTo>
                  <a:pt x="923317" y="1015858"/>
                </a:lnTo>
                <a:lnTo>
                  <a:pt x="954129" y="993275"/>
                </a:lnTo>
                <a:lnTo>
                  <a:pt x="981083" y="966321"/>
                </a:lnTo>
                <a:lnTo>
                  <a:pt x="1003666" y="935509"/>
                </a:lnTo>
                <a:lnTo>
                  <a:pt x="1021365" y="901350"/>
                </a:lnTo>
                <a:lnTo>
                  <a:pt x="1033670" y="864357"/>
                </a:lnTo>
                <a:lnTo>
                  <a:pt x="1040068" y="825041"/>
                </a:lnTo>
                <a:lnTo>
                  <a:pt x="1040891" y="804672"/>
                </a:lnTo>
                <a:lnTo>
                  <a:pt x="1040891" y="0"/>
                </a:lnTo>
                <a:lnTo>
                  <a:pt x="246888" y="0"/>
                </a:lnTo>
                <a:close/>
              </a:path>
            </a:pathLst>
          </a:custGeom>
          <a:solidFill>
            <a:srgbClr val="2A9FA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727960" y="6320028"/>
            <a:ext cx="2357627" cy="6644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080759" y="1144524"/>
            <a:ext cx="1042416" cy="1051560"/>
          </a:xfrm>
          <a:custGeom>
            <a:avLst/>
            <a:gdLst/>
            <a:ahLst/>
            <a:cxnLst/>
            <a:rect l="l" t="t" r="r" b="b"/>
            <a:pathLst>
              <a:path w="1042416" h="1051560">
                <a:moveTo>
                  <a:pt x="794003" y="0"/>
                </a:moveTo>
                <a:lnTo>
                  <a:pt x="0" y="0"/>
                </a:lnTo>
                <a:lnTo>
                  <a:pt x="0" y="804672"/>
                </a:lnTo>
                <a:lnTo>
                  <a:pt x="3252" y="844544"/>
                </a:lnTo>
                <a:lnTo>
                  <a:pt x="12667" y="882432"/>
                </a:lnTo>
                <a:lnTo>
                  <a:pt x="27733" y="917815"/>
                </a:lnTo>
                <a:lnTo>
                  <a:pt x="47938" y="950171"/>
                </a:lnTo>
                <a:lnTo>
                  <a:pt x="72770" y="978979"/>
                </a:lnTo>
                <a:lnTo>
                  <a:pt x="101717" y="1003718"/>
                </a:lnTo>
                <a:lnTo>
                  <a:pt x="134267" y="1023867"/>
                </a:lnTo>
                <a:lnTo>
                  <a:pt x="169907" y="1038904"/>
                </a:lnTo>
                <a:lnTo>
                  <a:pt x="208126" y="1048309"/>
                </a:lnTo>
                <a:lnTo>
                  <a:pt x="248412" y="1051560"/>
                </a:lnTo>
                <a:lnTo>
                  <a:pt x="1042416" y="1051560"/>
                </a:lnTo>
                <a:lnTo>
                  <a:pt x="1042416" y="248412"/>
                </a:lnTo>
                <a:lnTo>
                  <a:pt x="1041592" y="228042"/>
                </a:lnTo>
                <a:lnTo>
                  <a:pt x="1035194" y="188726"/>
                </a:lnTo>
                <a:lnTo>
                  <a:pt x="1022889" y="151733"/>
                </a:lnTo>
                <a:lnTo>
                  <a:pt x="1005190" y="117574"/>
                </a:lnTo>
                <a:lnTo>
                  <a:pt x="982607" y="86762"/>
                </a:lnTo>
                <a:lnTo>
                  <a:pt x="955653" y="59808"/>
                </a:lnTo>
                <a:lnTo>
                  <a:pt x="924841" y="37225"/>
                </a:lnTo>
                <a:lnTo>
                  <a:pt x="890682" y="19526"/>
                </a:lnTo>
                <a:lnTo>
                  <a:pt x="853689" y="7221"/>
                </a:lnTo>
                <a:lnTo>
                  <a:pt x="814373" y="823"/>
                </a:lnTo>
                <a:lnTo>
                  <a:pt x="794003" y="0"/>
                </a:lnTo>
                <a:close/>
              </a:path>
            </a:pathLst>
          </a:custGeom>
          <a:solidFill>
            <a:srgbClr val="2D8E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62940" y="3561588"/>
            <a:ext cx="6505956" cy="850392"/>
          </a:xfrm>
          <a:custGeom>
            <a:avLst/>
            <a:gdLst/>
            <a:ahLst/>
            <a:cxnLst/>
            <a:rect l="l" t="t" r="r" b="b"/>
            <a:pathLst>
              <a:path w="6505956" h="850392">
                <a:moveTo>
                  <a:pt x="6123432" y="0"/>
                </a:moveTo>
                <a:lnTo>
                  <a:pt x="0" y="0"/>
                </a:lnTo>
                <a:lnTo>
                  <a:pt x="0" y="466344"/>
                </a:lnTo>
                <a:lnTo>
                  <a:pt x="5033" y="528573"/>
                </a:lnTo>
                <a:lnTo>
                  <a:pt x="19604" y="587630"/>
                </a:lnTo>
                <a:lnTo>
                  <a:pt x="42917" y="642718"/>
                </a:lnTo>
                <a:lnTo>
                  <a:pt x="74176" y="693042"/>
                </a:lnTo>
                <a:lnTo>
                  <a:pt x="112585" y="737806"/>
                </a:lnTo>
                <a:lnTo>
                  <a:pt x="157349" y="776215"/>
                </a:lnTo>
                <a:lnTo>
                  <a:pt x="207673" y="807474"/>
                </a:lnTo>
                <a:lnTo>
                  <a:pt x="262761" y="830787"/>
                </a:lnTo>
                <a:lnTo>
                  <a:pt x="321818" y="845358"/>
                </a:lnTo>
                <a:lnTo>
                  <a:pt x="384048" y="850392"/>
                </a:lnTo>
                <a:lnTo>
                  <a:pt x="6505956" y="850392"/>
                </a:lnTo>
                <a:lnTo>
                  <a:pt x="6505956" y="382524"/>
                </a:lnTo>
                <a:lnTo>
                  <a:pt x="6504692" y="351279"/>
                </a:lnTo>
                <a:lnTo>
                  <a:pt x="6494871" y="290907"/>
                </a:lnTo>
                <a:lnTo>
                  <a:pt x="6475976" y="234029"/>
                </a:lnTo>
                <a:lnTo>
                  <a:pt x="6448782" y="181448"/>
                </a:lnTo>
                <a:lnTo>
                  <a:pt x="6414067" y="133969"/>
                </a:lnTo>
                <a:lnTo>
                  <a:pt x="6372608" y="92397"/>
                </a:lnTo>
                <a:lnTo>
                  <a:pt x="6325183" y="57537"/>
                </a:lnTo>
                <a:lnTo>
                  <a:pt x="6272569" y="30194"/>
                </a:lnTo>
                <a:lnTo>
                  <a:pt x="6215543" y="11171"/>
                </a:lnTo>
                <a:lnTo>
                  <a:pt x="6154882" y="1274"/>
                </a:lnTo>
                <a:lnTo>
                  <a:pt x="6123432" y="0"/>
                </a:lnTo>
                <a:close/>
              </a:path>
            </a:pathLst>
          </a:custGeom>
          <a:solidFill>
            <a:srgbClr val="2D8E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58368" y="2308860"/>
            <a:ext cx="1040891" cy="1053083"/>
          </a:xfrm>
          <a:custGeom>
            <a:avLst/>
            <a:gdLst/>
            <a:ahLst/>
            <a:cxnLst/>
            <a:rect l="l" t="t" r="r" b="b"/>
            <a:pathLst>
              <a:path w="1040891" h="1053083">
                <a:moveTo>
                  <a:pt x="246888" y="0"/>
                </a:moveTo>
                <a:lnTo>
                  <a:pt x="226736" y="823"/>
                </a:lnTo>
                <a:lnTo>
                  <a:pt x="207015" y="3252"/>
                </a:lnTo>
                <a:lnTo>
                  <a:pt x="169127" y="12667"/>
                </a:lnTo>
                <a:lnTo>
                  <a:pt x="133744" y="27733"/>
                </a:lnTo>
                <a:lnTo>
                  <a:pt x="101388" y="47938"/>
                </a:lnTo>
                <a:lnTo>
                  <a:pt x="72580" y="72770"/>
                </a:lnTo>
                <a:lnTo>
                  <a:pt x="47841" y="101717"/>
                </a:lnTo>
                <a:lnTo>
                  <a:pt x="27692" y="134267"/>
                </a:lnTo>
                <a:lnTo>
                  <a:pt x="12655" y="169907"/>
                </a:lnTo>
                <a:lnTo>
                  <a:pt x="3250" y="208126"/>
                </a:lnTo>
                <a:lnTo>
                  <a:pt x="0" y="248411"/>
                </a:lnTo>
                <a:lnTo>
                  <a:pt x="0" y="1053083"/>
                </a:lnTo>
                <a:lnTo>
                  <a:pt x="792480" y="1053083"/>
                </a:lnTo>
                <a:lnTo>
                  <a:pt x="812849" y="1052260"/>
                </a:lnTo>
                <a:lnTo>
                  <a:pt x="852165" y="1045862"/>
                </a:lnTo>
                <a:lnTo>
                  <a:pt x="889158" y="1033557"/>
                </a:lnTo>
                <a:lnTo>
                  <a:pt x="923317" y="1015858"/>
                </a:lnTo>
                <a:lnTo>
                  <a:pt x="954129" y="993275"/>
                </a:lnTo>
                <a:lnTo>
                  <a:pt x="981083" y="966321"/>
                </a:lnTo>
                <a:lnTo>
                  <a:pt x="1003666" y="935509"/>
                </a:lnTo>
                <a:lnTo>
                  <a:pt x="1021365" y="901350"/>
                </a:lnTo>
                <a:lnTo>
                  <a:pt x="1033670" y="864357"/>
                </a:lnTo>
                <a:lnTo>
                  <a:pt x="1040068" y="825041"/>
                </a:lnTo>
                <a:lnTo>
                  <a:pt x="1040891" y="804671"/>
                </a:lnTo>
                <a:lnTo>
                  <a:pt x="1040891" y="0"/>
                </a:lnTo>
                <a:lnTo>
                  <a:pt x="246888" y="0"/>
                </a:lnTo>
                <a:close/>
              </a:path>
            </a:pathLst>
          </a:custGeom>
          <a:solidFill>
            <a:srgbClr val="26405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825752" y="2310384"/>
            <a:ext cx="1040892" cy="1051559"/>
          </a:xfrm>
          <a:custGeom>
            <a:avLst/>
            <a:gdLst/>
            <a:ahLst/>
            <a:cxnLst/>
            <a:rect l="l" t="t" r="r" b="b"/>
            <a:pathLst>
              <a:path w="1040892" h="1051559">
                <a:moveTo>
                  <a:pt x="794004" y="0"/>
                </a:moveTo>
                <a:lnTo>
                  <a:pt x="0" y="0"/>
                </a:lnTo>
                <a:lnTo>
                  <a:pt x="0" y="804671"/>
                </a:lnTo>
                <a:lnTo>
                  <a:pt x="3252" y="844544"/>
                </a:lnTo>
                <a:lnTo>
                  <a:pt x="12667" y="882432"/>
                </a:lnTo>
                <a:lnTo>
                  <a:pt x="27733" y="917815"/>
                </a:lnTo>
                <a:lnTo>
                  <a:pt x="47938" y="950171"/>
                </a:lnTo>
                <a:lnTo>
                  <a:pt x="72770" y="978979"/>
                </a:lnTo>
                <a:lnTo>
                  <a:pt x="101717" y="1003718"/>
                </a:lnTo>
                <a:lnTo>
                  <a:pt x="134267" y="1023867"/>
                </a:lnTo>
                <a:lnTo>
                  <a:pt x="169907" y="1038904"/>
                </a:lnTo>
                <a:lnTo>
                  <a:pt x="208126" y="1048309"/>
                </a:lnTo>
                <a:lnTo>
                  <a:pt x="248412" y="1051559"/>
                </a:lnTo>
                <a:lnTo>
                  <a:pt x="1040892" y="1051559"/>
                </a:lnTo>
                <a:lnTo>
                  <a:pt x="1040892" y="248411"/>
                </a:lnTo>
                <a:lnTo>
                  <a:pt x="1040068" y="228042"/>
                </a:lnTo>
                <a:lnTo>
                  <a:pt x="1033675" y="188726"/>
                </a:lnTo>
                <a:lnTo>
                  <a:pt x="1021389" y="151733"/>
                </a:lnTo>
                <a:lnTo>
                  <a:pt x="1003731" y="117574"/>
                </a:lnTo>
                <a:lnTo>
                  <a:pt x="981222" y="86762"/>
                </a:lnTo>
                <a:lnTo>
                  <a:pt x="954383" y="59808"/>
                </a:lnTo>
                <a:lnTo>
                  <a:pt x="923736" y="37225"/>
                </a:lnTo>
                <a:lnTo>
                  <a:pt x="889801" y="19526"/>
                </a:lnTo>
                <a:lnTo>
                  <a:pt x="853101" y="7221"/>
                </a:lnTo>
                <a:lnTo>
                  <a:pt x="814155" y="823"/>
                </a:lnTo>
                <a:lnTo>
                  <a:pt x="794004" y="0"/>
                </a:lnTo>
                <a:close/>
              </a:path>
            </a:pathLst>
          </a:custGeom>
          <a:solidFill>
            <a:srgbClr val="2D8E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904232" y="2308860"/>
            <a:ext cx="1040892" cy="1051559"/>
          </a:xfrm>
          <a:custGeom>
            <a:avLst/>
            <a:gdLst/>
            <a:ahLst/>
            <a:cxnLst/>
            <a:rect l="l" t="t" r="r" b="b"/>
            <a:pathLst>
              <a:path w="1040892" h="1051559">
                <a:moveTo>
                  <a:pt x="794004" y="0"/>
                </a:moveTo>
                <a:lnTo>
                  <a:pt x="0" y="0"/>
                </a:lnTo>
                <a:lnTo>
                  <a:pt x="0" y="803147"/>
                </a:lnTo>
                <a:lnTo>
                  <a:pt x="3252" y="843433"/>
                </a:lnTo>
                <a:lnTo>
                  <a:pt x="12667" y="881652"/>
                </a:lnTo>
                <a:lnTo>
                  <a:pt x="27733" y="917292"/>
                </a:lnTo>
                <a:lnTo>
                  <a:pt x="47938" y="949842"/>
                </a:lnTo>
                <a:lnTo>
                  <a:pt x="72770" y="978789"/>
                </a:lnTo>
                <a:lnTo>
                  <a:pt x="101717" y="1003621"/>
                </a:lnTo>
                <a:lnTo>
                  <a:pt x="134267" y="1023826"/>
                </a:lnTo>
                <a:lnTo>
                  <a:pt x="169907" y="1038892"/>
                </a:lnTo>
                <a:lnTo>
                  <a:pt x="208126" y="1048307"/>
                </a:lnTo>
                <a:lnTo>
                  <a:pt x="248412" y="1051559"/>
                </a:lnTo>
                <a:lnTo>
                  <a:pt x="1040892" y="1051559"/>
                </a:lnTo>
                <a:lnTo>
                  <a:pt x="1040892" y="246887"/>
                </a:lnTo>
                <a:lnTo>
                  <a:pt x="1040068" y="226530"/>
                </a:lnTo>
                <a:lnTo>
                  <a:pt x="1033675" y="187295"/>
                </a:lnTo>
                <a:lnTo>
                  <a:pt x="1021389" y="150447"/>
                </a:lnTo>
                <a:lnTo>
                  <a:pt x="1003731" y="116479"/>
                </a:lnTo>
                <a:lnTo>
                  <a:pt x="981222" y="85886"/>
                </a:lnTo>
                <a:lnTo>
                  <a:pt x="954383" y="59160"/>
                </a:lnTo>
                <a:lnTo>
                  <a:pt x="923736" y="36796"/>
                </a:lnTo>
                <a:lnTo>
                  <a:pt x="889801" y="19288"/>
                </a:lnTo>
                <a:lnTo>
                  <a:pt x="853101" y="7128"/>
                </a:lnTo>
                <a:lnTo>
                  <a:pt x="814155" y="812"/>
                </a:lnTo>
                <a:lnTo>
                  <a:pt x="794004" y="0"/>
                </a:lnTo>
                <a:close/>
              </a:path>
            </a:pathLst>
          </a:custGeom>
          <a:solidFill>
            <a:srgbClr val="2A9FA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079236" y="2395728"/>
            <a:ext cx="1040891" cy="1051560"/>
          </a:xfrm>
          <a:custGeom>
            <a:avLst/>
            <a:gdLst/>
            <a:ahLst/>
            <a:cxnLst/>
            <a:rect l="l" t="t" r="r" b="b"/>
            <a:pathLst>
              <a:path w="1040891" h="1051560">
                <a:moveTo>
                  <a:pt x="248412" y="0"/>
                </a:moveTo>
                <a:lnTo>
                  <a:pt x="228042" y="823"/>
                </a:lnTo>
                <a:lnTo>
                  <a:pt x="208126" y="3252"/>
                </a:lnTo>
                <a:lnTo>
                  <a:pt x="169907" y="12667"/>
                </a:lnTo>
                <a:lnTo>
                  <a:pt x="134267" y="27733"/>
                </a:lnTo>
                <a:lnTo>
                  <a:pt x="101717" y="47938"/>
                </a:lnTo>
                <a:lnTo>
                  <a:pt x="72770" y="72771"/>
                </a:lnTo>
                <a:lnTo>
                  <a:pt x="47938" y="101717"/>
                </a:lnTo>
                <a:lnTo>
                  <a:pt x="27733" y="134267"/>
                </a:lnTo>
                <a:lnTo>
                  <a:pt x="12667" y="169907"/>
                </a:lnTo>
                <a:lnTo>
                  <a:pt x="3252" y="208126"/>
                </a:lnTo>
                <a:lnTo>
                  <a:pt x="0" y="248412"/>
                </a:lnTo>
                <a:lnTo>
                  <a:pt x="0" y="1051560"/>
                </a:lnTo>
                <a:lnTo>
                  <a:pt x="792479" y="1051560"/>
                </a:lnTo>
                <a:lnTo>
                  <a:pt x="812849" y="1050747"/>
                </a:lnTo>
                <a:lnTo>
                  <a:pt x="852165" y="1044431"/>
                </a:lnTo>
                <a:lnTo>
                  <a:pt x="889158" y="1032271"/>
                </a:lnTo>
                <a:lnTo>
                  <a:pt x="923317" y="1014763"/>
                </a:lnTo>
                <a:lnTo>
                  <a:pt x="954129" y="992399"/>
                </a:lnTo>
                <a:lnTo>
                  <a:pt x="981083" y="965673"/>
                </a:lnTo>
                <a:lnTo>
                  <a:pt x="1003666" y="935080"/>
                </a:lnTo>
                <a:lnTo>
                  <a:pt x="1021365" y="901112"/>
                </a:lnTo>
                <a:lnTo>
                  <a:pt x="1033670" y="864264"/>
                </a:lnTo>
                <a:lnTo>
                  <a:pt x="1040068" y="825029"/>
                </a:lnTo>
                <a:lnTo>
                  <a:pt x="1040891" y="804672"/>
                </a:lnTo>
                <a:lnTo>
                  <a:pt x="1040891" y="0"/>
                </a:lnTo>
                <a:lnTo>
                  <a:pt x="248412" y="0"/>
                </a:lnTo>
                <a:close/>
              </a:path>
            </a:pathLst>
          </a:custGeom>
          <a:solidFill>
            <a:srgbClr val="26405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812036" y="1136903"/>
            <a:ext cx="1040891" cy="1051560"/>
          </a:xfrm>
          <a:custGeom>
            <a:avLst/>
            <a:gdLst/>
            <a:ahLst/>
            <a:cxnLst/>
            <a:rect l="l" t="t" r="r" b="b"/>
            <a:pathLst>
              <a:path w="1040891" h="1051560">
                <a:moveTo>
                  <a:pt x="792479" y="0"/>
                </a:moveTo>
                <a:lnTo>
                  <a:pt x="0" y="0"/>
                </a:lnTo>
                <a:lnTo>
                  <a:pt x="0" y="804672"/>
                </a:lnTo>
                <a:lnTo>
                  <a:pt x="3252" y="844544"/>
                </a:lnTo>
                <a:lnTo>
                  <a:pt x="12667" y="882432"/>
                </a:lnTo>
                <a:lnTo>
                  <a:pt x="27733" y="917815"/>
                </a:lnTo>
                <a:lnTo>
                  <a:pt x="47938" y="950171"/>
                </a:lnTo>
                <a:lnTo>
                  <a:pt x="72770" y="978979"/>
                </a:lnTo>
                <a:lnTo>
                  <a:pt x="101717" y="1003718"/>
                </a:lnTo>
                <a:lnTo>
                  <a:pt x="134267" y="1023867"/>
                </a:lnTo>
                <a:lnTo>
                  <a:pt x="169907" y="1038904"/>
                </a:lnTo>
                <a:lnTo>
                  <a:pt x="208126" y="1048309"/>
                </a:lnTo>
                <a:lnTo>
                  <a:pt x="248411" y="1051560"/>
                </a:lnTo>
                <a:lnTo>
                  <a:pt x="1040891" y="1051560"/>
                </a:lnTo>
                <a:lnTo>
                  <a:pt x="1040891" y="248412"/>
                </a:lnTo>
                <a:lnTo>
                  <a:pt x="1040068" y="228042"/>
                </a:lnTo>
                <a:lnTo>
                  <a:pt x="1033670" y="188726"/>
                </a:lnTo>
                <a:lnTo>
                  <a:pt x="1021365" y="151733"/>
                </a:lnTo>
                <a:lnTo>
                  <a:pt x="1003666" y="117574"/>
                </a:lnTo>
                <a:lnTo>
                  <a:pt x="981083" y="86762"/>
                </a:lnTo>
                <a:lnTo>
                  <a:pt x="954129" y="59808"/>
                </a:lnTo>
                <a:lnTo>
                  <a:pt x="923317" y="37225"/>
                </a:lnTo>
                <a:lnTo>
                  <a:pt x="889158" y="19526"/>
                </a:lnTo>
                <a:lnTo>
                  <a:pt x="852165" y="7221"/>
                </a:lnTo>
                <a:lnTo>
                  <a:pt x="812849" y="823"/>
                </a:lnTo>
                <a:lnTo>
                  <a:pt x="792479" y="0"/>
                </a:lnTo>
                <a:close/>
              </a:path>
            </a:pathLst>
          </a:custGeom>
          <a:solidFill>
            <a:srgbClr val="841F6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890516" y="1135379"/>
            <a:ext cx="1040891" cy="1051560"/>
          </a:xfrm>
          <a:custGeom>
            <a:avLst/>
            <a:gdLst/>
            <a:ahLst/>
            <a:cxnLst/>
            <a:rect l="l" t="t" r="r" b="b"/>
            <a:pathLst>
              <a:path w="1040891" h="1051560">
                <a:moveTo>
                  <a:pt x="792479" y="0"/>
                </a:moveTo>
                <a:lnTo>
                  <a:pt x="0" y="0"/>
                </a:lnTo>
                <a:lnTo>
                  <a:pt x="0" y="803148"/>
                </a:lnTo>
                <a:lnTo>
                  <a:pt x="3252" y="843433"/>
                </a:lnTo>
                <a:lnTo>
                  <a:pt x="12667" y="881652"/>
                </a:lnTo>
                <a:lnTo>
                  <a:pt x="27733" y="917292"/>
                </a:lnTo>
                <a:lnTo>
                  <a:pt x="47938" y="949842"/>
                </a:lnTo>
                <a:lnTo>
                  <a:pt x="72770" y="978789"/>
                </a:lnTo>
                <a:lnTo>
                  <a:pt x="101717" y="1003621"/>
                </a:lnTo>
                <a:lnTo>
                  <a:pt x="134267" y="1023826"/>
                </a:lnTo>
                <a:lnTo>
                  <a:pt x="169907" y="1038892"/>
                </a:lnTo>
                <a:lnTo>
                  <a:pt x="208126" y="1048307"/>
                </a:lnTo>
                <a:lnTo>
                  <a:pt x="248412" y="1051560"/>
                </a:lnTo>
                <a:lnTo>
                  <a:pt x="1040891" y="1051560"/>
                </a:lnTo>
                <a:lnTo>
                  <a:pt x="1040891" y="246888"/>
                </a:lnTo>
                <a:lnTo>
                  <a:pt x="1040068" y="226530"/>
                </a:lnTo>
                <a:lnTo>
                  <a:pt x="1033670" y="187295"/>
                </a:lnTo>
                <a:lnTo>
                  <a:pt x="1021365" y="150447"/>
                </a:lnTo>
                <a:lnTo>
                  <a:pt x="1003666" y="116479"/>
                </a:lnTo>
                <a:lnTo>
                  <a:pt x="981083" y="85886"/>
                </a:lnTo>
                <a:lnTo>
                  <a:pt x="954129" y="59160"/>
                </a:lnTo>
                <a:lnTo>
                  <a:pt x="923317" y="36796"/>
                </a:lnTo>
                <a:lnTo>
                  <a:pt x="889158" y="19288"/>
                </a:lnTo>
                <a:lnTo>
                  <a:pt x="852165" y="7128"/>
                </a:lnTo>
                <a:lnTo>
                  <a:pt x="812849" y="812"/>
                </a:lnTo>
                <a:lnTo>
                  <a:pt x="792479" y="0"/>
                </a:lnTo>
                <a:close/>
              </a:path>
            </a:pathLst>
          </a:custGeom>
          <a:solidFill>
            <a:srgbClr val="841F6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983991" y="1153668"/>
            <a:ext cx="1773936" cy="2211324"/>
          </a:xfrm>
          <a:custGeom>
            <a:avLst/>
            <a:gdLst/>
            <a:ahLst/>
            <a:cxnLst/>
            <a:rect l="l" t="t" r="r" b="b"/>
            <a:pathLst>
              <a:path w="1773936" h="2211324">
                <a:moveTo>
                  <a:pt x="1351788" y="0"/>
                </a:moveTo>
                <a:lnTo>
                  <a:pt x="0" y="0"/>
                </a:lnTo>
                <a:lnTo>
                  <a:pt x="0" y="1789176"/>
                </a:lnTo>
                <a:lnTo>
                  <a:pt x="5524" y="1857656"/>
                </a:lnTo>
                <a:lnTo>
                  <a:pt x="21518" y="1922617"/>
                </a:lnTo>
                <a:lnTo>
                  <a:pt x="47114" y="1983188"/>
                </a:lnTo>
                <a:lnTo>
                  <a:pt x="81442" y="2038502"/>
                </a:lnTo>
                <a:lnTo>
                  <a:pt x="123634" y="2087689"/>
                </a:lnTo>
                <a:lnTo>
                  <a:pt x="172821" y="2129881"/>
                </a:lnTo>
                <a:lnTo>
                  <a:pt x="228135" y="2164209"/>
                </a:lnTo>
                <a:lnTo>
                  <a:pt x="288706" y="2189805"/>
                </a:lnTo>
                <a:lnTo>
                  <a:pt x="353667" y="2205799"/>
                </a:lnTo>
                <a:lnTo>
                  <a:pt x="422148" y="2211324"/>
                </a:lnTo>
                <a:lnTo>
                  <a:pt x="1773936" y="2211324"/>
                </a:lnTo>
                <a:lnTo>
                  <a:pt x="1773936" y="422148"/>
                </a:lnTo>
                <a:lnTo>
                  <a:pt x="1772536" y="387521"/>
                </a:lnTo>
                <a:lnTo>
                  <a:pt x="1761668" y="320692"/>
                </a:lnTo>
                <a:lnTo>
                  <a:pt x="1740765" y="257817"/>
                </a:lnTo>
                <a:lnTo>
                  <a:pt x="1710694" y="199766"/>
                </a:lnTo>
                <a:lnTo>
                  <a:pt x="1672326" y="147407"/>
                </a:lnTo>
                <a:lnTo>
                  <a:pt x="1626528" y="101609"/>
                </a:lnTo>
                <a:lnTo>
                  <a:pt x="1574169" y="63241"/>
                </a:lnTo>
                <a:lnTo>
                  <a:pt x="1516118" y="33170"/>
                </a:lnTo>
                <a:lnTo>
                  <a:pt x="1453243" y="12267"/>
                </a:lnTo>
                <a:lnTo>
                  <a:pt x="1386414" y="1399"/>
                </a:lnTo>
                <a:lnTo>
                  <a:pt x="1351788" y="0"/>
                </a:lnTo>
                <a:close/>
              </a:path>
            </a:pathLst>
          </a:custGeom>
          <a:solidFill>
            <a:srgbClr val="841F6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2049271" y="7117263"/>
            <a:ext cx="3689879" cy="881887"/>
          </a:xfrm>
          <a:prstGeom prst="rect">
            <a:avLst/>
          </a:prstGeom>
        </p:spPr>
        <p:txBody>
          <a:bodyPr wrap="square" lIns="0" tIns="12319" rIns="0" bIns="0" rtlCol="0">
            <a:noAutofit/>
          </a:bodyPr>
          <a:lstStyle/>
          <a:p>
            <a:pPr marL="1019174" marR="1035416" algn="ctr">
              <a:lnSpc>
                <a:spcPts val="1939"/>
              </a:lnSpc>
            </a:pPr>
            <a:r>
              <a:rPr sz="1800" spc="-2" dirty="0">
                <a:latin typeface="Arial"/>
                <a:cs typeface="Arial"/>
              </a:rPr>
              <a:t>Katherine</a:t>
            </a:r>
            <a:r>
              <a:rPr sz="1800" spc="-21" dirty="0">
                <a:latin typeface="Times New Roman"/>
                <a:cs typeface="Times New Roman"/>
              </a:rPr>
              <a:t> </a:t>
            </a:r>
            <a:r>
              <a:rPr sz="1800" spc="-2" dirty="0">
                <a:latin typeface="Arial"/>
                <a:cs typeface="Arial"/>
              </a:rPr>
              <a:t>Clark</a:t>
            </a:r>
            <a:endParaRPr sz="1800">
              <a:latin typeface="Arial"/>
              <a:cs typeface="Arial"/>
            </a:endParaRPr>
          </a:p>
          <a:p>
            <a:pPr algn="ctr">
              <a:lnSpc>
                <a:spcPct val="95825"/>
              </a:lnSpc>
            </a:pPr>
            <a:r>
              <a:rPr sz="1800" spc="-2" dirty="0">
                <a:latin typeface="Arial"/>
                <a:cs typeface="Arial"/>
              </a:rPr>
              <a:t>Eaton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spc="-2" dirty="0">
                <a:latin typeface="Arial"/>
                <a:cs typeface="Arial"/>
              </a:rPr>
              <a:t>Center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spc="-2" dirty="0">
                <a:latin typeface="Arial"/>
                <a:cs typeface="Arial"/>
              </a:rPr>
              <a:t>N.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spc="-2" dirty="0">
                <a:latin typeface="Arial"/>
                <a:cs typeface="Arial"/>
              </a:rPr>
              <a:t>209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spc="-2" dirty="0">
                <a:latin typeface="Arial"/>
                <a:cs typeface="Arial"/>
              </a:rPr>
              <a:t>Chase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spc="-2" dirty="0">
                <a:latin typeface="Arial"/>
                <a:cs typeface="Arial"/>
              </a:rPr>
              <a:t>Avenue</a:t>
            </a:r>
            <a:endParaRPr sz="1800">
              <a:latin typeface="Arial"/>
              <a:cs typeface="Arial"/>
            </a:endParaRPr>
          </a:p>
          <a:p>
            <a:pPr marL="714374" marR="731520" algn="ctr">
              <a:lnSpc>
                <a:spcPct val="95825"/>
              </a:lnSpc>
              <a:spcBef>
                <a:spcPts val="798"/>
              </a:spcBef>
            </a:pPr>
            <a:r>
              <a:rPr sz="1800" spc="-4" dirty="0">
                <a:latin typeface="Arial"/>
                <a:cs typeface="Arial"/>
              </a:rPr>
              <a:t>Gambier,</a:t>
            </a:r>
            <a:r>
              <a:rPr sz="1800" spc="8" dirty="0">
                <a:latin typeface="Times New Roman"/>
                <a:cs typeface="Times New Roman"/>
              </a:rPr>
              <a:t> </a:t>
            </a:r>
            <a:r>
              <a:rPr sz="1800" spc="-4" dirty="0">
                <a:latin typeface="Arial"/>
                <a:cs typeface="Arial"/>
              </a:rPr>
              <a:t>Ohio</a:t>
            </a:r>
            <a:r>
              <a:rPr sz="1800" spc="8" dirty="0">
                <a:latin typeface="Times New Roman"/>
                <a:cs typeface="Times New Roman"/>
              </a:rPr>
              <a:t> </a:t>
            </a:r>
            <a:r>
              <a:rPr sz="1800" spc="-4" dirty="0">
                <a:latin typeface="Arial"/>
                <a:cs typeface="Arial"/>
              </a:rPr>
              <a:t>43022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249</TotalTime>
  <Words>3211</Words>
  <Application>Microsoft Office PowerPoint</Application>
  <PresentationFormat>Custom</PresentationFormat>
  <Paragraphs>639</Paragraphs>
  <Slides>16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Leah R Miller</dc:creator>
  <cp:lastModifiedBy>Connie Raike</cp:lastModifiedBy>
  <cp:revision>13</cp:revision>
  <dcterms:modified xsi:type="dcterms:W3CDTF">2023-05-23T13:41:10Z</dcterms:modified>
</cp:coreProperties>
</file>